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9" r:id="rId2"/>
    <p:sldId id="270" r:id="rId3"/>
    <p:sldId id="280" r:id="rId4"/>
    <p:sldId id="273" r:id="rId5"/>
    <p:sldId id="278" r:id="rId6"/>
    <p:sldId id="274" r:id="rId7"/>
    <p:sldId id="258" r:id="rId8"/>
    <p:sldId id="256" r:id="rId9"/>
    <p:sldId id="281" r:id="rId10"/>
    <p:sldId id="289" r:id="rId11"/>
    <p:sldId id="293" r:id="rId12"/>
    <p:sldId id="294" r:id="rId13"/>
    <p:sldId id="295" r:id="rId14"/>
    <p:sldId id="296" r:id="rId15"/>
    <p:sldId id="290" r:id="rId16"/>
    <p:sldId id="291" r:id="rId17"/>
    <p:sldId id="292" r:id="rId18"/>
    <p:sldId id="282" r:id="rId19"/>
    <p:sldId id="288" r:id="rId20"/>
    <p:sldId id="283" r:id="rId21"/>
    <p:sldId id="284" r:id="rId22"/>
    <p:sldId id="259" r:id="rId23"/>
    <p:sldId id="285" r:id="rId24"/>
    <p:sldId id="260" r:id="rId25"/>
    <p:sldId id="264" r:id="rId26"/>
    <p:sldId id="262" r:id="rId27"/>
    <p:sldId id="267" r:id="rId28"/>
    <p:sldId id="286" r:id="rId29"/>
    <p:sldId id="287" r:id="rId30"/>
  </p:sldIdLst>
  <p:sldSz cx="10287000" cy="6858000" type="35mm"/>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492" y="66"/>
      </p:cViewPr>
      <p:guideLst>
        <p:guide orient="horz" pos="2160"/>
        <p:guide pos="32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1073122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380080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78644" y="274639"/>
            <a:ext cx="7640241"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369891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4185249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215210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1035212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308153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3988696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206252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3561949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F2CF8A-36C4-0A41-8676-C5D9764B53B6}" type="datetimeFigureOut">
              <a:rPr kumimoji="1" lang="ja-JP" altLang="en-US" smtClean="0"/>
              <a:pPr/>
              <a:t>2018/12/12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178686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14350" y="1600201"/>
            <a:ext cx="92583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14350" y="6356351"/>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2CF8A-36C4-0A41-8676-C5D9764B53B6}" type="datetimeFigureOut">
              <a:rPr kumimoji="1" lang="ja-JP" altLang="en-US" smtClean="0"/>
              <a:pPr/>
              <a:t>2018/12/12</a:t>
            </a:fld>
            <a:endParaRPr kumimoji="1" lang="ja-JP" altLang="en-US"/>
          </a:p>
        </p:txBody>
      </p:sp>
      <p:sp>
        <p:nvSpPr>
          <p:cNvPr id="5" name="フッター プレースホルダー 4"/>
          <p:cNvSpPr>
            <a:spLocks noGrp="1"/>
          </p:cNvSpPr>
          <p:nvPr>
            <p:ph type="ftr" sz="quarter" idx="3"/>
          </p:nvPr>
        </p:nvSpPr>
        <p:spPr>
          <a:xfrm>
            <a:off x="3514725" y="6356351"/>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372350" y="6356351"/>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1D3F62-F6C2-D04C-8CC2-A32A7E82A1D9}" type="slidenum">
              <a:rPr kumimoji="1" lang="ja-JP" altLang="en-US" smtClean="0"/>
              <a:pPr/>
              <a:t>‹#›</a:t>
            </a:fld>
            <a:endParaRPr kumimoji="1" lang="ja-JP" altLang="en-US"/>
          </a:p>
        </p:txBody>
      </p:sp>
    </p:spTree>
    <p:extLst>
      <p:ext uri="{BB962C8B-B14F-4D97-AF65-F5344CB8AC3E}">
        <p14:creationId xmlns:p14="http://schemas.microsoft.com/office/powerpoint/2010/main" val="2484546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14.gi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g"/><Relationship Id="rId1" Type="http://schemas.openxmlformats.org/officeDocument/2006/relationships/slideLayout" Target="../slideLayouts/slideLayout2.xml"/><Relationship Id="rId5" Type="http://schemas.openxmlformats.org/officeDocument/2006/relationships/image" Target="../media/image20.JPG"/><Relationship Id="rId4" Type="http://schemas.openxmlformats.org/officeDocument/2006/relationships/image" Target="../media/image19.GI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1581" y="252988"/>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5" name="TextBox 4"/>
          <p:cNvSpPr txBox="1"/>
          <p:nvPr/>
        </p:nvSpPr>
        <p:spPr>
          <a:xfrm>
            <a:off x="1175992" y="1140550"/>
            <a:ext cx="8089928" cy="1938992"/>
          </a:xfrm>
          <a:prstGeom prst="rect">
            <a:avLst/>
          </a:prstGeom>
          <a:noFill/>
        </p:spPr>
        <p:txBody>
          <a:bodyPr wrap="square" rtlCol="0">
            <a:spAutoFit/>
          </a:bodyPr>
          <a:lstStyle/>
          <a:p>
            <a:r>
              <a:rPr lang="ja-JP" altLang="en-US" sz="2000" b="1" dirty="0" smtClean="0"/>
              <a:t>食中毒について正しいのはどれか。２つ選べ。</a:t>
            </a:r>
          </a:p>
          <a:p>
            <a:r>
              <a:rPr lang="ja-JP" altLang="en-US" sz="2000" b="1" dirty="0" smtClean="0"/>
              <a:t>1.腸炎ビブリオ感染症の原因となる主な食品は食肉である。</a:t>
            </a:r>
          </a:p>
          <a:p>
            <a:r>
              <a:rPr lang="ja-JP" altLang="en-US" sz="2000" b="1" dirty="0" smtClean="0"/>
              <a:t>2.黄色ブドウ球菌感染症の予防に食前の加熱は有効である。</a:t>
            </a:r>
          </a:p>
          <a:p>
            <a:r>
              <a:rPr lang="ja-JP" altLang="en-US" sz="2000" b="1" dirty="0" smtClean="0"/>
              <a:t>3.ボツリヌス菌感染症では呼吸筋麻痺を生じる</a:t>
            </a:r>
          </a:p>
          <a:p>
            <a:r>
              <a:rPr lang="ja-JP" altLang="en-US" sz="2000" b="1" dirty="0" smtClean="0"/>
              <a:t>4.毒素性大腸菌感染症の潜伏期は数時間である。</a:t>
            </a:r>
          </a:p>
          <a:p>
            <a:r>
              <a:rPr lang="ja-JP" altLang="en-US" sz="2000" b="1" dirty="0" smtClean="0"/>
              <a:t>5.ノロウイルス感染症は冬に多くみられる</a:t>
            </a:r>
            <a:endParaRPr kumimoji="1" lang="ja-JP" altLang="en-US" sz="2000" b="1" dirty="0"/>
          </a:p>
        </p:txBody>
      </p:sp>
      <p:sp>
        <p:nvSpPr>
          <p:cNvPr id="6" name="TextBox 5"/>
          <p:cNvSpPr txBox="1"/>
          <p:nvPr/>
        </p:nvSpPr>
        <p:spPr>
          <a:xfrm>
            <a:off x="635035" y="3327585"/>
            <a:ext cx="8855229" cy="2772554"/>
          </a:xfrm>
          <a:prstGeom prst="rect">
            <a:avLst/>
          </a:prstGeom>
          <a:noFill/>
        </p:spPr>
        <p:txBody>
          <a:bodyPr wrap="square" rtlCol="0">
            <a:spAutoFit/>
          </a:bodyPr>
          <a:lstStyle/>
          <a:p>
            <a:pPr>
              <a:lnSpc>
                <a:spcPts val="3000"/>
              </a:lnSpc>
            </a:pPr>
            <a:r>
              <a:rPr kumimoji="1" lang="ja-JP" altLang="en-US" sz="2000" b="1" dirty="0" smtClean="0"/>
              <a:t>食中毒</a:t>
            </a:r>
            <a:endParaRPr kumimoji="1" lang="en-US" altLang="ja-JP" sz="2000" b="1" dirty="0" smtClean="0"/>
          </a:p>
          <a:p>
            <a:pPr>
              <a:lnSpc>
                <a:spcPts val="3000"/>
              </a:lnSpc>
            </a:pPr>
            <a:r>
              <a:rPr lang="ja-JP" altLang="en-US" sz="2000" b="1" dirty="0" smtClean="0"/>
              <a:t>１．細菌性食中毒（</a:t>
            </a:r>
            <a:r>
              <a:rPr lang="ja-JP" altLang="en-US" sz="2000" b="1" dirty="0" smtClean="0">
                <a:solidFill>
                  <a:srgbClr val="FF0000"/>
                </a:solidFill>
              </a:rPr>
              <a:t>夏に多い</a:t>
            </a:r>
            <a:r>
              <a:rPr lang="ja-JP" altLang="en-US" sz="2000" b="1" dirty="0" smtClean="0"/>
              <a:t>）</a:t>
            </a:r>
            <a:endParaRPr lang="en-US" altLang="ja-JP" sz="2000" b="1" dirty="0" smtClean="0"/>
          </a:p>
          <a:p>
            <a:pPr>
              <a:lnSpc>
                <a:spcPts val="3000"/>
              </a:lnSpc>
            </a:pPr>
            <a:r>
              <a:rPr lang="ja-JP" altLang="ja-JP" sz="2000" b="1" dirty="0" smtClean="0"/>
              <a:t>　</a:t>
            </a:r>
            <a:r>
              <a:rPr lang="ja-JP" altLang="en-US" sz="2000" b="1" dirty="0" smtClean="0"/>
              <a:t>　感染侵襲型：サルモネラ（卵）、カンピロバクター</a:t>
            </a:r>
            <a:endParaRPr lang="en-US" altLang="ja-JP" sz="2000" b="1" dirty="0" smtClean="0"/>
          </a:p>
          <a:p>
            <a:pPr>
              <a:lnSpc>
                <a:spcPts val="3000"/>
              </a:lnSpc>
            </a:pPr>
            <a:r>
              <a:rPr lang="ja-JP" altLang="ja-JP" sz="2000" b="1" dirty="0" smtClean="0"/>
              <a:t>　</a:t>
            </a:r>
            <a:r>
              <a:rPr lang="ja-JP" altLang="en-US" sz="2000" b="1" dirty="0" smtClean="0"/>
              <a:t>　感染毒素型：腸炎ビブリオ（魚）腸管出血性大腸炎（肉）</a:t>
            </a:r>
            <a:endParaRPr lang="en-US" altLang="ja-JP" sz="2000" b="1" dirty="0" smtClean="0"/>
          </a:p>
          <a:p>
            <a:pPr>
              <a:lnSpc>
                <a:spcPts val="3000"/>
              </a:lnSpc>
            </a:pPr>
            <a:r>
              <a:rPr lang="ja-JP" altLang="ja-JP" sz="2000" b="1" dirty="0" smtClean="0"/>
              <a:t>　</a:t>
            </a:r>
            <a:r>
              <a:rPr lang="ja-JP" altLang="en-US" sz="2000" b="1" dirty="0" smtClean="0"/>
              <a:t>　毒素型：黄色ブドウ球菌（おにぎりなど）、ボツリヌス菌（真空パック下でも増殖）</a:t>
            </a:r>
            <a:endParaRPr lang="en-US" altLang="ja-JP" sz="2000" b="1" dirty="0" smtClean="0"/>
          </a:p>
          <a:p>
            <a:pPr>
              <a:lnSpc>
                <a:spcPts val="3000"/>
              </a:lnSpc>
            </a:pPr>
            <a:r>
              <a:rPr lang="ja-JP" altLang="ja-JP" sz="2000" b="1" dirty="0" smtClean="0"/>
              <a:t>　</a:t>
            </a:r>
            <a:r>
              <a:rPr lang="ja-JP" altLang="en-US" sz="2000" b="1" dirty="0" smtClean="0"/>
              <a:t>　加熱処理も時既に遅い。</a:t>
            </a:r>
            <a:endParaRPr lang="en-US" altLang="ja-JP" sz="2000" b="1" dirty="0" smtClean="0"/>
          </a:p>
          <a:p>
            <a:pPr>
              <a:lnSpc>
                <a:spcPts val="3000"/>
              </a:lnSpc>
            </a:pPr>
            <a:r>
              <a:rPr kumimoji="1" lang="ja-JP" altLang="en-US" sz="2000" b="1" dirty="0" smtClean="0"/>
              <a:t>２．ウイルス性食中毒（</a:t>
            </a:r>
            <a:r>
              <a:rPr kumimoji="1" lang="ja-JP" altLang="en-US" sz="2000" b="1" dirty="0" smtClean="0">
                <a:solidFill>
                  <a:srgbClr val="FF0000"/>
                </a:solidFill>
              </a:rPr>
              <a:t>冬に多い</a:t>
            </a:r>
            <a:r>
              <a:rPr kumimoji="1" lang="ja-JP" altLang="en-US" sz="2000" b="1" dirty="0" smtClean="0"/>
              <a:t>）：ノロウイルス、ロタウイルスなど</a:t>
            </a:r>
            <a:endParaRPr kumimoji="1" lang="ja-JP" altLang="en-US" sz="2000" b="1" dirty="0"/>
          </a:p>
        </p:txBody>
      </p:sp>
      <p:grpSp>
        <p:nvGrpSpPr>
          <p:cNvPr id="7" name="図形グループ 6"/>
          <p:cNvGrpSpPr/>
          <p:nvPr/>
        </p:nvGrpSpPr>
        <p:grpSpPr>
          <a:xfrm>
            <a:off x="6972126" y="2030555"/>
            <a:ext cx="337502" cy="369332"/>
            <a:chOff x="8242050" y="1295020"/>
            <a:chExt cx="337502" cy="369332"/>
          </a:xfrm>
        </p:grpSpPr>
        <p:sp>
          <p:nvSpPr>
            <p:cNvPr id="2" name="テキスト ボックス 1"/>
            <p:cNvSpPr txBox="1"/>
            <p:nvPr/>
          </p:nvSpPr>
          <p:spPr>
            <a:xfrm>
              <a:off x="8242050" y="1295020"/>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3" name="正方形/長方形 2"/>
            <p:cNvSpPr/>
            <p:nvPr/>
          </p:nvSpPr>
          <p:spPr>
            <a:xfrm>
              <a:off x="8242050" y="1295020"/>
              <a:ext cx="337502" cy="369332"/>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8" name="図形グループ 7"/>
          <p:cNvGrpSpPr/>
          <p:nvPr/>
        </p:nvGrpSpPr>
        <p:grpSpPr>
          <a:xfrm>
            <a:off x="6972126" y="2424394"/>
            <a:ext cx="337502" cy="369332"/>
            <a:chOff x="8242050" y="1295020"/>
            <a:chExt cx="337502" cy="369332"/>
          </a:xfrm>
        </p:grpSpPr>
        <p:sp>
          <p:nvSpPr>
            <p:cNvPr id="9" name="テキスト ボックス 8"/>
            <p:cNvSpPr txBox="1"/>
            <p:nvPr/>
          </p:nvSpPr>
          <p:spPr>
            <a:xfrm>
              <a:off x="8242050" y="1295020"/>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10" name="正方形/長方形 9"/>
            <p:cNvSpPr/>
            <p:nvPr/>
          </p:nvSpPr>
          <p:spPr>
            <a:xfrm>
              <a:off x="8242050" y="1295020"/>
              <a:ext cx="337502" cy="369332"/>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2142017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543827" y="560345"/>
            <a:ext cx="7382985" cy="1938992"/>
          </a:xfrm>
          <a:prstGeom prst="rect">
            <a:avLst/>
          </a:prstGeom>
          <a:noFill/>
        </p:spPr>
        <p:txBody>
          <a:bodyPr wrap="square" rtlCol="0">
            <a:spAutoFit/>
          </a:bodyPr>
          <a:lstStyle/>
          <a:p>
            <a:r>
              <a:rPr lang="ja-JP" altLang="en-US" sz="2000" b="1" dirty="0"/>
              <a:t>感染症とそれを媒介するベクターの組合せで誤っているのはどれか。</a:t>
            </a:r>
          </a:p>
          <a:p>
            <a:r>
              <a:rPr lang="en-US" altLang="ja-JP" sz="2000" b="1" dirty="0" smtClean="0"/>
              <a:t>1</a:t>
            </a:r>
            <a:r>
              <a:rPr lang="ja-JP" altLang="en-US" sz="2000" b="1" dirty="0" smtClean="0"/>
              <a:t>．マラリア</a:t>
            </a:r>
            <a:r>
              <a:rPr lang="en-US" altLang="ja-JP" sz="2000" b="1" dirty="0"/>
              <a:t>───</a:t>
            </a:r>
            <a:r>
              <a:rPr lang="ja-JP" altLang="en-US" sz="2000" b="1" dirty="0"/>
              <a:t>カ</a:t>
            </a:r>
            <a:r>
              <a:rPr lang="en-US" altLang="ja-JP" sz="2000" b="1" dirty="0"/>
              <a:t>(</a:t>
            </a:r>
            <a:r>
              <a:rPr lang="ja-JP" altLang="en-US" sz="2000" b="1" dirty="0"/>
              <a:t>蚊</a:t>
            </a:r>
            <a:r>
              <a:rPr lang="en-US" altLang="ja-JP" sz="2000" b="1" dirty="0"/>
              <a:t>)</a:t>
            </a:r>
          </a:p>
          <a:p>
            <a:r>
              <a:rPr lang="en-US" altLang="ja-JP" sz="2000" b="1" dirty="0" smtClean="0"/>
              <a:t>2</a:t>
            </a:r>
            <a:r>
              <a:rPr lang="en-US" altLang="ja-JP" sz="2000" b="1" dirty="0"/>
              <a:t>. </a:t>
            </a:r>
            <a:r>
              <a:rPr lang="ja-JP" altLang="en-US" sz="2000" b="1" dirty="0"/>
              <a:t>デング熱</a:t>
            </a:r>
            <a:r>
              <a:rPr lang="en-US" altLang="ja-JP" sz="2000" b="1" dirty="0"/>
              <a:t>───</a:t>
            </a:r>
            <a:r>
              <a:rPr lang="ja-JP" altLang="en-US" sz="2000" b="1" dirty="0"/>
              <a:t>マダニ</a:t>
            </a:r>
          </a:p>
          <a:p>
            <a:r>
              <a:rPr lang="en-US" altLang="ja-JP" sz="2000" b="1" dirty="0" smtClean="0"/>
              <a:t>3</a:t>
            </a:r>
            <a:r>
              <a:rPr lang="en-US" altLang="ja-JP" sz="2000" b="1" dirty="0"/>
              <a:t>. </a:t>
            </a:r>
            <a:r>
              <a:rPr lang="ja-JP" altLang="en-US" sz="2000" b="1" dirty="0"/>
              <a:t>発疹チフス</a:t>
            </a:r>
            <a:r>
              <a:rPr lang="en-US" altLang="ja-JP" sz="2000" b="1" dirty="0"/>
              <a:t>──</a:t>
            </a:r>
            <a:r>
              <a:rPr lang="ja-JP" altLang="en-US" sz="2000" b="1" dirty="0"/>
              <a:t>シラミ</a:t>
            </a:r>
          </a:p>
          <a:p>
            <a:r>
              <a:rPr lang="en-US" altLang="ja-JP" sz="2000" b="1" dirty="0" smtClean="0"/>
              <a:t>4</a:t>
            </a:r>
            <a:r>
              <a:rPr lang="en-US" altLang="ja-JP" sz="2000" b="1" dirty="0"/>
              <a:t>. </a:t>
            </a:r>
            <a:r>
              <a:rPr lang="ja-JP" altLang="en-US" sz="2000" b="1" dirty="0"/>
              <a:t>ペスト</a:t>
            </a:r>
            <a:r>
              <a:rPr lang="en-US" altLang="ja-JP" sz="2000" b="1" dirty="0"/>
              <a:t>────</a:t>
            </a:r>
            <a:r>
              <a:rPr lang="ja-JP" altLang="en-US" sz="2000" b="1" dirty="0"/>
              <a:t>ノミ</a:t>
            </a:r>
          </a:p>
          <a:p>
            <a:endParaRPr kumimoji="1" lang="ja-JP" altLang="en-US" sz="2000" b="1" dirty="0"/>
          </a:p>
        </p:txBody>
      </p:sp>
      <p:grpSp>
        <p:nvGrpSpPr>
          <p:cNvPr id="3" name="図形グループ 2"/>
          <p:cNvGrpSpPr/>
          <p:nvPr/>
        </p:nvGrpSpPr>
        <p:grpSpPr>
          <a:xfrm>
            <a:off x="4307777" y="1211778"/>
            <a:ext cx="337502" cy="369332"/>
            <a:chOff x="7793842" y="1757863"/>
            <a:chExt cx="337502" cy="369332"/>
          </a:xfrm>
        </p:grpSpPr>
        <p:sp>
          <p:nvSpPr>
            <p:cNvPr id="4" name="テキスト ボックス 3"/>
            <p:cNvSpPr txBox="1"/>
            <p:nvPr/>
          </p:nvSpPr>
          <p:spPr>
            <a:xfrm>
              <a:off x="7793842" y="1757863"/>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5" name="正方形/長方形 4"/>
            <p:cNvSpPr/>
            <p:nvPr/>
          </p:nvSpPr>
          <p:spPr>
            <a:xfrm>
              <a:off x="7793842" y="1757863"/>
              <a:ext cx="337502" cy="3693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aphicFrame>
        <p:nvGraphicFramePr>
          <p:cNvPr id="6" name="表 5"/>
          <p:cNvGraphicFramePr>
            <a:graphicFrameLocks noGrp="1"/>
          </p:cNvGraphicFramePr>
          <p:nvPr>
            <p:extLst>
              <p:ext uri="{D42A27DB-BD31-4B8C-83A1-F6EECF244321}">
                <p14:modId xmlns:p14="http://schemas.microsoft.com/office/powerpoint/2010/main" val="2880137640"/>
              </p:ext>
            </p:extLst>
          </p:nvPr>
        </p:nvGraphicFramePr>
        <p:xfrm>
          <a:off x="1714500" y="3421736"/>
          <a:ext cx="6858000" cy="1854200"/>
        </p:xfrm>
        <a:graphic>
          <a:graphicData uri="http://schemas.openxmlformats.org/drawingml/2006/table">
            <a:tbl>
              <a:tblPr firstRow="1" bandRow="1">
                <a:tableStyleId>{5940675A-B579-460E-94D1-54222C63F5DA}</a:tableStyleId>
              </a:tblPr>
              <a:tblGrid>
                <a:gridCol w="1236204"/>
                <a:gridCol w="5621796"/>
              </a:tblGrid>
              <a:tr h="370840">
                <a:tc>
                  <a:txBody>
                    <a:bodyPr/>
                    <a:lstStyle/>
                    <a:p>
                      <a:r>
                        <a:rPr kumimoji="1" lang="ja-JP" altLang="en-US" b="1" dirty="0" smtClean="0"/>
                        <a:t>蚊</a:t>
                      </a:r>
                      <a:endParaRPr kumimoji="1" lang="ja-JP" altLang="en-US" b="1" dirty="0"/>
                    </a:p>
                  </a:txBody>
                  <a:tcPr/>
                </a:tc>
                <a:tc>
                  <a:txBody>
                    <a:bodyPr/>
                    <a:lstStyle/>
                    <a:p>
                      <a:r>
                        <a:rPr kumimoji="1" lang="ja-JP" altLang="en-US" b="1" dirty="0" smtClean="0"/>
                        <a:t>マラリア、デング熱、日本脳炎、黄熱病、西ナイル熱など</a:t>
                      </a:r>
                      <a:endParaRPr kumimoji="1" lang="ja-JP" altLang="en-US" b="1" dirty="0"/>
                    </a:p>
                  </a:txBody>
                  <a:tcPr/>
                </a:tc>
              </a:tr>
              <a:tr h="370840">
                <a:tc>
                  <a:txBody>
                    <a:bodyPr/>
                    <a:lstStyle/>
                    <a:p>
                      <a:r>
                        <a:rPr kumimoji="1" lang="ja-JP" altLang="en-US" b="1" dirty="0" smtClean="0"/>
                        <a:t>はえ</a:t>
                      </a:r>
                      <a:endParaRPr kumimoji="1" lang="ja-JP" altLang="en-US" b="1" dirty="0"/>
                    </a:p>
                  </a:txBody>
                  <a:tcPr/>
                </a:tc>
                <a:tc>
                  <a:txBody>
                    <a:bodyPr/>
                    <a:lstStyle/>
                    <a:p>
                      <a:r>
                        <a:rPr kumimoji="1" lang="ja-JP" altLang="en-US" b="1" dirty="0" smtClean="0"/>
                        <a:t>リーシマニア、野兎病など</a:t>
                      </a:r>
                      <a:endParaRPr kumimoji="1" lang="ja-JP" altLang="en-US" b="1" dirty="0"/>
                    </a:p>
                  </a:txBody>
                  <a:tcPr/>
                </a:tc>
              </a:tr>
              <a:tr h="370840">
                <a:tc>
                  <a:txBody>
                    <a:bodyPr/>
                    <a:lstStyle/>
                    <a:p>
                      <a:r>
                        <a:rPr kumimoji="1" lang="ja-JP" altLang="en-US" b="1" dirty="0" smtClean="0"/>
                        <a:t>シラミ</a:t>
                      </a:r>
                      <a:endParaRPr kumimoji="1" lang="ja-JP" altLang="en-US" b="1" dirty="0"/>
                    </a:p>
                  </a:txBody>
                  <a:tcPr/>
                </a:tc>
                <a:tc>
                  <a:txBody>
                    <a:bodyPr/>
                    <a:lstStyle/>
                    <a:p>
                      <a:r>
                        <a:rPr kumimoji="1" lang="ja-JP" altLang="en-US" b="1" dirty="0" smtClean="0"/>
                        <a:t>発疹チフス、回帰熱など</a:t>
                      </a:r>
                      <a:endParaRPr kumimoji="1" lang="ja-JP" altLang="en-US" b="1" dirty="0"/>
                    </a:p>
                  </a:txBody>
                  <a:tcPr/>
                </a:tc>
              </a:tr>
              <a:tr h="370840">
                <a:tc>
                  <a:txBody>
                    <a:bodyPr/>
                    <a:lstStyle/>
                    <a:p>
                      <a:r>
                        <a:rPr kumimoji="1" lang="ja-JP" altLang="en-US" b="1" dirty="0" smtClean="0"/>
                        <a:t>ダニ</a:t>
                      </a:r>
                      <a:endParaRPr kumimoji="1" lang="ja-JP" altLang="en-US" b="1" dirty="0"/>
                    </a:p>
                  </a:txBody>
                  <a:tcPr/>
                </a:tc>
                <a:tc>
                  <a:txBody>
                    <a:bodyPr/>
                    <a:lstStyle/>
                    <a:p>
                      <a:r>
                        <a:rPr kumimoji="1" lang="ja-JP" altLang="en-US" b="1" dirty="0" smtClean="0"/>
                        <a:t>ツツガムシ、リケッチャー感染症、ライム病など</a:t>
                      </a:r>
                      <a:endParaRPr kumimoji="1" lang="ja-JP" altLang="en-US" b="1" dirty="0"/>
                    </a:p>
                  </a:txBody>
                  <a:tcPr/>
                </a:tc>
              </a:tr>
              <a:tr h="370840">
                <a:tc>
                  <a:txBody>
                    <a:bodyPr/>
                    <a:lstStyle/>
                    <a:p>
                      <a:r>
                        <a:rPr kumimoji="1" lang="ja-JP" altLang="en-US" b="1" dirty="0" smtClean="0"/>
                        <a:t>のみ</a:t>
                      </a:r>
                      <a:endParaRPr kumimoji="1" lang="ja-JP" altLang="en-US" b="1" dirty="0"/>
                    </a:p>
                  </a:txBody>
                  <a:tcPr/>
                </a:tc>
                <a:tc>
                  <a:txBody>
                    <a:bodyPr/>
                    <a:lstStyle/>
                    <a:p>
                      <a:r>
                        <a:rPr kumimoji="1" lang="ja-JP" altLang="en-US" b="1" dirty="0" smtClean="0"/>
                        <a:t>ペストなど</a:t>
                      </a:r>
                      <a:endParaRPr kumimoji="1" lang="ja-JP" altLang="en-US" b="1" dirty="0"/>
                    </a:p>
                  </a:txBody>
                  <a:tcPr/>
                </a:tc>
              </a:tr>
            </a:tbl>
          </a:graphicData>
        </a:graphic>
      </p:graphicFrame>
    </p:spTree>
    <p:extLst>
      <p:ext uri="{BB962C8B-B14F-4D97-AF65-F5344CB8AC3E}">
        <p14:creationId xmlns:p14="http://schemas.microsoft.com/office/powerpoint/2010/main" val="2415193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59376" y="526889"/>
            <a:ext cx="9282113" cy="5262980"/>
          </a:xfrm>
          <a:prstGeom prst="rect">
            <a:avLst/>
          </a:prstGeom>
          <a:noFill/>
        </p:spPr>
        <p:txBody>
          <a:bodyPr wrap="square" rtlCol="0">
            <a:spAutoFit/>
          </a:bodyPr>
          <a:lstStyle/>
          <a:p>
            <a:r>
              <a:rPr lang="ja-JP" altLang="en-US" sz="1600" b="1" dirty="0"/>
              <a:t>第</a:t>
            </a:r>
            <a:r>
              <a:rPr lang="en-US" altLang="ja-JP" sz="1600" b="1" dirty="0"/>
              <a:t>88</a:t>
            </a:r>
            <a:r>
              <a:rPr lang="ja-JP" altLang="en-US" sz="1600" b="1" dirty="0"/>
              <a:t>回</a:t>
            </a:r>
          </a:p>
          <a:p>
            <a:r>
              <a:rPr lang="ja-JP" altLang="en-US" sz="1600" b="1" dirty="0"/>
              <a:t>ヒト免疫不全ウイルスに感染していることが判明している患者からの採血後に、誤って自分の指に針を刺してしまった。このときの対応で誤っているのはどれか</a:t>
            </a:r>
            <a:r>
              <a:rPr lang="ja-JP" altLang="en-US" sz="1600" b="1" dirty="0" smtClean="0"/>
              <a:t>。</a:t>
            </a:r>
            <a:endParaRPr lang="ja-JP" altLang="en-US" sz="1600" b="1" dirty="0"/>
          </a:p>
          <a:p>
            <a:r>
              <a:rPr lang="en-US" altLang="ja-JP" sz="1600" b="1" dirty="0"/>
              <a:t>1.</a:t>
            </a:r>
            <a:r>
              <a:rPr lang="ja-JP" altLang="en-US" sz="1600" b="1" dirty="0"/>
              <a:t>　石けんを用いて流水で洗う。</a:t>
            </a:r>
          </a:p>
          <a:p>
            <a:r>
              <a:rPr lang="en-US" altLang="ja-JP" sz="1600" b="1" dirty="0"/>
              <a:t>2.</a:t>
            </a:r>
            <a:r>
              <a:rPr lang="ja-JP" altLang="en-US" sz="1600" b="1" dirty="0"/>
              <a:t>　抗ヒト免疫不全ウイルス薬を直ちに服用する。</a:t>
            </a:r>
          </a:p>
          <a:p>
            <a:r>
              <a:rPr lang="en-US" altLang="ja-JP" sz="1600" b="1" dirty="0"/>
              <a:t>3.</a:t>
            </a:r>
            <a:r>
              <a:rPr lang="ja-JP" altLang="en-US" sz="1600" b="1" dirty="0"/>
              <a:t>　事故後６か月まで抗体検査を継続する。</a:t>
            </a:r>
          </a:p>
          <a:p>
            <a:r>
              <a:rPr lang="en-US" altLang="ja-JP" sz="1600" b="1" dirty="0"/>
              <a:t>4.</a:t>
            </a:r>
            <a:r>
              <a:rPr lang="ja-JP" altLang="en-US" sz="1600" b="1" dirty="0"/>
              <a:t>　上司への報告は抗体陽性を確認後に行う</a:t>
            </a:r>
            <a:r>
              <a:rPr lang="ja-JP" altLang="en-US" sz="1600" b="1" dirty="0" smtClean="0"/>
              <a:t>。　　　　　　　　　　　　　　　　　　　</a:t>
            </a:r>
            <a:r>
              <a:rPr lang="ja-JP" altLang="en-US" sz="1600" b="1" dirty="0" smtClean="0">
                <a:latin typeface="Wingdings"/>
                <a:ea typeface="Wingdings"/>
                <a:cs typeface="Wingdings"/>
                <a:sym typeface="Wingdings"/>
              </a:rPr>
              <a:t></a:t>
            </a:r>
            <a:endParaRPr lang="en-US" altLang="ja-JP" sz="1600" b="1" dirty="0" smtClean="0">
              <a:latin typeface="Wingdings"/>
              <a:ea typeface="Wingdings"/>
              <a:cs typeface="Wingdings"/>
              <a:sym typeface="Wingdings"/>
            </a:endParaRPr>
          </a:p>
          <a:p>
            <a:endParaRPr kumimoji="1" lang="en-US" altLang="ja-JP" sz="1600" b="1" dirty="0">
              <a:latin typeface="Wingdings"/>
              <a:ea typeface="Wingdings"/>
              <a:cs typeface="Wingdings"/>
              <a:sym typeface="Wingdings"/>
            </a:endParaRPr>
          </a:p>
          <a:p>
            <a:r>
              <a:rPr lang="ja-JP" altLang="en-US" sz="1600" b="1" dirty="0"/>
              <a:t>第</a:t>
            </a:r>
            <a:r>
              <a:rPr lang="en-US" altLang="ja-JP" sz="1600" b="1" dirty="0"/>
              <a:t>90</a:t>
            </a:r>
            <a:r>
              <a:rPr lang="ja-JP" altLang="en-US" sz="1600" b="1" dirty="0"/>
              <a:t>回</a:t>
            </a:r>
          </a:p>
          <a:p>
            <a:r>
              <a:rPr lang="en-US" altLang="ja-JP" sz="1600" b="1" dirty="0"/>
              <a:t>HIV</a:t>
            </a:r>
            <a:r>
              <a:rPr lang="ja-JP" altLang="en-US" sz="1600" b="1" dirty="0"/>
              <a:t>感染症の薬物治療で正しいのはどれか</a:t>
            </a:r>
            <a:r>
              <a:rPr lang="ja-JP" altLang="en-US" sz="1600" b="1" dirty="0" smtClean="0"/>
              <a:t>。</a:t>
            </a:r>
            <a:endParaRPr lang="ja-JP" altLang="en-US" sz="1600" b="1" dirty="0"/>
          </a:p>
          <a:p>
            <a:r>
              <a:rPr lang="en-US" altLang="ja-JP" sz="1600" b="1" dirty="0"/>
              <a:t>1.</a:t>
            </a:r>
            <a:r>
              <a:rPr lang="ja-JP" altLang="en-US" sz="1600" b="1" dirty="0"/>
              <a:t>　</a:t>
            </a:r>
            <a:r>
              <a:rPr lang="en-US" altLang="ja-JP" sz="1600" b="1" dirty="0"/>
              <a:t>CD</a:t>
            </a:r>
            <a:r>
              <a:rPr lang="ja-JP" altLang="en-US" sz="1600" b="1" dirty="0"/>
              <a:t>４陽性細胞の増加で効果が判定できる</a:t>
            </a:r>
            <a:r>
              <a:rPr lang="ja-JP" altLang="en-US" sz="1600" b="1" dirty="0" smtClean="0"/>
              <a:t>。　　　　　　　　　　　　　　　　　　　</a:t>
            </a:r>
            <a:r>
              <a:rPr lang="ja-JP" altLang="en-US" sz="1600" b="1" dirty="0">
                <a:latin typeface="Wingdings"/>
                <a:ea typeface="Wingdings"/>
                <a:cs typeface="Wingdings"/>
                <a:sym typeface="Wingdings"/>
              </a:rPr>
              <a:t></a:t>
            </a:r>
            <a:endParaRPr lang="ja-JP" altLang="en-US" sz="1600" b="1" dirty="0"/>
          </a:p>
          <a:p>
            <a:r>
              <a:rPr lang="en-US" altLang="ja-JP" sz="1600" b="1" dirty="0"/>
              <a:t>2.</a:t>
            </a:r>
            <a:r>
              <a:rPr lang="ja-JP" altLang="en-US" sz="1600" b="1" dirty="0"/>
              <a:t>　薬剤は単剤で開始する。</a:t>
            </a:r>
          </a:p>
          <a:p>
            <a:r>
              <a:rPr lang="en-US" altLang="ja-JP" sz="1600" b="1" dirty="0"/>
              <a:t>3.</a:t>
            </a:r>
            <a:r>
              <a:rPr lang="ja-JP" altLang="en-US" sz="1600" b="1" dirty="0"/>
              <a:t>　</a:t>
            </a:r>
            <a:r>
              <a:rPr lang="en-US" altLang="ja-JP" sz="1600" b="1" dirty="0"/>
              <a:t>AIDS</a:t>
            </a:r>
            <a:r>
              <a:rPr lang="ja-JP" altLang="en-US" sz="1600" b="1" dirty="0"/>
              <a:t>が発症してから開始する。</a:t>
            </a:r>
          </a:p>
          <a:p>
            <a:r>
              <a:rPr lang="en-US" altLang="ja-JP" sz="1600" b="1" dirty="0"/>
              <a:t>4.</a:t>
            </a:r>
            <a:r>
              <a:rPr lang="ja-JP" altLang="en-US" sz="1600" b="1" dirty="0"/>
              <a:t>　妊娠中は禁忌である</a:t>
            </a:r>
            <a:r>
              <a:rPr lang="ja-JP" altLang="en-US" sz="1600" b="1" dirty="0" smtClean="0"/>
              <a:t>。</a:t>
            </a:r>
            <a:endParaRPr lang="en-US" altLang="ja-JP" sz="1600" b="1" dirty="0" smtClean="0"/>
          </a:p>
          <a:p>
            <a:endParaRPr kumimoji="1" lang="en-US" altLang="ja-JP" sz="1600" b="1" dirty="0"/>
          </a:p>
          <a:p>
            <a:r>
              <a:rPr lang="ja-JP" altLang="en-US" sz="1600" b="1" dirty="0"/>
              <a:t>第</a:t>
            </a:r>
            <a:r>
              <a:rPr lang="en-US" altLang="ja-JP" sz="1600" b="1" dirty="0"/>
              <a:t>94</a:t>
            </a:r>
            <a:r>
              <a:rPr lang="ja-JP" altLang="en-US" sz="1600" b="1" dirty="0"/>
              <a:t>回</a:t>
            </a:r>
          </a:p>
          <a:p>
            <a:r>
              <a:rPr lang="en-US" altLang="ja-JP" sz="1600" b="1" dirty="0"/>
              <a:t>HIV</a:t>
            </a:r>
            <a:r>
              <a:rPr lang="ja-JP" altLang="en-US" sz="1600" b="1" dirty="0"/>
              <a:t>陽性者への生活指導で正しいのはどれか</a:t>
            </a:r>
            <a:r>
              <a:rPr lang="ja-JP" altLang="en-US" sz="1600" b="1" dirty="0" smtClean="0"/>
              <a:t>。</a:t>
            </a:r>
            <a:endParaRPr lang="ja-JP" altLang="en-US" sz="1600" b="1" dirty="0"/>
          </a:p>
          <a:p>
            <a:r>
              <a:rPr lang="en-US" altLang="ja-JP" sz="1600" b="1" dirty="0"/>
              <a:t>1.</a:t>
            </a:r>
            <a:r>
              <a:rPr lang="ja-JP" altLang="en-US" sz="1600" b="1" dirty="0"/>
              <a:t>　抗</a:t>
            </a:r>
            <a:r>
              <a:rPr lang="en-US" altLang="ja-JP" sz="1600" b="1" dirty="0"/>
              <a:t>HIV</a:t>
            </a:r>
            <a:r>
              <a:rPr lang="ja-JP" altLang="en-US" sz="1600" b="1" dirty="0"/>
              <a:t>薬は隔日内服が基本である。</a:t>
            </a:r>
          </a:p>
          <a:p>
            <a:r>
              <a:rPr lang="en-US" altLang="ja-JP" sz="1600" b="1" dirty="0"/>
              <a:t>2.</a:t>
            </a:r>
            <a:r>
              <a:rPr lang="ja-JP" altLang="en-US" sz="1600" b="1" dirty="0"/>
              <a:t>　申請によって身体障害者手帳を利用できる</a:t>
            </a:r>
            <a:r>
              <a:rPr lang="ja-JP" altLang="en-US" sz="1600" b="1" dirty="0" smtClean="0"/>
              <a:t>。　　　　　　　　　　　　　　　　　　</a:t>
            </a:r>
            <a:r>
              <a:rPr lang="ja-JP" altLang="en-US" sz="1600" b="1" dirty="0">
                <a:latin typeface="Wingdings"/>
                <a:ea typeface="Wingdings"/>
                <a:cs typeface="Wingdings"/>
                <a:sym typeface="Wingdings"/>
              </a:rPr>
              <a:t></a:t>
            </a:r>
            <a:endParaRPr lang="ja-JP" altLang="en-US" sz="1600" b="1" dirty="0"/>
          </a:p>
          <a:p>
            <a:r>
              <a:rPr lang="en-US" altLang="ja-JP" sz="1600" b="1" dirty="0"/>
              <a:t>3.</a:t>
            </a:r>
            <a:r>
              <a:rPr lang="ja-JP" altLang="en-US" sz="1600" b="1" dirty="0"/>
              <a:t>　使用した食器はエタノール消毒する。</a:t>
            </a:r>
          </a:p>
          <a:p>
            <a:r>
              <a:rPr lang="en-US" altLang="ja-JP" sz="1600" b="1" dirty="0"/>
              <a:t>4.</a:t>
            </a:r>
            <a:r>
              <a:rPr lang="ja-JP" altLang="en-US" sz="1600" b="1" dirty="0"/>
              <a:t>　</a:t>
            </a:r>
            <a:r>
              <a:rPr lang="en-US" altLang="ja-JP" sz="1600" b="1" dirty="0"/>
              <a:t>CD</a:t>
            </a:r>
            <a:r>
              <a:rPr lang="ja-JP" altLang="en-US" sz="1600" b="1" dirty="0"/>
              <a:t>４陽性リンパ球数の増加時には安静が必要である。</a:t>
            </a:r>
            <a:endParaRPr kumimoji="1" lang="ja-JP" altLang="en-US" sz="1600" b="1" dirty="0"/>
          </a:p>
        </p:txBody>
      </p:sp>
      <p:sp>
        <p:nvSpPr>
          <p:cNvPr id="3" name="正方形/長方形 2"/>
          <p:cNvSpPr/>
          <p:nvPr/>
        </p:nvSpPr>
        <p:spPr>
          <a:xfrm>
            <a:off x="6917674" y="1891396"/>
            <a:ext cx="526932" cy="51337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 name="正方形/長方形 4"/>
          <p:cNvSpPr/>
          <p:nvPr/>
        </p:nvSpPr>
        <p:spPr>
          <a:xfrm>
            <a:off x="6917674" y="2921945"/>
            <a:ext cx="526932" cy="51337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正方形/長方形 5"/>
          <p:cNvSpPr/>
          <p:nvPr/>
        </p:nvSpPr>
        <p:spPr>
          <a:xfrm>
            <a:off x="6917674" y="4911701"/>
            <a:ext cx="526932" cy="51337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907973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6"/>
                                        </p:tgtEl>
                                      </p:cBhvr>
                                    </p:animEffect>
                                    <p:set>
                                      <p:cBhvr>
                                        <p:cTn id="17" dur="1" fill="hold">
                                          <p:stCondLst>
                                            <p:cond delay="4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24176" y="243180"/>
            <a:ext cx="8417404" cy="6463309"/>
          </a:xfrm>
          <a:prstGeom prst="rect">
            <a:avLst/>
          </a:prstGeom>
          <a:noFill/>
        </p:spPr>
        <p:txBody>
          <a:bodyPr wrap="square" rtlCol="0">
            <a:spAutoFit/>
          </a:bodyPr>
          <a:lstStyle/>
          <a:p>
            <a:r>
              <a:rPr lang="ja-JP" altLang="en-US" b="1" dirty="0"/>
              <a:t>第</a:t>
            </a:r>
            <a:r>
              <a:rPr lang="en-US" altLang="ja-JP" b="1" dirty="0"/>
              <a:t>99</a:t>
            </a:r>
            <a:r>
              <a:rPr lang="ja-JP" altLang="en-US" b="1" dirty="0"/>
              <a:t>回</a:t>
            </a:r>
          </a:p>
          <a:p>
            <a:r>
              <a:rPr lang="ja-JP" altLang="en-US" b="1" dirty="0"/>
              <a:t>疾患とその原因の組合わせで正しいのはどれか。</a:t>
            </a:r>
          </a:p>
          <a:p>
            <a:endParaRPr lang="ja-JP" altLang="en-US" b="1" dirty="0"/>
          </a:p>
          <a:p>
            <a:r>
              <a:rPr lang="en-US" altLang="ja-JP" b="1" dirty="0"/>
              <a:t>1.</a:t>
            </a:r>
            <a:r>
              <a:rPr lang="ja-JP" altLang="en-US" b="1" dirty="0"/>
              <a:t>　糸球体腎炎 </a:t>
            </a:r>
            <a:r>
              <a:rPr lang="en-US" altLang="ja-JP" b="1" dirty="0"/>
              <a:t>─ </a:t>
            </a:r>
            <a:r>
              <a:rPr lang="ja-JP" altLang="en-US" b="1" dirty="0"/>
              <a:t>伝染性紅斑</a:t>
            </a:r>
          </a:p>
          <a:p>
            <a:r>
              <a:rPr lang="en-US" altLang="ja-JP" b="1" dirty="0"/>
              <a:t>2.</a:t>
            </a:r>
            <a:r>
              <a:rPr lang="ja-JP" altLang="en-US" b="1" dirty="0"/>
              <a:t>　突発性難聴 </a:t>
            </a:r>
            <a:r>
              <a:rPr lang="en-US" altLang="ja-JP" b="1" dirty="0"/>
              <a:t>─ </a:t>
            </a:r>
            <a:r>
              <a:rPr lang="ja-JP" altLang="en-US" b="1" dirty="0"/>
              <a:t>中耳炎</a:t>
            </a:r>
          </a:p>
          <a:p>
            <a:r>
              <a:rPr lang="en-US" altLang="ja-JP" b="1" dirty="0"/>
              <a:t>3.</a:t>
            </a:r>
            <a:r>
              <a:rPr lang="ja-JP" altLang="en-US" b="1" dirty="0"/>
              <a:t>　メラノーマ </a:t>
            </a:r>
            <a:r>
              <a:rPr lang="en-US" altLang="ja-JP" b="1" dirty="0"/>
              <a:t>─ </a:t>
            </a:r>
            <a:r>
              <a:rPr lang="ja-JP" altLang="en-US" b="1" dirty="0"/>
              <a:t>赤外線</a:t>
            </a:r>
          </a:p>
          <a:p>
            <a:r>
              <a:rPr lang="en-US" altLang="ja-JP" b="1" dirty="0"/>
              <a:t>4.</a:t>
            </a:r>
            <a:r>
              <a:rPr lang="ja-JP" altLang="en-US" b="1" dirty="0"/>
              <a:t>　末梢性顔面神経麻痺 </a:t>
            </a:r>
            <a:r>
              <a:rPr lang="en-US" altLang="ja-JP" b="1" dirty="0"/>
              <a:t>─ </a:t>
            </a:r>
            <a:r>
              <a:rPr lang="ja-JP" altLang="en-US" b="1" dirty="0"/>
              <a:t>帯状疱疹</a:t>
            </a:r>
            <a:r>
              <a:rPr lang="ja-JP" altLang="en-US" b="1" dirty="0" smtClean="0"/>
              <a:t>ウイルス　　　　　　　　　　　　　　　　</a:t>
            </a:r>
            <a:r>
              <a:rPr lang="ja-JP" altLang="en-US" b="1" dirty="0" smtClean="0">
                <a:latin typeface="Wingdings"/>
                <a:ea typeface="Wingdings"/>
                <a:cs typeface="Wingdings"/>
                <a:sym typeface="Wingdings"/>
              </a:rPr>
              <a:t></a:t>
            </a:r>
            <a:r>
              <a:rPr lang="ja-JP" altLang="en-US" b="1" dirty="0" smtClean="0"/>
              <a:t>　</a:t>
            </a:r>
            <a:endParaRPr lang="en-US" altLang="ja-JP" b="1" dirty="0" smtClean="0"/>
          </a:p>
          <a:p>
            <a:endParaRPr kumimoji="1" lang="en-US" altLang="ja-JP" b="1" dirty="0"/>
          </a:p>
          <a:p>
            <a:r>
              <a:rPr lang="ja-JP" altLang="en-US" b="1" dirty="0"/>
              <a:t>第</a:t>
            </a:r>
            <a:r>
              <a:rPr lang="en-US" altLang="ja-JP" b="1" dirty="0"/>
              <a:t>92</a:t>
            </a:r>
            <a:r>
              <a:rPr lang="ja-JP" altLang="en-US" b="1" dirty="0"/>
              <a:t>回</a:t>
            </a:r>
          </a:p>
          <a:p>
            <a:r>
              <a:rPr lang="ja-JP" altLang="en-US" b="1" dirty="0"/>
              <a:t>次の文を読み問題</a:t>
            </a:r>
            <a:r>
              <a:rPr lang="en-US" altLang="ja-JP" b="1" dirty="0"/>
              <a:t>1</a:t>
            </a:r>
            <a:r>
              <a:rPr lang="ja-JP" altLang="en-US" b="1" dirty="0"/>
              <a:t>に答えよ。</a:t>
            </a:r>
          </a:p>
          <a:p>
            <a:r>
              <a:rPr lang="en-US" altLang="ja-JP" b="1" dirty="0"/>
              <a:t>55</a:t>
            </a:r>
            <a:r>
              <a:rPr lang="ja-JP" altLang="en-US" b="1" dirty="0"/>
              <a:t>歳の女性。保育所勤務。外来受診時に経過を聞くと「５日位前から右脇腹が火照るような感じがして市販の鎮痛消炎パップ剤を貼りましたが治りません。昨日からつねられるような痛みになって、昨夜は眠れませんでした。今朝見ると、右胸から腋の下を通って背中まで身体の右半周に赤い水疱があって、痒いけど触るだけでもすごく痛くて、何かわからなくて怖くなって病院にきました。このところ保育所の行事で疲れていて、忙しいときにこんなことになって</a:t>
            </a:r>
            <a:r>
              <a:rPr lang="en-US" altLang="ja-JP" b="1" dirty="0"/>
              <a:t>…</a:t>
            </a:r>
            <a:r>
              <a:rPr lang="ja-JP" altLang="en-US" b="1" dirty="0"/>
              <a:t>」と憔悴した様子で話す。診察の結果、入院した。</a:t>
            </a:r>
          </a:p>
          <a:p>
            <a:endParaRPr lang="ja-JP" altLang="en-US" b="1" dirty="0"/>
          </a:p>
          <a:p>
            <a:r>
              <a:rPr lang="ja-JP" altLang="en-US" b="1" dirty="0"/>
              <a:t>問題</a:t>
            </a:r>
            <a:r>
              <a:rPr lang="en-US" altLang="ja-JP" b="1" dirty="0"/>
              <a:t>1</a:t>
            </a:r>
          </a:p>
          <a:p>
            <a:r>
              <a:rPr lang="ja-JP" altLang="en-US" b="1" dirty="0"/>
              <a:t>確認する既往歴はどれか</a:t>
            </a:r>
            <a:r>
              <a:rPr lang="ja-JP" altLang="en-US" b="1" dirty="0" smtClean="0"/>
              <a:t>。</a:t>
            </a:r>
            <a:endParaRPr lang="ja-JP" altLang="en-US" b="1" dirty="0"/>
          </a:p>
          <a:p>
            <a:r>
              <a:rPr lang="en-US" altLang="ja-JP" b="1" dirty="0"/>
              <a:t>1.</a:t>
            </a:r>
            <a:r>
              <a:rPr lang="ja-JP" altLang="en-US" b="1" dirty="0"/>
              <a:t>　水　</a:t>
            </a:r>
            <a:r>
              <a:rPr lang="ja-JP" altLang="en-US" b="1" dirty="0" smtClean="0"/>
              <a:t>痘　　　　　　　　　　　　　　　　　　　　　　　　　　　　　　　　　　　　　　　</a:t>
            </a:r>
            <a:r>
              <a:rPr lang="ja-JP" altLang="en-US" b="1" dirty="0">
                <a:latin typeface="Wingdings"/>
                <a:ea typeface="Wingdings"/>
                <a:cs typeface="Wingdings"/>
                <a:sym typeface="Wingdings"/>
              </a:rPr>
              <a:t></a:t>
            </a:r>
            <a:endParaRPr lang="ja-JP" altLang="en-US" b="1" dirty="0"/>
          </a:p>
          <a:p>
            <a:r>
              <a:rPr lang="en-US" altLang="ja-JP" b="1" dirty="0"/>
              <a:t>2.</a:t>
            </a:r>
            <a:r>
              <a:rPr lang="ja-JP" altLang="en-US" b="1" dirty="0"/>
              <a:t>　麻　疹</a:t>
            </a:r>
          </a:p>
          <a:p>
            <a:r>
              <a:rPr lang="en-US" altLang="ja-JP" b="1" dirty="0"/>
              <a:t>3.</a:t>
            </a:r>
            <a:r>
              <a:rPr lang="ja-JP" altLang="en-US" b="1" dirty="0"/>
              <a:t>　風　疹</a:t>
            </a:r>
          </a:p>
          <a:p>
            <a:r>
              <a:rPr lang="en-US" altLang="ja-JP" b="1" dirty="0"/>
              <a:t>4.</a:t>
            </a:r>
            <a:r>
              <a:rPr lang="ja-JP" altLang="en-US" b="1" dirty="0"/>
              <a:t>　流行性耳下腺炎</a:t>
            </a:r>
            <a:endParaRPr kumimoji="1" lang="ja-JP" altLang="en-US" b="1" dirty="0"/>
          </a:p>
        </p:txBody>
      </p:sp>
      <p:sp>
        <p:nvSpPr>
          <p:cNvPr id="3" name="正方形/長方形 2"/>
          <p:cNvSpPr/>
          <p:nvPr/>
        </p:nvSpPr>
        <p:spPr>
          <a:xfrm>
            <a:off x="7485139" y="1810336"/>
            <a:ext cx="689066" cy="51337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正方形/長方形 3"/>
          <p:cNvSpPr/>
          <p:nvPr/>
        </p:nvSpPr>
        <p:spPr>
          <a:xfrm>
            <a:off x="7485139" y="5394269"/>
            <a:ext cx="689066" cy="51337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769077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405153" y="648479"/>
            <a:ext cx="7822916" cy="2308324"/>
          </a:xfrm>
          <a:prstGeom prst="rect">
            <a:avLst/>
          </a:prstGeom>
          <a:noFill/>
        </p:spPr>
        <p:txBody>
          <a:bodyPr wrap="square" rtlCol="0">
            <a:spAutoFit/>
          </a:bodyPr>
          <a:lstStyle/>
          <a:p>
            <a:r>
              <a:rPr lang="ja-JP" altLang="en-US" b="1" dirty="0"/>
              <a:t>第</a:t>
            </a:r>
            <a:r>
              <a:rPr lang="en-US" altLang="ja-JP" b="1" dirty="0"/>
              <a:t>95</a:t>
            </a:r>
            <a:r>
              <a:rPr lang="ja-JP" altLang="en-US" b="1" dirty="0"/>
              <a:t>回</a:t>
            </a:r>
          </a:p>
          <a:p>
            <a:r>
              <a:rPr lang="ja-JP" altLang="en-US" b="1" dirty="0"/>
              <a:t>海外出張から帰国した会社員が、この１週間に</a:t>
            </a:r>
            <a:r>
              <a:rPr lang="en-US" altLang="ja-JP" b="1" dirty="0"/>
              <a:t>39℃</a:t>
            </a:r>
            <a:r>
              <a:rPr lang="ja-JP" altLang="en-US" b="1" dirty="0"/>
              <a:t>の発熱と解熱を繰り返すため受診した。考えられるのはどれか。</a:t>
            </a:r>
          </a:p>
          <a:p>
            <a:endParaRPr lang="ja-JP" altLang="en-US" b="1" dirty="0"/>
          </a:p>
          <a:p>
            <a:r>
              <a:rPr lang="en-US" altLang="ja-JP" b="1" dirty="0"/>
              <a:t>1.</a:t>
            </a:r>
            <a:r>
              <a:rPr lang="ja-JP" altLang="en-US" b="1" dirty="0"/>
              <a:t>　</a:t>
            </a:r>
            <a:r>
              <a:rPr lang="ja-JP" altLang="en-US" b="1" dirty="0" smtClean="0"/>
              <a:t>マラリア　　　　　　　　　　　　　　　　　　　　　　　　　　</a:t>
            </a:r>
            <a:r>
              <a:rPr lang="ja-JP" altLang="en-US" b="1" dirty="0" smtClean="0">
                <a:latin typeface="Wingdings"/>
                <a:ea typeface="Wingdings"/>
                <a:cs typeface="Wingdings"/>
                <a:sym typeface="Wingdings"/>
              </a:rPr>
              <a:t></a:t>
            </a:r>
            <a:endParaRPr lang="ja-JP" altLang="en-US" b="1" dirty="0"/>
          </a:p>
          <a:p>
            <a:r>
              <a:rPr lang="en-US" altLang="ja-JP" b="1" dirty="0"/>
              <a:t>2.</a:t>
            </a:r>
            <a:r>
              <a:rPr lang="ja-JP" altLang="en-US" b="1" dirty="0"/>
              <a:t>　コレラ</a:t>
            </a:r>
          </a:p>
          <a:p>
            <a:r>
              <a:rPr lang="en-US" altLang="ja-JP" b="1" dirty="0"/>
              <a:t>3.</a:t>
            </a:r>
            <a:r>
              <a:rPr lang="ja-JP" altLang="en-US" b="1" dirty="0"/>
              <a:t>　赤痢</a:t>
            </a:r>
          </a:p>
          <a:p>
            <a:r>
              <a:rPr lang="en-US" altLang="ja-JP" b="1" dirty="0"/>
              <a:t>4.</a:t>
            </a:r>
            <a:r>
              <a:rPr lang="ja-JP" altLang="en-US" b="1" dirty="0"/>
              <a:t>　破傷風</a:t>
            </a:r>
            <a:endParaRPr kumimoji="1" lang="ja-JP" altLang="en-US" b="1" dirty="0"/>
          </a:p>
        </p:txBody>
      </p:sp>
      <p:sp>
        <p:nvSpPr>
          <p:cNvPr id="3" name="正方形/長方形 2"/>
          <p:cNvSpPr/>
          <p:nvPr/>
        </p:nvSpPr>
        <p:spPr>
          <a:xfrm>
            <a:off x="6269142" y="1715767"/>
            <a:ext cx="648532" cy="47284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756621" y="3607163"/>
            <a:ext cx="8998380" cy="1754327"/>
          </a:xfrm>
          <a:prstGeom prst="rect">
            <a:avLst/>
          </a:prstGeom>
          <a:noFill/>
        </p:spPr>
        <p:txBody>
          <a:bodyPr wrap="square" rtlCol="0">
            <a:spAutoFit/>
          </a:bodyPr>
          <a:lstStyle/>
          <a:p>
            <a:r>
              <a:rPr lang="ja-JP" altLang="en-US" b="1" dirty="0"/>
              <a:t>マラリアに免疫のないヒト（</a:t>
            </a:r>
            <a:r>
              <a:rPr lang="en-US" altLang="ja-JP" b="1" dirty="0"/>
              <a:t>non-immune</a:t>
            </a:r>
            <a:r>
              <a:rPr lang="ja-JP" altLang="en-US" b="1" dirty="0"/>
              <a:t>）が初感染した場合、発熱はほぼ必発といってよく、原虫侵入後の潜伏期は熱帯熱マラリアで</a:t>
            </a:r>
            <a:r>
              <a:rPr lang="en-US" altLang="ja-JP" b="1" dirty="0"/>
              <a:t>12</a:t>
            </a:r>
            <a:r>
              <a:rPr lang="ja-JP" altLang="en-US" b="1" dirty="0"/>
              <a:t>日前後、四日熱マラリアは</a:t>
            </a:r>
            <a:r>
              <a:rPr lang="en-US" altLang="ja-JP" b="1" dirty="0"/>
              <a:t>30</a:t>
            </a:r>
            <a:r>
              <a:rPr lang="ja-JP" altLang="en-US" b="1" dirty="0"/>
              <a:t>日前後、三日熱マラリアと卵形マラリアでは</a:t>
            </a:r>
            <a:r>
              <a:rPr lang="en-US" altLang="ja-JP" b="1" dirty="0"/>
              <a:t>14</a:t>
            </a:r>
            <a:r>
              <a:rPr lang="ja-JP" altLang="en-US" b="1" dirty="0"/>
              <a:t>日前後である</a:t>
            </a:r>
            <a:r>
              <a:rPr lang="ja-JP" altLang="en-US" b="1" dirty="0" smtClean="0"/>
              <a:t>。</a:t>
            </a:r>
            <a:endParaRPr lang="en-US" altLang="ja-JP" b="1" dirty="0" smtClean="0"/>
          </a:p>
          <a:p>
            <a:r>
              <a:rPr lang="ja-JP" altLang="en-US" b="1" dirty="0"/>
              <a:t>典型例では、潜伏期間の後、悪寒、震えと共に熱発作で発症する。この熱発作の間隔は、四日熱マラリアで</a:t>
            </a:r>
            <a:r>
              <a:rPr lang="en-US" altLang="ja-JP" b="1" dirty="0"/>
              <a:t>72</a:t>
            </a:r>
            <a:r>
              <a:rPr lang="ja-JP" altLang="en-US" b="1" dirty="0"/>
              <a:t>時間ごと、三日熱・卵形マラリアで</a:t>
            </a:r>
            <a:r>
              <a:rPr lang="en-US" altLang="ja-JP" b="1" dirty="0"/>
              <a:t>48</a:t>
            </a:r>
            <a:r>
              <a:rPr lang="ja-JP" altLang="en-US" b="1" dirty="0"/>
              <a:t>時間ごと、熱帯マラリアでは不定期で短い。</a:t>
            </a:r>
            <a:endParaRPr kumimoji="1" lang="ja-JP" altLang="en-US" b="1" dirty="0"/>
          </a:p>
        </p:txBody>
      </p:sp>
    </p:spTree>
    <p:extLst>
      <p:ext uri="{BB962C8B-B14F-4D97-AF65-F5344CB8AC3E}">
        <p14:creationId xmlns:p14="http://schemas.microsoft.com/office/powerpoint/2010/main" val="311598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88974" y="499868"/>
            <a:ext cx="8052605" cy="5909311"/>
          </a:xfrm>
          <a:prstGeom prst="rect">
            <a:avLst/>
          </a:prstGeom>
          <a:noFill/>
        </p:spPr>
        <p:txBody>
          <a:bodyPr wrap="square" rtlCol="0">
            <a:spAutoFit/>
          </a:bodyPr>
          <a:lstStyle/>
          <a:p>
            <a:r>
              <a:rPr lang="ja-JP" altLang="en-US" b="1" dirty="0"/>
              <a:t>第</a:t>
            </a:r>
            <a:r>
              <a:rPr lang="en-US" altLang="ja-JP" b="1" dirty="0"/>
              <a:t>91</a:t>
            </a:r>
            <a:r>
              <a:rPr lang="ja-JP" altLang="en-US" b="1" dirty="0"/>
              <a:t>回</a:t>
            </a:r>
          </a:p>
          <a:p>
            <a:r>
              <a:rPr lang="ja-JP" altLang="en-US" b="1" dirty="0"/>
              <a:t>腸管出血性大腸菌Ｏ</a:t>
            </a:r>
            <a:r>
              <a:rPr lang="en-US" altLang="ja-JP" b="1" dirty="0"/>
              <a:t>-157</a:t>
            </a:r>
            <a:r>
              <a:rPr lang="ja-JP" altLang="en-US" b="1" dirty="0"/>
              <a:t>感染症にみられる症状はどれか。</a:t>
            </a:r>
          </a:p>
          <a:p>
            <a:endParaRPr lang="ja-JP" altLang="en-US" b="1" dirty="0"/>
          </a:p>
          <a:p>
            <a:r>
              <a:rPr lang="en-US" altLang="ja-JP" b="1" dirty="0"/>
              <a:t>1.</a:t>
            </a:r>
            <a:r>
              <a:rPr lang="ja-JP" altLang="en-US" b="1" dirty="0"/>
              <a:t>　腸穿孔</a:t>
            </a:r>
          </a:p>
          <a:p>
            <a:r>
              <a:rPr lang="en-US" altLang="ja-JP" b="1" dirty="0"/>
              <a:t>2.</a:t>
            </a:r>
            <a:r>
              <a:rPr lang="ja-JP" altLang="en-US" b="1" dirty="0"/>
              <a:t>　蛋白漏出性胃腸症</a:t>
            </a:r>
          </a:p>
          <a:p>
            <a:r>
              <a:rPr lang="en-US" altLang="ja-JP" b="1" dirty="0"/>
              <a:t>3.</a:t>
            </a:r>
            <a:r>
              <a:rPr lang="ja-JP" altLang="en-US" b="1" dirty="0"/>
              <a:t>　過敏性腸症候群</a:t>
            </a:r>
          </a:p>
          <a:p>
            <a:r>
              <a:rPr lang="en-US" altLang="ja-JP" b="1" dirty="0"/>
              <a:t>4.</a:t>
            </a:r>
            <a:r>
              <a:rPr lang="ja-JP" altLang="en-US" b="1" dirty="0"/>
              <a:t>　溶血性尿毒症</a:t>
            </a:r>
            <a:r>
              <a:rPr lang="ja-JP" altLang="en-US" b="1" dirty="0" smtClean="0"/>
              <a:t>症候群　　　　　　　　　　　　　　　　　　　　　　</a:t>
            </a:r>
            <a:r>
              <a:rPr lang="ja-JP" altLang="en-US" b="1" dirty="0" smtClean="0">
                <a:latin typeface="Wingdings"/>
                <a:ea typeface="Wingdings"/>
                <a:cs typeface="Wingdings"/>
                <a:sym typeface="Wingdings"/>
              </a:rPr>
              <a:t></a:t>
            </a:r>
            <a:endParaRPr lang="en-US" altLang="ja-JP" b="1" dirty="0" smtClean="0"/>
          </a:p>
          <a:p>
            <a:endParaRPr kumimoji="1" lang="en-US" altLang="ja-JP" b="1" dirty="0"/>
          </a:p>
          <a:p>
            <a:r>
              <a:rPr lang="ja-JP" altLang="en-US" b="1" dirty="0"/>
              <a:t>第</a:t>
            </a:r>
            <a:r>
              <a:rPr lang="en-US" altLang="ja-JP" b="1" dirty="0"/>
              <a:t>93</a:t>
            </a:r>
            <a:r>
              <a:rPr lang="ja-JP" altLang="en-US" b="1" dirty="0"/>
              <a:t>回</a:t>
            </a:r>
          </a:p>
          <a:p>
            <a:r>
              <a:rPr lang="ja-JP" altLang="en-US" b="1" dirty="0"/>
              <a:t>次の文を読み問題</a:t>
            </a:r>
            <a:r>
              <a:rPr lang="en-US" altLang="ja-JP" b="1" dirty="0"/>
              <a:t>1</a:t>
            </a:r>
            <a:r>
              <a:rPr lang="ja-JP" altLang="en-US" b="1" dirty="0"/>
              <a:t>に答えよ。</a:t>
            </a:r>
          </a:p>
          <a:p>
            <a:r>
              <a:rPr lang="ja-JP" altLang="en-US" b="1" dirty="0"/>
              <a:t>ベロ毒素を産生する腸管出血性大腸菌による溶血性尿毒症症候群の２歳児。腹痛と頻繁に血性水様性下痢便がみられ転院してきた。医師は「尿が出なくなれば血液透析が必要になる」と説明した。</a:t>
            </a:r>
          </a:p>
          <a:p>
            <a:endParaRPr lang="ja-JP" altLang="en-US" b="1" dirty="0"/>
          </a:p>
          <a:p>
            <a:r>
              <a:rPr lang="ja-JP" altLang="en-US" b="1" dirty="0"/>
              <a:t>問題</a:t>
            </a:r>
            <a:r>
              <a:rPr lang="en-US" altLang="ja-JP" b="1" dirty="0"/>
              <a:t>1</a:t>
            </a:r>
          </a:p>
          <a:p>
            <a:r>
              <a:rPr lang="ja-JP" altLang="en-US" b="1" dirty="0"/>
              <a:t>入院時の看護で適切なのはどれか。</a:t>
            </a:r>
          </a:p>
          <a:p>
            <a:endParaRPr lang="ja-JP" altLang="en-US" b="1" dirty="0"/>
          </a:p>
          <a:p>
            <a:r>
              <a:rPr lang="en-US" altLang="ja-JP" b="1" dirty="0"/>
              <a:t>1.</a:t>
            </a:r>
            <a:r>
              <a:rPr lang="ja-JP" altLang="en-US" b="1" dirty="0"/>
              <a:t>　塩分制限は必要ない。</a:t>
            </a:r>
          </a:p>
          <a:p>
            <a:r>
              <a:rPr lang="en-US" altLang="ja-JP" b="1" dirty="0"/>
              <a:t>2.</a:t>
            </a:r>
            <a:r>
              <a:rPr lang="ja-JP" altLang="en-US" b="1" dirty="0"/>
              <a:t>　２人部屋に入院させる。</a:t>
            </a:r>
          </a:p>
          <a:p>
            <a:r>
              <a:rPr lang="en-US" altLang="ja-JP" b="1" dirty="0"/>
              <a:t>3.</a:t>
            </a:r>
            <a:r>
              <a:rPr lang="ja-JP" altLang="en-US" b="1" dirty="0"/>
              <a:t>　ベロ毒素が陰性になるまで遊びを中止する。</a:t>
            </a:r>
          </a:p>
          <a:p>
            <a:r>
              <a:rPr lang="en-US" altLang="ja-JP" b="1" dirty="0"/>
              <a:t>4.</a:t>
            </a:r>
            <a:r>
              <a:rPr lang="ja-JP" altLang="en-US" b="1" dirty="0"/>
              <a:t>　体重測定は毎日する</a:t>
            </a:r>
            <a:r>
              <a:rPr lang="ja-JP" altLang="en-US" b="1" dirty="0" smtClean="0"/>
              <a:t>。　　　　　　　　　　　　　　　　　　　　　</a:t>
            </a:r>
            <a:r>
              <a:rPr lang="ja-JP" altLang="en-US" b="1" dirty="0" smtClean="0">
                <a:latin typeface="Wingdings"/>
                <a:ea typeface="Wingdings"/>
                <a:cs typeface="Wingdings"/>
                <a:sym typeface="Wingdings"/>
              </a:rPr>
              <a:t></a:t>
            </a:r>
            <a:endParaRPr lang="en-US" altLang="ja-JP" b="1" dirty="0"/>
          </a:p>
        </p:txBody>
      </p:sp>
      <p:sp>
        <p:nvSpPr>
          <p:cNvPr id="3" name="正方形/長方形 2"/>
          <p:cNvSpPr/>
          <p:nvPr/>
        </p:nvSpPr>
        <p:spPr>
          <a:xfrm>
            <a:off x="6769052" y="2040005"/>
            <a:ext cx="675554" cy="56741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正方形/長方形 3"/>
          <p:cNvSpPr/>
          <p:nvPr/>
        </p:nvSpPr>
        <p:spPr>
          <a:xfrm>
            <a:off x="6769052" y="5841760"/>
            <a:ext cx="675554" cy="56741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15762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70527" y="285378"/>
            <a:ext cx="4159312" cy="646331"/>
          </a:xfrm>
          <a:prstGeom prst="rect">
            <a:avLst/>
          </a:prstGeom>
          <a:noFill/>
        </p:spPr>
        <p:txBody>
          <a:bodyPr wrap="none" rtlCol="0">
            <a:spAutoFit/>
          </a:bodyPr>
          <a:lstStyle/>
          <a:p>
            <a:r>
              <a:rPr kumimoji="1" lang="ja-JP" altLang="en-US" sz="3600" dirty="0" smtClean="0"/>
              <a:t>呼吸器の構造と働き</a:t>
            </a:r>
            <a:endParaRPr kumimoji="1" lang="ja-JP" altLang="en-US" sz="3600" dirty="0"/>
          </a:p>
        </p:txBody>
      </p:sp>
      <p:sp>
        <p:nvSpPr>
          <p:cNvPr id="3" name="テキスト ボックス 1"/>
          <p:cNvSpPr txBox="1">
            <a:spLocks noChangeArrowheads="1"/>
          </p:cNvSpPr>
          <p:nvPr/>
        </p:nvSpPr>
        <p:spPr bwMode="auto">
          <a:xfrm>
            <a:off x="850490" y="1042587"/>
            <a:ext cx="8640762" cy="25545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nSpc>
                <a:spcPts val="3175"/>
              </a:lnSpc>
            </a:pPr>
            <a:r>
              <a:rPr lang="ja-JP" altLang="en-US" sz="2000" b="1" dirty="0"/>
              <a:t>第</a:t>
            </a:r>
            <a:r>
              <a:rPr lang="en-US" altLang="ja-JP" sz="2000" b="1" dirty="0"/>
              <a:t>99</a:t>
            </a:r>
            <a:r>
              <a:rPr lang="ja-JP" altLang="en-US" sz="2000" b="1" dirty="0"/>
              <a:t>回　呼吸で正しいのはどれか。２つ選べ。</a:t>
            </a:r>
          </a:p>
          <a:p>
            <a:pPr>
              <a:lnSpc>
                <a:spcPts val="3175"/>
              </a:lnSpc>
            </a:pPr>
            <a:r>
              <a:rPr lang="en-US" altLang="ja-JP" sz="2000" b="1" dirty="0"/>
              <a:t>1.</a:t>
            </a:r>
            <a:r>
              <a:rPr lang="ja-JP" altLang="en-US" sz="2000" b="1" dirty="0"/>
              <a:t>　内呼吸は肺で行われる。</a:t>
            </a:r>
          </a:p>
          <a:p>
            <a:pPr>
              <a:lnSpc>
                <a:spcPts val="3175"/>
              </a:lnSpc>
            </a:pPr>
            <a:r>
              <a:rPr lang="en-US" altLang="ja-JP" sz="2000" b="1" dirty="0"/>
              <a:t>2.</a:t>
            </a:r>
            <a:r>
              <a:rPr lang="ja-JP" altLang="en-US" sz="2000" b="1" dirty="0"/>
              <a:t>　呼気では</a:t>
            </a:r>
            <a:r>
              <a:rPr lang="en-US" altLang="ja-JP" sz="2000" b="1" dirty="0"/>
              <a:t>CO2</a:t>
            </a:r>
            <a:r>
              <a:rPr lang="ja-JP" altLang="en-US" sz="2000" b="1" dirty="0"/>
              <a:t>濃度が</a:t>
            </a:r>
            <a:r>
              <a:rPr lang="en-US" altLang="ja-JP" sz="2000" b="1" dirty="0"/>
              <a:t>O2</a:t>
            </a:r>
            <a:r>
              <a:rPr lang="ja-JP" altLang="en-US" sz="2000" b="1" dirty="0"/>
              <a:t>濃度よりも高い。</a:t>
            </a:r>
          </a:p>
          <a:p>
            <a:pPr>
              <a:lnSpc>
                <a:spcPts val="3175"/>
              </a:lnSpc>
            </a:pPr>
            <a:r>
              <a:rPr lang="en-US" altLang="ja-JP" sz="2000" b="1" dirty="0"/>
              <a:t>3.</a:t>
            </a:r>
            <a:r>
              <a:rPr lang="ja-JP" altLang="en-US" sz="2000" b="1" dirty="0"/>
              <a:t>　吸気時には外肋間筋と横隔膜筋とが収縮する。　　　　　　</a:t>
            </a:r>
            <a:r>
              <a:rPr lang="en-US" altLang="ja-JP" sz="2000" b="1" dirty="0"/>
              <a:t> ○</a:t>
            </a:r>
          </a:p>
          <a:p>
            <a:pPr>
              <a:lnSpc>
                <a:spcPts val="3175"/>
              </a:lnSpc>
            </a:pPr>
            <a:r>
              <a:rPr lang="en-US" altLang="ja-JP" sz="2000" b="1" dirty="0"/>
              <a:t>4.</a:t>
            </a:r>
            <a:r>
              <a:rPr lang="ja-JP" altLang="en-US" sz="2000" b="1" dirty="0"/>
              <a:t>　呼吸を調節する神経中枢は橋と延髄とにある。　　　　　　　</a:t>
            </a:r>
            <a:r>
              <a:rPr lang="en-US" altLang="ja-JP" sz="2000" b="1" dirty="0"/>
              <a:t>○</a:t>
            </a:r>
          </a:p>
          <a:p>
            <a:pPr>
              <a:lnSpc>
                <a:spcPts val="3175"/>
              </a:lnSpc>
            </a:pPr>
            <a:r>
              <a:rPr lang="en-US" altLang="ja-JP" sz="2000" b="1" dirty="0"/>
              <a:t>5.</a:t>
            </a:r>
            <a:r>
              <a:rPr lang="ja-JP" altLang="en-US" sz="2000" b="1" dirty="0"/>
              <a:t>　呼吸の中枢化学受容体は主に動脈血酸素分圧に反応する</a:t>
            </a:r>
            <a:r>
              <a:rPr lang="ja-JP" altLang="en-US" sz="2000" b="1" dirty="0" smtClean="0"/>
              <a:t>。</a:t>
            </a:r>
            <a:endParaRPr lang="ja-JP" altLang="en-US" sz="2000" b="1" dirty="0"/>
          </a:p>
        </p:txBody>
      </p:sp>
      <p:pic>
        <p:nvPicPr>
          <p:cNvPr id="4" name="図 3" descr="ko9kin1.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0090" y="4303355"/>
            <a:ext cx="2265942" cy="1867214"/>
          </a:xfrm>
          <a:prstGeom prst="rect">
            <a:avLst/>
          </a:prstGeom>
        </p:spPr>
      </p:pic>
      <p:pic>
        <p:nvPicPr>
          <p:cNvPr id="5" name="図 4" descr="ko9kin2.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3008" y="4303355"/>
            <a:ext cx="2421132" cy="1760823"/>
          </a:xfrm>
          <a:prstGeom prst="rect">
            <a:avLst/>
          </a:prstGeom>
        </p:spPr>
      </p:pic>
      <p:sp>
        <p:nvSpPr>
          <p:cNvPr id="6" name="テキスト ボックス 5"/>
          <p:cNvSpPr txBox="1"/>
          <p:nvPr/>
        </p:nvSpPr>
        <p:spPr>
          <a:xfrm>
            <a:off x="1381975" y="3934023"/>
            <a:ext cx="646331" cy="369332"/>
          </a:xfrm>
          <a:prstGeom prst="rect">
            <a:avLst/>
          </a:prstGeom>
          <a:noFill/>
        </p:spPr>
        <p:txBody>
          <a:bodyPr wrap="none" rtlCol="0">
            <a:spAutoFit/>
          </a:bodyPr>
          <a:lstStyle/>
          <a:p>
            <a:r>
              <a:rPr kumimoji="1" lang="ja-JP" altLang="en-US" dirty="0" smtClean="0"/>
              <a:t>吸気</a:t>
            </a:r>
            <a:endParaRPr kumimoji="1" lang="ja-JP" altLang="en-US" dirty="0"/>
          </a:p>
        </p:txBody>
      </p:sp>
      <p:sp>
        <p:nvSpPr>
          <p:cNvPr id="7" name="テキスト ボックス 6"/>
          <p:cNvSpPr txBox="1"/>
          <p:nvPr/>
        </p:nvSpPr>
        <p:spPr>
          <a:xfrm>
            <a:off x="5369045" y="3934023"/>
            <a:ext cx="646331" cy="369332"/>
          </a:xfrm>
          <a:prstGeom prst="rect">
            <a:avLst/>
          </a:prstGeom>
          <a:noFill/>
        </p:spPr>
        <p:txBody>
          <a:bodyPr wrap="none" rtlCol="0">
            <a:spAutoFit/>
          </a:bodyPr>
          <a:lstStyle/>
          <a:p>
            <a:r>
              <a:rPr kumimoji="1" lang="ja-JP" altLang="en-US" dirty="0" smtClean="0"/>
              <a:t>吸気</a:t>
            </a:r>
            <a:endParaRPr kumimoji="1" lang="ja-JP" altLang="en-US" dirty="0"/>
          </a:p>
        </p:txBody>
      </p:sp>
      <p:sp>
        <p:nvSpPr>
          <p:cNvPr id="8" name="テキスト ボックス 7"/>
          <p:cNvSpPr txBox="1"/>
          <p:nvPr/>
        </p:nvSpPr>
        <p:spPr>
          <a:xfrm>
            <a:off x="1213008" y="6170569"/>
            <a:ext cx="1261884" cy="523220"/>
          </a:xfrm>
          <a:prstGeom prst="rect">
            <a:avLst/>
          </a:prstGeom>
          <a:noFill/>
        </p:spPr>
        <p:txBody>
          <a:bodyPr wrap="none" rtlCol="0">
            <a:spAutoFit/>
          </a:bodyPr>
          <a:lstStyle/>
          <a:p>
            <a:r>
              <a:rPr kumimoji="1" lang="ja-JP" altLang="en-US" sz="1400" dirty="0" smtClean="0"/>
              <a:t>横隔膜が収縮</a:t>
            </a:r>
            <a:endParaRPr kumimoji="1" lang="en-US" altLang="ja-JP" sz="1400" dirty="0" smtClean="0"/>
          </a:p>
          <a:p>
            <a:r>
              <a:rPr lang="ja-JP" altLang="en-US" sz="1400" dirty="0" smtClean="0"/>
              <a:t>して平坦化</a:t>
            </a:r>
            <a:endParaRPr kumimoji="1" lang="ja-JP" altLang="en-US" sz="1400" dirty="0"/>
          </a:p>
        </p:txBody>
      </p:sp>
      <p:sp>
        <p:nvSpPr>
          <p:cNvPr id="9" name="テキスト ボックス 8"/>
          <p:cNvSpPr txBox="1"/>
          <p:nvPr/>
        </p:nvSpPr>
        <p:spPr>
          <a:xfrm>
            <a:off x="2474892" y="6196569"/>
            <a:ext cx="1261884" cy="523220"/>
          </a:xfrm>
          <a:prstGeom prst="rect">
            <a:avLst/>
          </a:prstGeom>
          <a:noFill/>
        </p:spPr>
        <p:txBody>
          <a:bodyPr wrap="none" rtlCol="0">
            <a:spAutoFit/>
          </a:bodyPr>
          <a:lstStyle/>
          <a:p>
            <a:r>
              <a:rPr kumimoji="1" lang="ja-JP" altLang="en-US" sz="1400" dirty="0" smtClean="0"/>
              <a:t>横隔膜が弛緩</a:t>
            </a:r>
            <a:endParaRPr kumimoji="1" lang="en-US" altLang="ja-JP" sz="1400" dirty="0" smtClean="0"/>
          </a:p>
          <a:p>
            <a:r>
              <a:rPr lang="ja-JP" altLang="en-US" sz="1400" dirty="0" smtClean="0"/>
              <a:t>して上に凸</a:t>
            </a:r>
            <a:endParaRPr kumimoji="1" lang="ja-JP" altLang="en-US" sz="1400" dirty="0"/>
          </a:p>
        </p:txBody>
      </p:sp>
      <p:sp>
        <p:nvSpPr>
          <p:cNvPr id="10" name="テキスト ボックス 9"/>
          <p:cNvSpPr txBox="1"/>
          <p:nvPr/>
        </p:nvSpPr>
        <p:spPr>
          <a:xfrm>
            <a:off x="2719247" y="3934023"/>
            <a:ext cx="646331" cy="369332"/>
          </a:xfrm>
          <a:prstGeom prst="rect">
            <a:avLst/>
          </a:prstGeom>
          <a:noFill/>
        </p:spPr>
        <p:txBody>
          <a:bodyPr wrap="none" rtlCol="0">
            <a:spAutoFit/>
          </a:bodyPr>
          <a:lstStyle/>
          <a:p>
            <a:r>
              <a:rPr kumimoji="1" lang="ja-JP" altLang="en-US" dirty="0" smtClean="0"/>
              <a:t>呼気</a:t>
            </a:r>
            <a:endParaRPr kumimoji="1" lang="ja-JP" altLang="en-US" dirty="0"/>
          </a:p>
        </p:txBody>
      </p:sp>
      <p:sp>
        <p:nvSpPr>
          <p:cNvPr id="11" name="テキスト ボックス 10"/>
          <p:cNvSpPr txBox="1"/>
          <p:nvPr/>
        </p:nvSpPr>
        <p:spPr>
          <a:xfrm>
            <a:off x="6506673" y="3901757"/>
            <a:ext cx="646331" cy="369332"/>
          </a:xfrm>
          <a:prstGeom prst="rect">
            <a:avLst/>
          </a:prstGeom>
          <a:noFill/>
        </p:spPr>
        <p:txBody>
          <a:bodyPr wrap="none" rtlCol="0">
            <a:spAutoFit/>
          </a:bodyPr>
          <a:lstStyle/>
          <a:p>
            <a:r>
              <a:rPr kumimoji="1" lang="ja-JP" altLang="en-US" dirty="0" smtClean="0"/>
              <a:t>呼気</a:t>
            </a:r>
            <a:endParaRPr kumimoji="1" lang="ja-JP" altLang="en-US" dirty="0"/>
          </a:p>
        </p:txBody>
      </p:sp>
      <p:sp>
        <p:nvSpPr>
          <p:cNvPr id="12" name="テキスト ボックス 11"/>
          <p:cNvSpPr txBox="1"/>
          <p:nvPr/>
        </p:nvSpPr>
        <p:spPr>
          <a:xfrm>
            <a:off x="5150277" y="6170569"/>
            <a:ext cx="1346743" cy="523220"/>
          </a:xfrm>
          <a:prstGeom prst="rect">
            <a:avLst/>
          </a:prstGeom>
          <a:noFill/>
        </p:spPr>
        <p:txBody>
          <a:bodyPr wrap="none" rtlCol="0">
            <a:spAutoFit/>
          </a:bodyPr>
          <a:lstStyle/>
          <a:p>
            <a:r>
              <a:rPr kumimoji="1" lang="ja-JP" altLang="en-US" sz="1400" dirty="0" smtClean="0"/>
              <a:t>肋間筋が収縮</a:t>
            </a:r>
            <a:endParaRPr kumimoji="1" lang="en-US" altLang="ja-JP" sz="1400" dirty="0" smtClean="0"/>
          </a:p>
          <a:p>
            <a:r>
              <a:rPr lang="ja-JP" altLang="en-US" sz="1400" dirty="0" smtClean="0"/>
              <a:t>して上に上がる</a:t>
            </a:r>
            <a:endParaRPr kumimoji="1" lang="ja-JP" altLang="en-US" sz="1400" dirty="0"/>
          </a:p>
        </p:txBody>
      </p:sp>
      <p:sp>
        <p:nvSpPr>
          <p:cNvPr id="13" name="テキスト ボックス 12"/>
          <p:cNvSpPr txBox="1"/>
          <p:nvPr/>
        </p:nvSpPr>
        <p:spPr>
          <a:xfrm>
            <a:off x="6471030" y="6170569"/>
            <a:ext cx="1346743" cy="523220"/>
          </a:xfrm>
          <a:prstGeom prst="rect">
            <a:avLst/>
          </a:prstGeom>
          <a:noFill/>
        </p:spPr>
        <p:txBody>
          <a:bodyPr wrap="none" rtlCol="0">
            <a:spAutoFit/>
          </a:bodyPr>
          <a:lstStyle/>
          <a:p>
            <a:r>
              <a:rPr kumimoji="1" lang="ja-JP" altLang="en-US" sz="1400" dirty="0" smtClean="0"/>
              <a:t>肋間筋が弛緩</a:t>
            </a:r>
            <a:endParaRPr kumimoji="1" lang="en-US" altLang="ja-JP" sz="1400" dirty="0" smtClean="0"/>
          </a:p>
          <a:p>
            <a:r>
              <a:rPr lang="ja-JP" altLang="en-US" sz="1400" dirty="0" smtClean="0"/>
              <a:t>して下に下がる</a:t>
            </a:r>
            <a:endParaRPr kumimoji="1" lang="ja-JP" altLang="en-US" sz="1400" dirty="0"/>
          </a:p>
        </p:txBody>
      </p:sp>
      <p:sp>
        <p:nvSpPr>
          <p:cNvPr id="14" name="正方形/長方形 13"/>
          <p:cNvSpPr/>
          <p:nvPr/>
        </p:nvSpPr>
        <p:spPr>
          <a:xfrm>
            <a:off x="7153004" y="2316093"/>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4077831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670527" y="285378"/>
            <a:ext cx="4159312" cy="646331"/>
          </a:xfrm>
          <a:prstGeom prst="rect">
            <a:avLst/>
          </a:prstGeom>
          <a:noFill/>
        </p:spPr>
        <p:txBody>
          <a:bodyPr wrap="none" rtlCol="0">
            <a:spAutoFit/>
          </a:bodyPr>
          <a:lstStyle/>
          <a:p>
            <a:r>
              <a:rPr kumimoji="1" lang="ja-JP" altLang="en-US" sz="3600" dirty="0" smtClean="0"/>
              <a:t>呼吸器の構造と働き</a:t>
            </a:r>
            <a:endParaRPr kumimoji="1" lang="ja-JP" altLang="en-US" sz="3600" dirty="0"/>
          </a:p>
        </p:txBody>
      </p:sp>
      <p:sp>
        <p:nvSpPr>
          <p:cNvPr id="3" name="テキスト ボックス 2"/>
          <p:cNvSpPr txBox="1"/>
          <p:nvPr/>
        </p:nvSpPr>
        <p:spPr>
          <a:xfrm>
            <a:off x="921317" y="1270115"/>
            <a:ext cx="8030396" cy="2031325"/>
          </a:xfrm>
          <a:prstGeom prst="rect">
            <a:avLst/>
          </a:prstGeom>
          <a:noFill/>
        </p:spPr>
        <p:txBody>
          <a:bodyPr wrap="square" rtlCol="0">
            <a:spAutoFit/>
          </a:bodyPr>
          <a:lstStyle/>
          <a:p>
            <a:r>
              <a:rPr lang="ja-JP" altLang="en-US" b="1" dirty="0"/>
              <a:t>第</a:t>
            </a:r>
            <a:r>
              <a:rPr lang="en-US" altLang="ja-JP" b="1" dirty="0"/>
              <a:t>86</a:t>
            </a:r>
            <a:r>
              <a:rPr lang="ja-JP" altLang="en-US" b="1" dirty="0"/>
              <a:t>回</a:t>
            </a:r>
          </a:p>
          <a:p>
            <a:r>
              <a:rPr lang="ja-JP" altLang="en-US" b="1" dirty="0"/>
              <a:t>正しいのはどれか。</a:t>
            </a:r>
          </a:p>
          <a:p>
            <a:endParaRPr lang="ja-JP" altLang="en-US" b="1" dirty="0"/>
          </a:p>
          <a:p>
            <a:r>
              <a:rPr lang="en-US" altLang="ja-JP" b="1" dirty="0"/>
              <a:t>1.</a:t>
            </a:r>
            <a:r>
              <a:rPr lang="ja-JP" altLang="en-US" b="1" dirty="0"/>
              <a:t>　細気管支には気管支腺は存在しない</a:t>
            </a:r>
            <a:r>
              <a:rPr lang="ja-JP" altLang="en-US" b="1" dirty="0" smtClean="0"/>
              <a:t>。　　　　　　　　　　</a:t>
            </a:r>
            <a:r>
              <a:rPr lang="ja-JP" altLang="en-US" b="1" dirty="0" smtClean="0">
                <a:latin typeface="Wingdings"/>
                <a:ea typeface="Wingdings"/>
                <a:cs typeface="Wingdings"/>
                <a:sym typeface="Wingdings"/>
              </a:rPr>
              <a:t></a:t>
            </a:r>
            <a:endParaRPr lang="ja-JP" altLang="en-US" b="1" dirty="0"/>
          </a:p>
          <a:p>
            <a:r>
              <a:rPr lang="en-US" altLang="ja-JP" b="1" dirty="0"/>
              <a:t>2.</a:t>
            </a:r>
            <a:r>
              <a:rPr lang="ja-JP" altLang="en-US" b="1" dirty="0"/>
              <a:t>　主気管支の分岐角度は右が大きい。</a:t>
            </a:r>
          </a:p>
          <a:p>
            <a:r>
              <a:rPr lang="en-US" altLang="ja-JP" b="1" dirty="0"/>
              <a:t>3.</a:t>
            </a:r>
            <a:r>
              <a:rPr lang="ja-JP" altLang="en-US" b="1" dirty="0"/>
              <a:t>　肺動脈は栄養血管である。</a:t>
            </a:r>
          </a:p>
          <a:p>
            <a:r>
              <a:rPr lang="en-US" altLang="ja-JP" b="1" dirty="0"/>
              <a:t>4.</a:t>
            </a:r>
            <a:r>
              <a:rPr lang="ja-JP" altLang="en-US" b="1" dirty="0"/>
              <a:t>　左肺は３葉に分かれている。</a:t>
            </a:r>
            <a:endParaRPr kumimoji="1" lang="ja-JP" altLang="en-US" b="1" dirty="0"/>
          </a:p>
        </p:txBody>
      </p:sp>
      <p:sp>
        <p:nvSpPr>
          <p:cNvPr id="4" name="テキスト ボックス 3"/>
          <p:cNvSpPr txBox="1"/>
          <p:nvPr/>
        </p:nvSpPr>
        <p:spPr>
          <a:xfrm>
            <a:off x="784363" y="3735633"/>
            <a:ext cx="8690259" cy="646331"/>
          </a:xfrm>
          <a:prstGeom prst="rect">
            <a:avLst/>
          </a:prstGeom>
          <a:noFill/>
        </p:spPr>
        <p:txBody>
          <a:bodyPr wrap="square" rtlCol="0">
            <a:spAutoFit/>
          </a:bodyPr>
          <a:lstStyle/>
          <a:p>
            <a:r>
              <a:rPr lang="ja-JP" altLang="en-US" b="1" dirty="0"/>
              <a:t>気管支： 粘膜ヒダのため、内腔は星形、壁に</a:t>
            </a:r>
            <a:r>
              <a:rPr lang="ja-JP" altLang="en-US" b="1" dirty="0">
                <a:solidFill>
                  <a:srgbClr val="FF0000"/>
                </a:solidFill>
              </a:rPr>
              <a:t>腺、骨片</a:t>
            </a:r>
            <a:r>
              <a:rPr lang="ja-JP" altLang="en-US" b="1" dirty="0" smtClean="0">
                <a:solidFill>
                  <a:srgbClr val="FF0000"/>
                </a:solidFill>
              </a:rPr>
              <a:t>あり</a:t>
            </a:r>
            <a:endParaRPr lang="en-US" altLang="ja-JP" b="1" dirty="0" smtClean="0">
              <a:solidFill>
                <a:srgbClr val="FF0000"/>
              </a:solidFill>
            </a:endParaRPr>
          </a:p>
          <a:p>
            <a:r>
              <a:rPr lang="ja-JP" altLang="en-US" b="1" dirty="0"/>
              <a:t>細気管支： 粘膜ヒダのため、星形の内腔、</a:t>
            </a:r>
            <a:r>
              <a:rPr lang="ja-JP" altLang="en-US" b="1" dirty="0">
                <a:solidFill>
                  <a:srgbClr val="FF0000"/>
                </a:solidFill>
              </a:rPr>
              <a:t>腺と軟骨なし</a:t>
            </a:r>
            <a:endParaRPr kumimoji="1" lang="ja-JP" altLang="en-US" b="1" dirty="0">
              <a:solidFill>
                <a:srgbClr val="FF0000"/>
              </a:solidFill>
            </a:endParaRPr>
          </a:p>
        </p:txBody>
      </p:sp>
      <p:grpSp>
        <p:nvGrpSpPr>
          <p:cNvPr id="5" name="図形グループ 4"/>
          <p:cNvGrpSpPr>
            <a:grpSpLocks/>
          </p:cNvGrpSpPr>
          <p:nvPr/>
        </p:nvGrpSpPr>
        <p:grpSpPr bwMode="auto">
          <a:xfrm>
            <a:off x="6673321" y="3187738"/>
            <a:ext cx="3275683" cy="3176453"/>
            <a:chOff x="2260600" y="1052736"/>
            <a:chExt cx="5356844" cy="5132164"/>
          </a:xfrm>
        </p:grpSpPr>
        <p:pic>
          <p:nvPicPr>
            <p:cNvPr id="6" name="図 2" descr="3-22s.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260600" y="1052736"/>
              <a:ext cx="5356844" cy="513216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図 3" descr="Unknown.png"/>
            <p:cNvPicPr>
              <a:picLocks noChangeAspect="1"/>
            </p:cNvPicPr>
            <p:nvPr/>
          </p:nvPicPr>
          <p:blipFill>
            <a:blip r:embed="rId3">
              <a:alphaModFix amt="30000"/>
              <a:extLst>
                <a:ext uri="{28A0092B-C50C-407E-A947-70E740481C1C}">
                  <a14:useLocalDpi xmlns:a14="http://schemas.microsoft.com/office/drawing/2010/main" val="0"/>
                </a:ext>
              </a:extLst>
            </a:blip>
            <a:srcRect/>
            <a:stretch>
              <a:fillRect/>
            </a:stretch>
          </p:blipFill>
          <p:spPr bwMode="auto">
            <a:xfrm>
              <a:off x="3847356" y="3140968"/>
              <a:ext cx="2232248" cy="2995912"/>
            </a:xfrm>
            <a:prstGeom prst="rect">
              <a:avLst/>
            </a:prstGeom>
            <a:noFill/>
            <a:ln>
              <a:noFill/>
            </a:ln>
            <a:extLst>
              <a:ext uri="{909E8E84-426E-40dd-AFC4-6F175D3DCCD1}">
                <a14:hiddenFill xmlns:a14="http://schemas.microsoft.com/office/drawing/2010/main" xmlns="">
                  <a:solidFill>
                    <a:srgbClr val="FFFFFF">
                      <a:alpha val="30196"/>
                    </a:srgbClr>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8" name="テキスト ボックス 5"/>
          <p:cNvSpPr txBox="1">
            <a:spLocks noChangeArrowheads="1"/>
          </p:cNvSpPr>
          <p:nvPr/>
        </p:nvSpPr>
        <p:spPr bwMode="auto">
          <a:xfrm>
            <a:off x="784363" y="5133615"/>
            <a:ext cx="6050810" cy="14534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nSpc>
                <a:spcPts val="2575"/>
              </a:lnSpc>
            </a:pPr>
            <a:r>
              <a:rPr lang="ja-JP" altLang="en-US" sz="1800" b="1" dirty="0"/>
              <a:t>心臓が左寄りに存在するため、右気管支は左気管支より短く、直径が大きく（右肺の方が大きい）、より分岐角度が小さい。</a:t>
            </a:r>
            <a:endParaRPr lang="en-US" altLang="ja-JP" sz="1800" b="1" dirty="0"/>
          </a:p>
          <a:p>
            <a:pPr>
              <a:lnSpc>
                <a:spcPts val="2575"/>
              </a:lnSpc>
            </a:pPr>
            <a:r>
              <a:rPr lang="ja-JP" altLang="en-US" sz="1800" b="1" dirty="0"/>
              <a:t>右気管支には３本の葉気管支、左気管支には２本の葉気管支がある。</a:t>
            </a:r>
          </a:p>
        </p:txBody>
      </p:sp>
      <p:sp>
        <p:nvSpPr>
          <p:cNvPr id="9" name="正方形/長方形 8"/>
          <p:cNvSpPr/>
          <p:nvPr/>
        </p:nvSpPr>
        <p:spPr>
          <a:xfrm>
            <a:off x="6284425" y="1892721"/>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405358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テキスト ボックス 1"/>
          <p:cNvSpPr txBox="1">
            <a:spLocks noChangeArrowheads="1"/>
          </p:cNvSpPr>
          <p:nvPr/>
        </p:nvSpPr>
        <p:spPr bwMode="auto">
          <a:xfrm>
            <a:off x="3491984" y="221306"/>
            <a:ext cx="2030412" cy="646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r>
              <a:rPr lang="ja-JP" altLang="en-US" sz="3600" dirty="0"/>
              <a:t>肺の聴診</a:t>
            </a:r>
          </a:p>
        </p:txBody>
      </p:sp>
      <p:pic>
        <p:nvPicPr>
          <p:cNvPr id="18434" name="図 2" descr="yMka2WSCYARxrZXq1386052551zu5250.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83169" y="951211"/>
            <a:ext cx="2907805" cy="284882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8435" name="テキスト ボックス 3"/>
          <p:cNvSpPr txBox="1">
            <a:spLocks noChangeArrowheads="1"/>
          </p:cNvSpPr>
          <p:nvPr/>
        </p:nvSpPr>
        <p:spPr bwMode="auto">
          <a:xfrm>
            <a:off x="484204" y="3800039"/>
            <a:ext cx="3816350" cy="9233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r>
              <a:rPr lang="ja-JP" altLang="en-US" sz="1800" dirty="0"/>
              <a:t>気管呼吸音：上図の水色部分で。</a:t>
            </a:r>
            <a:endParaRPr lang="en-US" altLang="ja-JP" sz="1800" dirty="0"/>
          </a:p>
          <a:p>
            <a:r>
              <a:rPr lang="ja-JP" altLang="en-US" sz="1800" dirty="0"/>
              <a:t>気管支肺胞呼吸音：上図の黄色。</a:t>
            </a:r>
            <a:endParaRPr lang="en-US" altLang="ja-JP" sz="1800" dirty="0"/>
          </a:p>
          <a:p>
            <a:r>
              <a:rPr lang="ja-JP" altLang="en-US" sz="1800" dirty="0"/>
              <a:t>肺胞呼吸音：上図のピンク色。</a:t>
            </a:r>
          </a:p>
        </p:txBody>
      </p:sp>
      <p:sp>
        <p:nvSpPr>
          <p:cNvPr id="18436" name="テキスト ボックス 4"/>
          <p:cNvSpPr txBox="1">
            <a:spLocks noChangeArrowheads="1"/>
          </p:cNvSpPr>
          <p:nvPr/>
        </p:nvSpPr>
        <p:spPr bwMode="auto">
          <a:xfrm>
            <a:off x="4064000" y="805160"/>
            <a:ext cx="5903913" cy="45136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400">
                <a:solidFill>
                  <a:schemeClr val="tx1"/>
                </a:solidFill>
                <a:latin typeface="Arial" charset="0"/>
                <a:ea typeface="ＭＳ Ｐゴシック" charset="0"/>
                <a:cs typeface="ＭＳ Ｐゴシック" charset="0"/>
              </a:defRPr>
            </a:lvl1pPr>
            <a:lvl2pPr marL="742950" indent="-285750">
              <a:defRPr kumimoji="1" sz="2400">
                <a:solidFill>
                  <a:schemeClr val="tx1"/>
                </a:solidFill>
                <a:latin typeface="Arial" charset="0"/>
                <a:ea typeface="ＭＳ Ｐゴシック" charset="0"/>
              </a:defRPr>
            </a:lvl2pPr>
            <a:lvl3pPr marL="1143000" indent="-228600">
              <a:defRPr kumimoji="1" sz="2400">
                <a:solidFill>
                  <a:schemeClr val="tx1"/>
                </a:solidFill>
                <a:latin typeface="Arial" charset="0"/>
                <a:ea typeface="ＭＳ Ｐゴシック" charset="0"/>
              </a:defRPr>
            </a:lvl3pPr>
            <a:lvl4pPr marL="1600200" indent="-228600">
              <a:defRPr kumimoji="1" sz="2400">
                <a:solidFill>
                  <a:schemeClr val="tx1"/>
                </a:solidFill>
                <a:latin typeface="Arial" charset="0"/>
                <a:ea typeface="ＭＳ Ｐゴシック" charset="0"/>
              </a:defRPr>
            </a:lvl4pPr>
            <a:lvl5pPr marL="2057400" indent="-228600">
              <a:defRPr kumimoji="1" sz="2400">
                <a:solidFill>
                  <a:schemeClr val="tx1"/>
                </a:solidFill>
                <a:latin typeface="Arial" charset="0"/>
                <a:ea typeface="ＭＳ Ｐゴシック" charset="0"/>
              </a:defRPr>
            </a:lvl5pPr>
            <a:lvl6pPr marL="2514600" indent="-228600" eaLnBrk="0" fontAlgn="base" hangingPunct="0">
              <a:spcBef>
                <a:spcPct val="0"/>
              </a:spcBef>
              <a:spcAft>
                <a:spcPct val="0"/>
              </a:spcAft>
              <a:defRPr kumimoji="1" sz="2400">
                <a:solidFill>
                  <a:schemeClr val="tx1"/>
                </a:solidFill>
                <a:latin typeface="Arial" charset="0"/>
                <a:ea typeface="ＭＳ Ｐゴシック" charset="0"/>
              </a:defRPr>
            </a:lvl6pPr>
            <a:lvl7pPr marL="2971800" indent="-228600" eaLnBrk="0" fontAlgn="base" hangingPunct="0">
              <a:spcBef>
                <a:spcPct val="0"/>
              </a:spcBef>
              <a:spcAft>
                <a:spcPct val="0"/>
              </a:spcAft>
              <a:defRPr kumimoji="1" sz="2400">
                <a:solidFill>
                  <a:schemeClr val="tx1"/>
                </a:solidFill>
                <a:latin typeface="Arial" charset="0"/>
                <a:ea typeface="ＭＳ Ｐゴシック" charset="0"/>
              </a:defRPr>
            </a:lvl7pPr>
            <a:lvl8pPr marL="3429000" indent="-228600" eaLnBrk="0" fontAlgn="base" hangingPunct="0">
              <a:spcBef>
                <a:spcPct val="0"/>
              </a:spcBef>
              <a:spcAft>
                <a:spcPct val="0"/>
              </a:spcAft>
              <a:defRPr kumimoji="1" sz="2400">
                <a:solidFill>
                  <a:schemeClr val="tx1"/>
                </a:solidFill>
                <a:latin typeface="Arial" charset="0"/>
                <a:ea typeface="ＭＳ Ｐゴシック" charset="0"/>
              </a:defRPr>
            </a:lvl8pPr>
            <a:lvl9pPr marL="3886200" indent="-228600" eaLnBrk="0" fontAlgn="base" hangingPunct="0">
              <a:spcBef>
                <a:spcPct val="0"/>
              </a:spcBef>
              <a:spcAft>
                <a:spcPct val="0"/>
              </a:spcAft>
              <a:defRPr kumimoji="1" sz="2400">
                <a:solidFill>
                  <a:schemeClr val="tx1"/>
                </a:solidFill>
                <a:latin typeface="Arial" charset="0"/>
                <a:ea typeface="ＭＳ Ｐゴシック" charset="0"/>
              </a:defRPr>
            </a:lvl9pPr>
          </a:lstStyle>
          <a:p>
            <a:pPr>
              <a:lnSpc>
                <a:spcPts val="2300"/>
              </a:lnSpc>
            </a:pPr>
            <a:r>
              <a:rPr lang="ja-JP" altLang="en-US" sz="1800" dirty="0"/>
              <a:t>呼吸音の異常</a:t>
            </a:r>
            <a:endParaRPr lang="en-US" altLang="ja-JP" sz="1800" dirty="0"/>
          </a:p>
          <a:p>
            <a:pPr>
              <a:lnSpc>
                <a:spcPts val="2300"/>
              </a:lnSpc>
            </a:pPr>
            <a:r>
              <a:rPr lang="ja-JP" altLang="en-US" sz="1800" dirty="0"/>
              <a:t>１．呼吸音の減弱</a:t>
            </a:r>
            <a:endParaRPr lang="en-US" altLang="ja-JP" sz="1800" dirty="0"/>
          </a:p>
          <a:p>
            <a:pPr>
              <a:lnSpc>
                <a:spcPts val="2300"/>
              </a:lnSpc>
            </a:pPr>
            <a:r>
              <a:rPr lang="ja-JP" altLang="en-US" sz="1800" dirty="0"/>
              <a:t>　気胸、胸水、肺水腫などで呼吸音が小さくなる。</a:t>
            </a:r>
            <a:endParaRPr lang="en-US" altLang="ja-JP" sz="1800" dirty="0"/>
          </a:p>
          <a:p>
            <a:pPr>
              <a:lnSpc>
                <a:spcPts val="2300"/>
              </a:lnSpc>
            </a:pPr>
            <a:r>
              <a:rPr lang="ja-JP" altLang="en-US" sz="1800" dirty="0"/>
              <a:t>２．呼吸音の消失</a:t>
            </a:r>
            <a:endParaRPr lang="en-US" altLang="ja-JP" sz="1800" dirty="0"/>
          </a:p>
          <a:p>
            <a:pPr>
              <a:lnSpc>
                <a:spcPts val="2300"/>
              </a:lnSpc>
            </a:pPr>
            <a:r>
              <a:rPr lang="ja-JP" altLang="en-US" sz="1800" dirty="0"/>
              <a:t>　異物による気道閉塞、気胸などでおこる。</a:t>
            </a:r>
            <a:endParaRPr lang="en-US" altLang="ja-JP" sz="1800" dirty="0"/>
          </a:p>
          <a:p>
            <a:pPr>
              <a:lnSpc>
                <a:spcPts val="2300"/>
              </a:lnSpc>
            </a:pPr>
            <a:r>
              <a:rPr lang="ja-JP" altLang="en-US" sz="1800" dirty="0"/>
              <a:t>３．呼吸音の左右差</a:t>
            </a:r>
            <a:endParaRPr lang="en-US" altLang="ja-JP" sz="1800" dirty="0"/>
          </a:p>
          <a:p>
            <a:pPr>
              <a:lnSpc>
                <a:spcPts val="2300"/>
              </a:lnSpc>
            </a:pPr>
            <a:r>
              <a:rPr lang="ja-JP" altLang="en-US" sz="1800" dirty="0"/>
              <a:t>　気胸や無気肺、肺炎などで片側の換気障害。</a:t>
            </a:r>
            <a:endParaRPr lang="en-US" altLang="ja-JP" sz="1800" dirty="0"/>
          </a:p>
          <a:p>
            <a:pPr>
              <a:lnSpc>
                <a:spcPts val="2300"/>
              </a:lnSpc>
            </a:pPr>
            <a:r>
              <a:rPr lang="ja-JP" altLang="en-US" sz="1800" dirty="0"/>
              <a:t>４．副雑音</a:t>
            </a:r>
            <a:endParaRPr lang="en-US" altLang="ja-JP" sz="1800" dirty="0"/>
          </a:p>
          <a:p>
            <a:pPr>
              <a:lnSpc>
                <a:spcPts val="2300"/>
              </a:lnSpc>
            </a:pPr>
            <a:r>
              <a:rPr lang="ja-JP" altLang="en-US" sz="1800" dirty="0"/>
              <a:t>　連続性ラ音</a:t>
            </a:r>
            <a:endParaRPr lang="en-US" altLang="ja-JP" sz="1800" dirty="0"/>
          </a:p>
          <a:p>
            <a:pPr>
              <a:lnSpc>
                <a:spcPts val="2300"/>
              </a:lnSpc>
            </a:pPr>
            <a:r>
              <a:rPr lang="ja-JP" altLang="en-US" sz="1800" dirty="0"/>
              <a:t>　　鼾音：太い気管支の狭窄や痰貯留（ブーブー）</a:t>
            </a:r>
            <a:endParaRPr lang="en-US" altLang="ja-JP" sz="1800" dirty="0"/>
          </a:p>
          <a:p>
            <a:pPr>
              <a:lnSpc>
                <a:spcPts val="2300"/>
              </a:lnSpc>
            </a:pPr>
            <a:r>
              <a:rPr lang="ja-JP" altLang="en-US" sz="1800" dirty="0"/>
              <a:t>　　笛声音：細い気管支の狭窄（ヒューヒュー）</a:t>
            </a:r>
            <a:endParaRPr lang="en-US" altLang="ja-JP" sz="1800" dirty="0"/>
          </a:p>
          <a:p>
            <a:pPr>
              <a:lnSpc>
                <a:spcPts val="2300"/>
              </a:lnSpc>
            </a:pPr>
            <a:r>
              <a:rPr lang="ja-JP" altLang="en-US" sz="1800" dirty="0"/>
              <a:t>　断続性ラ音</a:t>
            </a:r>
            <a:endParaRPr lang="en-US" altLang="ja-JP" sz="1800" dirty="0"/>
          </a:p>
          <a:p>
            <a:pPr>
              <a:lnSpc>
                <a:spcPts val="2300"/>
              </a:lnSpc>
            </a:pPr>
            <a:r>
              <a:rPr lang="ja-JP" altLang="en-US" sz="1800" dirty="0"/>
              <a:t>　　捻髪音：間質性肺疾患や肺水腫、肺炎（パチパチ）</a:t>
            </a:r>
            <a:endParaRPr lang="en-US" altLang="ja-JP" sz="1800" dirty="0"/>
          </a:p>
          <a:p>
            <a:pPr>
              <a:lnSpc>
                <a:spcPts val="2300"/>
              </a:lnSpc>
            </a:pPr>
            <a:r>
              <a:rPr lang="ja-JP" altLang="en-US" sz="1800" dirty="0"/>
              <a:t>　　水泡音：痰の多い疾患や心不全・肺水腫</a:t>
            </a:r>
            <a:endParaRPr lang="en-US" altLang="ja-JP" sz="1800" dirty="0"/>
          </a:p>
          <a:p>
            <a:pPr>
              <a:lnSpc>
                <a:spcPts val="2300"/>
              </a:lnSpc>
            </a:pPr>
            <a:r>
              <a:rPr lang="ja-JP" altLang="en-US" sz="1800" dirty="0"/>
              <a:t>　　　　　　　　（ブツブツ）　</a:t>
            </a:r>
          </a:p>
        </p:txBody>
      </p:sp>
      <p:sp>
        <p:nvSpPr>
          <p:cNvPr id="2" name="テキスト ボックス 1"/>
          <p:cNvSpPr txBox="1"/>
          <p:nvPr/>
        </p:nvSpPr>
        <p:spPr>
          <a:xfrm>
            <a:off x="709663" y="5318789"/>
            <a:ext cx="8901912" cy="1477328"/>
          </a:xfrm>
          <a:prstGeom prst="rect">
            <a:avLst/>
          </a:prstGeom>
          <a:noFill/>
        </p:spPr>
        <p:txBody>
          <a:bodyPr wrap="square" rtlCol="0">
            <a:spAutoFit/>
          </a:bodyPr>
          <a:lstStyle/>
          <a:p>
            <a:r>
              <a:rPr lang="ja-JP" altLang="en-US" dirty="0"/>
              <a:t>第</a:t>
            </a:r>
            <a:r>
              <a:rPr lang="en-US" altLang="ja-JP" dirty="0"/>
              <a:t>96</a:t>
            </a:r>
            <a:r>
              <a:rPr lang="ja-JP" altLang="en-US" dirty="0" smtClean="0"/>
              <a:t>回　聴診器</a:t>
            </a:r>
            <a:r>
              <a:rPr lang="ja-JP" altLang="en-US" dirty="0"/>
              <a:t>を用いた気管呼吸音の聴取部位で正しいのはどれか</a:t>
            </a:r>
            <a:r>
              <a:rPr lang="ja-JP" altLang="en-US" dirty="0" smtClean="0"/>
              <a:t>。</a:t>
            </a:r>
            <a:endParaRPr lang="ja-JP" altLang="en-US" dirty="0"/>
          </a:p>
          <a:p>
            <a:r>
              <a:rPr lang="en-US" altLang="ja-JP" dirty="0"/>
              <a:t>1.</a:t>
            </a:r>
            <a:r>
              <a:rPr lang="ja-JP" altLang="en-US" dirty="0"/>
              <a:t>　喉頭直下の上胸部（胸骨上部</a:t>
            </a:r>
            <a:r>
              <a:rPr lang="ja-JP" altLang="en-US" dirty="0" smtClean="0"/>
              <a:t>）　　　　　　　　　　　　</a:t>
            </a:r>
            <a:r>
              <a:rPr lang="ja-JP" altLang="en-US" dirty="0" smtClean="0">
                <a:latin typeface="Wingdings"/>
                <a:ea typeface="Wingdings"/>
                <a:cs typeface="Wingdings"/>
                <a:sym typeface="Wingdings"/>
              </a:rPr>
              <a:t></a:t>
            </a:r>
            <a:endParaRPr lang="ja-JP" altLang="en-US" dirty="0"/>
          </a:p>
          <a:p>
            <a:r>
              <a:rPr lang="en-US" altLang="ja-JP" dirty="0"/>
              <a:t>2.</a:t>
            </a:r>
            <a:r>
              <a:rPr lang="ja-JP" altLang="en-US" dirty="0"/>
              <a:t>　肋骨縁と鎖骨中線の交差部位</a:t>
            </a:r>
          </a:p>
          <a:p>
            <a:r>
              <a:rPr lang="en-US" altLang="ja-JP" dirty="0"/>
              <a:t>3.</a:t>
            </a:r>
            <a:r>
              <a:rPr lang="ja-JP" altLang="en-US" dirty="0"/>
              <a:t>　第２肋間と鎖骨中線の交差部位</a:t>
            </a:r>
          </a:p>
          <a:p>
            <a:r>
              <a:rPr lang="en-US" altLang="ja-JP" dirty="0"/>
              <a:t>4.</a:t>
            </a:r>
            <a:r>
              <a:rPr lang="ja-JP" altLang="en-US" dirty="0"/>
              <a:t>　第４胸椎正中から肩甲骨部</a:t>
            </a:r>
            <a:endParaRPr kumimoji="1" lang="ja-JP" altLang="en-US" dirty="0"/>
          </a:p>
        </p:txBody>
      </p:sp>
      <p:sp>
        <p:nvSpPr>
          <p:cNvPr id="7" name="正方形/長方形 6"/>
          <p:cNvSpPr/>
          <p:nvPr/>
        </p:nvSpPr>
        <p:spPr>
          <a:xfrm>
            <a:off x="5661913" y="5628354"/>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756698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807480" y="285378"/>
            <a:ext cx="2492990" cy="646331"/>
          </a:xfrm>
          <a:prstGeom prst="rect">
            <a:avLst/>
          </a:prstGeom>
          <a:noFill/>
        </p:spPr>
        <p:txBody>
          <a:bodyPr wrap="none" rtlCol="0">
            <a:spAutoFit/>
          </a:bodyPr>
          <a:lstStyle/>
          <a:p>
            <a:r>
              <a:rPr kumimoji="1" lang="ja-JP" altLang="en-US" sz="3600" dirty="0" smtClean="0"/>
              <a:t>呼吸器疾患</a:t>
            </a:r>
            <a:endParaRPr kumimoji="1" lang="ja-JP" altLang="en-US" sz="3600" dirty="0"/>
          </a:p>
        </p:txBody>
      </p:sp>
      <p:sp>
        <p:nvSpPr>
          <p:cNvPr id="5" name="テキスト ボックス 4"/>
          <p:cNvSpPr txBox="1"/>
          <p:nvPr/>
        </p:nvSpPr>
        <p:spPr>
          <a:xfrm>
            <a:off x="1359791" y="931709"/>
            <a:ext cx="6299966" cy="1631216"/>
          </a:xfrm>
          <a:prstGeom prst="rect">
            <a:avLst/>
          </a:prstGeom>
          <a:noFill/>
        </p:spPr>
        <p:txBody>
          <a:bodyPr wrap="square" rtlCol="0">
            <a:spAutoFit/>
          </a:bodyPr>
          <a:lstStyle/>
          <a:p>
            <a:r>
              <a:rPr lang="ja-JP" altLang="en-US" sz="2000" dirty="0"/>
              <a:t>人工呼吸器による陽圧換気によって生じるのはどれか。</a:t>
            </a:r>
          </a:p>
          <a:p>
            <a:r>
              <a:rPr lang="en-US" altLang="ja-JP" sz="2000" dirty="0"/>
              <a:t>1. </a:t>
            </a:r>
            <a:r>
              <a:rPr lang="ja-JP" altLang="en-US" sz="2000" dirty="0"/>
              <a:t>肺水腫 </a:t>
            </a:r>
          </a:p>
          <a:p>
            <a:r>
              <a:rPr lang="en-US" altLang="ja-JP" sz="2000" dirty="0"/>
              <a:t>2. </a:t>
            </a:r>
            <a:r>
              <a:rPr lang="ja-JP" altLang="en-US" sz="2000" dirty="0"/>
              <a:t>脳内出血 </a:t>
            </a:r>
          </a:p>
          <a:p>
            <a:r>
              <a:rPr lang="en-US" altLang="ja-JP" sz="2000" dirty="0"/>
              <a:t>3. </a:t>
            </a:r>
            <a:r>
              <a:rPr lang="ja-JP" altLang="en-US" sz="2000" dirty="0"/>
              <a:t>胃液分泌の低下 </a:t>
            </a:r>
          </a:p>
          <a:p>
            <a:r>
              <a:rPr lang="en-US" altLang="ja-JP" sz="2000" dirty="0"/>
              <a:t>4. </a:t>
            </a:r>
            <a:r>
              <a:rPr lang="ja-JP" altLang="en-US" sz="2000" dirty="0"/>
              <a:t>心拍出量の低下 </a:t>
            </a:r>
            <a:r>
              <a:rPr lang="ja-JP" altLang="en-US" sz="2000" dirty="0" smtClean="0"/>
              <a:t>　　　　　　　　　　　</a:t>
            </a:r>
            <a:r>
              <a:rPr lang="ja-JP" altLang="en-US" sz="2000" dirty="0" smtClean="0">
                <a:latin typeface="Wingdings"/>
                <a:ea typeface="Wingdings"/>
                <a:cs typeface="Wingdings"/>
                <a:sym typeface="Wingdings"/>
              </a:rPr>
              <a:t></a:t>
            </a:r>
            <a:endParaRPr lang="ja-JP" altLang="en-US" sz="2000" dirty="0"/>
          </a:p>
        </p:txBody>
      </p:sp>
      <p:grpSp>
        <p:nvGrpSpPr>
          <p:cNvPr id="7" name="グループ化 6"/>
          <p:cNvGrpSpPr/>
          <p:nvPr/>
        </p:nvGrpSpPr>
        <p:grpSpPr>
          <a:xfrm>
            <a:off x="283107" y="2660995"/>
            <a:ext cx="8393546" cy="4175264"/>
            <a:chOff x="283107" y="2660995"/>
            <a:chExt cx="8393546" cy="4175264"/>
          </a:xfrm>
        </p:grpSpPr>
        <p:pic>
          <p:nvPicPr>
            <p:cNvPr id="1026" name="図 7" descr="呼吸生理"/>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3107" y="2862471"/>
              <a:ext cx="5323027" cy="3973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71528" y="2660995"/>
              <a:ext cx="2905125" cy="1933575"/>
            </a:xfrm>
            <a:prstGeom prst="rect">
              <a:avLst/>
            </a:prstGeom>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09628" y="4594570"/>
              <a:ext cx="2867025" cy="1905000"/>
            </a:xfrm>
            <a:prstGeom prst="rect">
              <a:avLst/>
            </a:prstGeom>
          </p:spPr>
        </p:pic>
      </p:grpSp>
      <p:sp>
        <p:nvSpPr>
          <p:cNvPr id="8" name="正方形/長方形 7"/>
          <p:cNvSpPr/>
          <p:nvPr/>
        </p:nvSpPr>
        <p:spPr>
          <a:xfrm>
            <a:off x="4886253" y="1865955"/>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543547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32574" y="477412"/>
            <a:ext cx="7756490" cy="1631216"/>
          </a:xfrm>
          <a:prstGeom prst="rect">
            <a:avLst/>
          </a:prstGeom>
          <a:noFill/>
        </p:spPr>
        <p:txBody>
          <a:bodyPr wrap="square" rtlCol="0">
            <a:spAutoFit/>
          </a:bodyPr>
          <a:lstStyle/>
          <a:p>
            <a:r>
              <a:rPr lang="ja-JP" altLang="en-US" sz="2000" b="1" dirty="0"/>
              <a:t>人工呼吸器を装着している患者で正しいのはどれか。</a:t>
            </a:r>
          </a:p>
          <a:p>
            <a:r>
              <a:rPr lang="en-US" altLang="ja-JP" sz="2000" b="1" dirty="0" smtClean="0"/>
              <a:t>1. </a:t>
            </a:r>
            <a:r>
              <a:rPr lang="ja-JP" altLang="en-US" sz="2000" b="1" dirty="0" smtClean="0"/>
              <a:t>気管挿管</a:t>
            </a:r>
            <a:r>
              <a:rPr lang="ja-JP" altLang="en-US" sz="2000" b="1" dirty="0"/>
              <a:t>チューブのカフには，細菌の侵入を防ぐ役割がある。</a:t>
            </a:r>
          </a:p>
          <a:p>
            <a:r>
              <a:rPr lang="en-US" altLang="ja-JP" sz="2000" b="1" dirty="0" smtClean="0"/>
              <a:t>2</a:t>
            </a:r>
            <a:r>
              <a:rPr lang="en-US" altLang="ja-JP" sz="2000" b="1" dirty="0"/>
              <a:t>. </a:t>
            </a:r>
            <a:r>
              <a:rPr lang="ja-JP" altLang="en-US" sz="2000" b="1" dirty="0"/>
              <a:t>人工呼吸器を装着している患者の体位変換は行わない。</a:t>
            </a:r>
          </a:p>
          <a:p>
            <a:r>
              <a:rPr lang="en-US" altLang="ja-JP" sz="2000" b="1" dirty="0" smtClean="0"/>
              <a:t>3</a:t>
            </a:r>
            <a:r>
              <a:rPr lang="en-US" altLang="ja-JP" sz="2000" b="1" dirty="0"/>
              <a:t>. </a:t>
            </a:r>
            <a:r>
              <a:rPr lang="ja-JP" altLang="en-US" sz="2000" b="1" dirty="0"/>
              <a:t>鎮痛薬を投与されているため，効果的な咳嗽が行える。</a:t>
            </a:r>
          </a:p>
          <a:p>
            <a:r>
              <a:rPr lang="en-US" altLang="ja-JP" sz="2000" b="1" dirty="0" smtClean="0"/>
              <a:t>4</a:t>
            </a:r>
            <a:r>
              <a:rPr lang="en-US" altLang="ja-JP" sz="2000" b="1" dirty="0"/>
              <a:t>. </a:t>
            </a:r>
            <a:r>
              <a:rPr lang="ja-JP" altLang="en-US" sz="2000" b="1" dirty="0"/>
              <a:t>人工呼吸器を長期間続けることで，無気肺となる</a:t>
            </a:r>
            <a:r>
              <a:rPr lang="ja-JP" altLang="en-US" sz="2000" b="1" dirty="0" smtClean="0"/>
              <a:t>。</a:t>
            </a:r>
            <a:endParaRPr kumimoji="1" lang="ja-JP" altLang="en-US" sz="2000" b="1" dirty="0"/>
          </a:p>
        </p:txBody>
      </p:sp>
      <p:grpSp>
        <p:nvGrpSpPr>
          <p:cNvPr id="5" name="図形グループ 4"/>
          <p:cNvGrpSpPr/>
          <p:nvPr/>
        </p:nvGrpSpPr>
        <p:grpSpPr>
          <a:xfrm>
            <a:off x="7793842" y="1757863"/>
            <a:ext cx="337502" cy="369332"/>
            <a:chOff x="7793842" y="1757863"/>
            <a:chExt cx="337502" cy="369332"/>
          </a:xfrm>
        </p:grpSpPr>
        <p:sp>
          <p:nvSpPr>
            <p:cNvPr id="3" name="テキスト ボックス 2"/>
            <p:cNvSpPr txBox="1"/>
            <p:nvPr/>
          </p:nvSpPr>
          <p:spPr>
            <a:xfrm>
              <a:off x="7793842" y="1757863"/>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4" name="正方形/長方形 3"/>
            <p:cNvSpPr/>
            <p:nvPr/>
          </p:nvSpPr>
          <p:spPr>
            <a:xfrm>
              <a:off x="7793842" y="1757863"/>
              <a:ext cx="337502" cy="3693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6" name="テキスト ボックス 5"/>
          <p:cNvSpPr txBox="1"/>
          <p:nvPr/>
        </p:nvSpPr>
        <p:spPr>
          <a:xfrm>
            <a:off x="1232573" y="2801725"/>
            <a:ext cx="8142447" cy="2862322"/>
          </a:xfrm>
          <a:prstGeom prst="rect">
            <a:avLst/>
          </a:prstGeom>
          <a:noFill/>
        </p:spPr>
        <p:txBody>
          <a:bodyPr wrap="square" rtlCol="0">
            <a:spAutoFit/>
          </a:bodyPr>
          <a:lstStyle/>
          <a:p>
            <a:r>
              <a:rPr lang="ja-JP" altLang="en-US" sz="2000" b="1" dirty="0"/>
              <a:t>人工呼吸器装着患者のケアの目的と方法との組合せで正しいのはどれか。</a:t>
            </a:r>
          </a:p>
          <a:p>
            <a:r>
              <a:rPr lang="ja-JP" altLang="en-US" sz="2000" b="1" dirty="0"/>
              <a:t> </a:t>
            </a:r>
            <a:r>
              <a:rPr lang="en-US" altLang="ja-JP" sz="2000" b="1" dirty="0"/>
              <a:t>a. </a:t>
            </a:r>
            <a:r>
              <a:rPr lang="ja-JP" altLang="en-US" sz="2000" b="1" dirty="0"/>
              <a:t>感染予防</a:t>
            </a:r>
            <a:r>
              <a:rPr lang="en-US" altLang="ja-JP" sz="2000" b="1" dirty="0"/>
              <a:t>―――――――――</a:t>
            </a:r>
            <a:r>
              <a:rPr lang="ja-JP" altLang="en-US" sz="2000" b="1" dirty="0"/>
              <a:t>気管内吸引時の無菌操作</a:t>
            </a:r>
          </a:p>
          <a:p>
            <a:r>
              <a:rPr lang="ja-JP" altLang="en-US" sz="2000" b="1" dirty="0"/>
              <a:t> </a:t>
            </a:r>
            <a:r>
              <a:rPr lang="en-US" altLang="ja-JP" sz="2000" b="1" dirty="0"/>
              <a:t>b. </a:t>
            </a:r>
            <a:r>
              <a:rPr lang="ja-JP" altLang="en-US" sz="2000" b="1" dirty="0"/>
              <a:t>粘膜損傷防止</a:t>
            </a:r>
            <a:r>
              <a:rPr lang="en-US" altLang="ja-JP" sz="2000" b="1" dirty="0"/>
              <a:t>―――――――</a:t>
            </a:r>
            <a:r>
              <a:rPr lang="ja-JP" altLang="en-US" sz="2000" b="1" dirty="0"/>
              <a:t>吸入気の加温加湿</a:t>
            </a:r>
          </a:p>
          <a:p>
            <a:r>
              <a:rPr lang="ja-JP" altLang="en-US" sz="2000" b="1" dirty="0"/>
              <a:t> </a:t>
            </a:r>
            <a:r>
              <a:rPr lang="en-US" altLang="ja-JP" sz="2000" b="1" dirty="0"/>
              <a:t>c. </a:t>
            </a:r>
            <a:r>
              <a:rPr lang="ja-JP" altLang="en-US" sz="2000" b="1" dirty="0"/>
              <a:t>誤嚥防止</a:t>
            </a:r>
            <a:r>
              <a:rPr lang="en-US" altLang="ja-JP" sz="2000" b="1" dirty="0"/>
              <a:t>―――――――――</a:t>
            </a:r>
            <a:r>
              <a:rPr lang="ja-JP" altLang="en-US" sz="2000" b="1" dirty="0"/>
              <a:t>経口摂取は水分のみ</a:t>
            </a:r>
          </a:p>
          <a:p>
            <a:r>
              <a:rPr lang="ja-JP" altLang="en-US" sz="2000" b="1" dirty="0"/>
              <a:t> </a:t>
            </a:r>
            <a:r>
              <a:rPr lang="en-US" altLang="ja-JP" sz="2000" b="1" dirty="0"/>
              <a:t>d. </a:t>
            </a:r>
            <a:r>
              <a:rPr lang="ja-JP" altLang="en-US" sz="2000" b="1" dirty="0"/>
              <a:t>呼吸器の逸脱防止</a:t>
            </a:r>
            <a:r>
              <a:rPr lang="en-US" altLang="ja-JP" sz="2000" b="1" dirty="0"/>
              <a:t>―――――</a:t>
            </a:r>
            <a:r>
              <a:rPr lang="ja-JP" altLang="en-US" sz="2000" b="1" dirty="0"/>
              <a:t>体位の仰臥位保持</a:t>
            </a:r>
          </a:p>
          <a:p>
            <a:r>
              <a:rPr lang="en-US" altLang="ja-JP" sz="2000" b="1" dirty="0" smtClean="0"/>
              <a:t>1. a</a:t>
            </a:r>
            <a:r>
              <a:rPr lang="en-US" altLang="ja-JP" sz="2000" b="1" dirty="0"/>
              <a:t>, b</a:t>
            </a:r>
          </a:p>
          <a:p>
            <a:r>
              <a:rPr lang="en-US" altLang="ja-JP" sz="2000" b="1" dirty="0" smtClean="0"/>
              <a:t>2</a:t>
            </a:r>
            <a:r>
              <a:rPr lang="en-US" altLang="ja-JP" sz="2000" b="1" dirty="0"/>
              <a:t>. a, d</a:t>
            </a:r>
          </a:p>
          <a:p>
            <a:r>
              <a:rPr lang="en-US" altLang="ja-JP" sz="2000" b="1" dirty="0" smtClean="0"/>
              <a:t>3</a:t>
            </a:r>
            <a:r>
              <a:rPr lang="en-US" altLang="ja-JP" sz="2000" b="1" dirty="0"/>
              <a:t>. b, c</a:t>
            </a:r>
          </a:p>
          <a:p>
            <a:r>
              <a:rPr lang="en-US" altLang="ja-JP" sz="2000" b="1" dirty="0" smtClean="0"/>
              <a:t>4</a:t>
            </a:r>
            <a:r>
              <a:rPr lang="en-US" altLang="ja-JP" sz="2000" b="1" dirty="0"/>
              <a:t>. c, </a:t>
            </a:r>
            <a:r>
              <a:rPr lang="en-US" altLang="ja-JP" sz="2000" b="1" dirty="0" smtClean="0"/>
              <a:t>d</a:t>
            </a:r>
            <a:endParaRPr kumimoji="1" lang="ja-JP" altLang="en-US" sz="2000" b="1" dirty="0"/>
          </a:p>
        </p:txBody>
      </p:sp>
      <p:grpSp>
        <p:nvGrpSpPr>
          <p:cNvPr id="7" name="図形グループ 6"/>
          <p:cNvGrpSpPr/>
          <p:nvPr/>
        </p:nvGrpSpPr>
        <p:grpSpPr>
          <a:xfrm>
            <a:off x="7049826" y="4276163"/>
            <a:ext cx="337502" cy="369332"/>
            <a:chOff x="7793842" y="1757863"/>
            <a:chExt cx="337502" cy="369332"/>
          </a:xfrm>
        </p:grpSpPr>
        <p:sp>
          <p:nvSpPr>
            <p:cNvPr id="8" name="テキスト ボックス 7"/>
            <p:cNvSpPr txBox="1"/>
            <p:nvPr/>
          </p:nvSpPr>
          <p:spPr>
            <a:xfrm>
              <a:off x="7793842" y="1757863"/>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9" name="正方形/長方形 8"/>
            <p:cNvSpPr/>
            <p:nvPr/>
          </p:nvSpPr>
          <p:spPr>
            <a:xfrm>
              <a:off x="7793842" y="1757863"/>
              <a:ext cx="337502" cy="3693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178346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7"/>
                                        </p:tgtEl>
                                      </p:cBhvr>
                                    </p:animEffect>
                                    <p:set>
                                      <p:cBhvr>
                                        <p:cTn id="12" dur="1" fill="hold">
                                          <p:stCondLst>
                                            <p:cond delay="4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94163" y="222009"/>
            <a:ext cx="1569660" cy="646331"/>
          </a:xfrm>
          <a:prstGeom prst="rect">
            <a:avLst/>
          </a:prstGeom>
          <a:noFill/>
        </p:spPr>
        <p:txBody>
          <a:bodyPr wrap="none" rtlCol="0">
            <a:spAutoFit/>
          </a:bodyPr>
          <a:lstStyle/>
          <a:p>
            <a:r>
              <a:rPr kumimoji="1" lang="ja-JP" altLang="en-US" sz="3600" smtClean="0"/>
              <a:t>感染症</a:t>
            </a:r>
            <a:endParaRPr kumimoji="1" lang="ja-JP" altLang="en-US" sz="3600" dirty="0"/>
          </a:p>
        </p:txBody>
      </p:sp>
      <p:sp>
        <p:nvSpPr>
          <p:cNvPr id="5" name="TextBox 4"/>
          <p:cNvSpPr txBox="1"/>
          <p:nvPr/>
        </p:nvSpPr>
        <p:spPr>
          <a:xfrm>
            <a:off x="1154507" y="1403960"/>
            <a:ext cx="7714515" cy="1477328"/>
          </a:xfrm>
          <a:prstGeom prst="rect">
            <a:avLst/>
          </a:prstGeom>
          <a:noFill/>
        </p:spPr>
        <p:txBody>
          <a:bodyPr wrap="square" rtlCol="0">
            <a:spAutoFit/>
          </a:bodyPr>
          <a:lstStyle/>
          <a:p>
            <a:r>
              <a:rPr lang="ja-JP" altLang="en-US" dirty="0"/>
              <a:t>日本のノロウイルスによる食中毒で正しいのはどれか。</a:t>
            </a:r>
          </a:p>
          <a:p>
            <a:r>
              <a:rPr lang="en-US" altLang="ja-JP" dirty="0"/>
              <a:t>1. 12</a:t>
            </a:r>
            <a:r>
              <a:rPr lang="ja-JP" altLang="en-US" dirty="0"/>
              <a:t>～</a:t>
            </a:r>
            <a:r>
              <a:rPr lang="en-US" altLang="ja-JP" dirty="0"/>
              <a:t>3</a:t>
            </a:r>
            <a:r>
              <a:rPr lang="ja-JP" altLang="en-US" dirty="0"/>
              <a:t>月に最も多い。 </a:t>
            </a:r>
            <a:r>
              <a:rPr lang="ja-JP" altLang="en-US" dirty="0" smtClean="0"/>
              <a:t>　　　　　　　　　　　　　　　　　　　　　　　　</a:t>
            </a:r>
            <a:r>
              <a:rPr lang="ja-JP" altLang="en-US" dirty="0" smtClean="0">
                <a:latin typeface="Wingdings"/>
                <a:ea typeface="Wingdings"/>
                <a:cs typeface="Wingdings"/>
                <a:sym typeface="Wingdings"/>
              </a:rPr>
              <a:t></a:t>
            </a:r>
            <a:endParaRPr lang="ja-JP" altLang="en-US" dirty="0"/>
          </a:p>
          <a:p>
            <a:r>
              <a:rPr lang="en-US" altLang="ja-JP" dirty="0"/>
              <a:t>2. </a:t>
            </a:r>
            <a:r>
              <a:rPr lang="ja-JP" altLang="en-US" dirty="0"/>
              <a:t>潜伏期間は</a:t>
            </a:r>
            <a:r>
              <a:rPr lang="en-US" altLang="ja-JP" dirty="0"/>
              <a:t>3</a:t>
            </a:r>
            <a:r>
              <a:rPr lang="ja-JP" altLang="en-US" dirty="0"/>
              <a:t>～</a:t>
            </a:r>
            <a:r>
              <a:rPr lang="en-US" altLang="ja-JP" dirty="0"/>
              <a:t>6</a:t>
            </a:r>
            <a:r>
              <a:rPr lang="ja-JP" altLang="en-US" dirty="0"/>
              <a:t>時間である。 </a:t>
            </a:r>
          </a:p>
          <a:p>
            <a:r>
              <a:rPr lang="en-US" altLang="ja-JP" dirty="0"/>
              <a:t>3. </a:t>
            </a:r>
            <a:r>
              <a:rPr lang="ja-JP" altLang="en-US" dirty="0"/>
              <a:t>感染した鶏肉の摂取によることが最も多い。 </a:t>
            </a:r>
          </a:p>
          <a:p>
            <a:r>
              <a:rPr lang="en-US" altLang="ja-JP" dirty="0"/>
              <a:t>4. </a:t>
            </a:r>
            <a:r>
              <a:rPr lang="ja-JP" altLang="en-US" dirty="0"/>
              <a:t>病原性大腸菌によるものよりも患者数は少ない。</a:t>
            </a:r>
          </a:p>
        </p:txBody>
      </p:sp>
      <p:grpSp>
        <p:nvGrpSpPr>
          <p:cNvPr id="3" name="グループ化 2"/>
          <p:cNvGrpSpPr/>
          <p:nvPr/>
        </p:nvGrpSpPr>
        <p:grpSpPr>
          <a:xfrm>
            <a:off x="458637" y="3091087"/>
            <a:ext cx="9447363" cy="3267075"/>
            <a:chOff x="458637" y="3091087"/>
            <a:chExt cx="9447363" cy="3267075"/>
          </a:xfrm>
        </p:grpSpPr>
        <p:sp>
          <p:nvSpPr>
            <p:cNvPr id="6" name="TextBox 5"/>
            <p:cNvSpPr txBox="1"/>
            <p:nvPr/>
          </p:nvSpPr>
          <p:spPr>
            <a:xfrm>
              <a:off x="458637" y="3396834"/>
              <a:ext cx="4684863" cy="2015936"/>
            </a:xfrm>
            <a:prstGeom prst="rect">
              <a:avLst/>
            </a:prstGeom>
            <a:noFill/>
          </p:spPr>
          <p:txBody>
            <a:bodyPr wrap="square" rtlCol="0">
              <a:spAutoFit/>
            </a:bodyPr>
            <a:lstStyle/>
            <a:p>
              <a:pPr>
                <a:lnSpc>
                  <a:spcPts val="3000"/>
                </a:lnSpc>
              </a:pPr>
              <a:r>
                <a:rPr lang="ja-JP" altLang="en-US" sz="2000" dirty="0"/>
                <a:t>冬季に流行する感染性胃腸炎の多くの原因となっているのがノロウイルス</a:t>
              </a:r>
              <a:r>
                <a:rPr lang="ja-JP" altLang="en-US" sz="2000" dirty="0" smtClean="0"/>
                <a:t>で、潜伏</a:t>
              </a:r>
              <a:r>
                <a:rPr lang="ja-JP" altLang="en-US" sz="2000" dirty="0"/>
                <a:t>期間はおおよそ</a:t>
              </a:r>
              <a:r>
                <a:rPr lang="en-US" altLang="ja-JP" sz="2000" dirty="0"/>
                <a:t>1</a:t>
              </a:r>
              <a:r>
                <a:rPr lang="ja-JP" altLang="en-US" sz="2000" dirty="0"/>
                <a:t>～</a:t>
              </a:r>
              <a:r>
                <a:rPr lang="en-US" altLang="ja-JP" sz="2000" dirty="0"/>
                <a:t>2</a:t>
              </a:r>
              <a:r>
                <a:rPr lang="ja-JP" altLang="en-US" sz="2000" dirty="0" smtClean="0"/>
                <a:t>日である。</a:t>
              </a:r>
              <a:endParaRPr lang="en-US" altLang="ja-JP" sz="2000" dirty="0" smtClean="0"/>
            </a:p>
            <a:p>
              <a:pPr>
                <a:lnSpc>
                  <a:spcPts val="3000"/>
                </a:lnSpc>
              </a:pPr>
              <a:r>
                <a:rPr lang="ja-JP" altLang="en-US" sz="2000" dirty="0" smtClean="0"/>
                <a:t>症状</a:t>
              </a:r>
              <a:r>
                <a:rPr lang="ja-JP" altLang="en-US" sz="2000" dirty="0"/>
                <a:t>は吐き気やおう吐を始め、下痢・腹痛</a:t>
              </a:r>
              <a:r>
                <a:rPr lang="ja-JP" altLang="en-US" sz="2000" dirty="0" smtClean="0"/>
                <a:t>など。</a:t>
              </a:r>
              <a:endParaRPr kumimoji="1" lang="ja-JP" altLang="en-US" sz="2000" dirty="0"/>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3500" y="3091087"/>
              <a:ext cx="4762500" cy="3267075"/>
            </a:xfrm>
            <a:prstGeom prst="rect">
              <a:avLst/>
            </a:prstGeom>
          </p:spPr>
        </p:pic>
      </p:grpSp>
      <p:grpSp>
        <p:nvGrpSpPr>
          <p:cNvPr id="7" name="図形グループ 6"/>
          <p:cNvGrpSpPr/>
          <p:nvPr/>
        </p:nvGrpSpPr>
        <p:grpSpPr>
          <a:xfrm>
            <a:off x="7144646" y="1561517"/>
            <a:ext cx="337502" cy="369332"/>
            <a:chOff x="8242050" y="1295020"/>
            <a:chExt cx="337502" cy="369332"/>
          </a:xfrm>
        </p:grpSpPr>
        <p:sp>
          <p:nvSpPr>
            <p:cNvPr id="8" name="テキスト ボックス 7"/>
            <p:cNvSpPr txBox="1"/>
            <p:nvPr/>
          </p:nvSpPr>
          <p:spPr>
            <a:xfrm>
              <a:off x="8242050" y="1295020"/>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9" name="正方形/長方形 8"/>
            <p:cNvSpPr/>
            <p:nvPr/>
          </p:nvSpPr>
          <p:spPr>
            <a:xfrm>
              <a:off x="8242050" y="1295020"/>
              <a:ext cx="337502" cy="369332"/>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02190" y="332220"/>
            <a:ext cx="9144545" cy="3477875"/>
          </a:xfrm>
          <a:prstGeom prst="rect">
            <a:avLst/>
          </a:prstGeom>
          <a:noFill/>
        </p:spPr>
        <p:txBody>
          <a:bodyPr wrap="square" rtlCol="0">
            <a:spAutoFit/>
          </a:bodyPr>
          <a:lstStyle/>
          <a:p>
            <a:r>
              <a:rPr lang="ja-JP" altLang="en-US" sz="2000" b="1" dirty="0"/>
              <a:t>次の文を読み</a:t>
            </a:r>
            <a:r>
              <a:rPr lang="en-US" altLang="ja-JP" sz="2000" b="1" dirty="0"/>
              <a:t>〔</a:t>
            </a:r>
            <a:r>
              <a:rPr lang="ja-JP" altLang="en-US" sz="2000" b="1" dirty="0"/>
              <a:t>問題 午前</a:t>
            </a:r>
            <a:r>
              <a:rPr lang="en-US" altLang="ja-JP" sz="2000" b="1" dirty="0"/>
              <a:t>97〕</a:t>
            </a:r>
            <a:r>
              <a:rPr lang="ja-JP" altLang="en-US" sz="2000" b="1" dirty="0" err="1"/>
              <a:t>，</a:t>
            </a:r>
            <a:r>
              <a:rPr lang="en-US" altLang="ja-JP" sz="2000" b="1" dirty="0"/>
              <a:t>〔</a:t>
            </a:r>
            <a:r>
              <a:rPr lang="ja-JP" altLang="en-US" sz="2000" b="1" dirty="0"/>
              <a:t>問題 午前</a:t>
            </a:r>
            <a:r>
              <a:rPr lang="en-US" altLang="ja-JP" sz="2000" b="1" dirty="0"/>
              <a:t>98〕</a:t>
            </a:r>
            <a:r>
              <a:rPr lang="ja-JP" altLang="en-US" sz="2000" b="1" dirty="0" err="1"/>
              <a:t>，</a:t>
            </a:r>
            <a:r>
              <a:rPr lang="en-US" altLang="ja-JP" sz="2000" b="1" dirty="0"/>
              <a:t>〔</a:t>
            </a:r>
            <a:r>
              <a:rPr lang="ja-JP" altLang="en-US" sz="2000" b="1" dirty="0"/>
              <a:t>問題 午前</a:t>
            </a:r>
            <a:r>
              <a:rPr lang="en-US" altLang="ja-JP" sz="2000" b="1" dirty="0"/>
              <a:t>99〕</a:t>
            </a:r>
            <a:r>
              <a:rPr lang="ja-JP" altLang="en-US" sz="2000" b="1" dirty="0"/>
              <a:t>の問いに答えよ。</a:t>
            </a:r>
          </a:p>
          <a:p>
            <a:r>
              <a:rPr lang="en-US" altLang="ja-JP" sz="2000" b="1" dirty="0"/>
              <a:t>A</a:t>
            </a:r>
            <a:r>
              <a:rPr lang="ja-JP" altLang="en-US" sz="2000" b="1" dirty="0"/>
              <a:t>さん（</a:t>
            </a:r>
            <a:r>
              <a:rPr lang="en-US" altLang="ja-JP" sz="2000" b="1" dirty="0"/>
              <a:t>58</a:t>
            </a:r>
            <a:r>
              <a:rPr lang="ja-JP" altLang="en-US" sz="2000" b="1" dirty="0"/>
              <a:t>歳，女性）は，</a:t>
            </a:r>
            <a:r>
              <a:rPr lang="en-US" altLang="ja-JP" sz="2000" b="1" dirty="0"/>
              <a:t>3</a:t>
            </a:r>
            <a:r>
              <a:rPr lang="ja-JP" altLang="en-US" sz="2000" b="1" dirty="0"/>
              <a:t>年前に慢性閉塞性肺疾患と診断された。</a:t>
            </a:r>
            <a:r>
              <a:rPr lang="en-US" altLang="ja-JP" sz="2000" b="1" dirty="0"/>
              <a:t>3</a:t>
            </a:r>
            <a:r>
              <a:rPr lang="ja-JP" altLang="en-US" sz="2000" b="1" dirty="0"/>
              <a:t>日前に</a:t>
            </a:r>
            <a:r>
              <a:rPr lang="en-US" altLang="ja-JP" sz="2000" b="1" dirty="0"/>
              <a:t>38.0℃</a:t>
            </a:r>
            <a:r>
              <a:rPr lang="ja-JP" altLang="en-US" sz="2000" b="1" dirty="0"/>
              <a:t>の発熱があった。市販の総合感冒薬を内服して様子をみていたが，昨晩から黄色痰がみられ，息苦しさが増強した。外来を受診したところ肺炎と診断され，入院した。入院時の状態は，体温</a:t>
            </a:r>
            <a:r>
              <a:rPr lang="en-US" altLang="ja-JP" sz="2000" b="1" dirty="0"/>
              <a:t>38.2℃</a:t>
            </a:r>
            <a:r>
              <a:rPr lang="ja-JP" altLang="en-US" sz="2000" b="1" dirty="0" err="1"/>
              <a:t>，</a:t>
            </a:r>
            <a:r>
              <a:rPr lang="ja-JP" altLang="en-US" sz="2000" b="1" dirty="0"/>
              <a:t>呼吸数</a:t>
            </a:r>
            <a:r>
              <a:rPr lang="en-US" altLang="ja-JP" sz="2000" b="1" dirty="0"/>
              <a:t>28/</a:t>
            </a:r>
            <a:r>
              <a:rPr lang="ja-JP" altLang="en-US" sz="2000" b="1" dirty="0"/>
              <a:t>分，脈拍</a:t>
            </a:r>
            <a:r>
              <a:rPr lang="en-US" altLang="ja-JP" sz="2000" b="1" dirty="0"/>
              <a:t>92/</a:t>
            </a:r>
            <a:r>
              <a:rPr lang="ja-JP" altLang="en-US" sz="2000" b="1" dirty="0"/>
              <a:t>分，血圧</a:t>
            </a:r>
            <a:r>
              <a:rPr lang="en-US" altLang="ja-JP" sz="2000" b="1" dirty="0"/>
              <a:t>138/72mmHg</a:t>
            </a:r>
            <a:r>
              <a:rPr lang="ja-JP" altLang="en-US" sz="2000" b="1" dirty="0" err="1"/>
              <a:t>。</a:t>
            </a:r>
            <a:endParaRPr lang="ja-JP" altLang="en-US" sz="2000" b="1" dirty="0"/>
          </a:p>
          <a:p>
            <a:endParaRPr lang="ja-JP" altLang="en-US" sz="2000" b="1" dirty="0"/>
          </a:p>
          <a:p>
            <a:r>
              <a:rPr lang="en-US" altLang="ja-JP" sz="2000" b="1" dirty="0"/>
              <a:t>〔</a:t>
            </a:r>
            <a:r>
              <a:rPr lang="ja-JP" altLang="en-US" sz="2000" b="1" dirty="0"/>
              <a:t>問題 午前</a:t>
            </a:r>
            <a:r>
              <a:rPr lang="en-US" altLang="ja-JP" sz="2000" b="1" dirty="0"/>
              <a:t>97〕</a:t>
            </a:r>
            <a:r>
              <a:rPr lang="ja-JP" altLang="en-US" sz="2000" b="1" dirty="0"/>
              <a:t>現時点の症状として考えられるのはどれか。</a:t>
            </a:r>
          </a:p>
          <a:p>
            <a:r>
              <a:rPr lang="en-US" altLang="ja-JP" sz="2000" b="1" dirty="0"/>
              <a:t>1. </a:t>
            </a:r>
            <a:r>
              <a:rPr lang="ja-JP" altLang="en-US" sz="2000" b="1" dirty="0"/>
              <a:t>呼吸の断続性副雑音 </a:t>
            </a:r>
            <a:r>
              <a:rPr lang="ja-JP" altLang="en-US" sz="2000" b="1" dirty="0" smtClean="0"/>
              <a:t>　　　　　　　　　　　　　　　　　　　　　</a:t>
            </a:r>
            <a:r>
              <a:rPr lang="ja-JP" altLang="en-US" sz="2000" b="1" dirty="0" smtClean="0">
                <a:latin typeface="Wingdings"/>
                <a:ea typeface="Wingdings"/>
                <a:cs typeface="Wingdings"/>
                <a:sym typeface="Wingdings"/>
              </a:rPr>
              <a:t></a:t>
            </a:r>
            <a:endParaRPr lang="ja-JP" altLang="en-US" sz="2000" b="1" dirty="0"/>
          </a:p>
          <a:p>
            <a:r>
              <a:rPr lang="en-US" altLang="ja-JP" sz="2000" b="1" dirty="0"/>
              <a:t>2. </a:t>
            </a:r>
            <a:r>
              <a:rPr lang="en-US" altLang="ja-JP" sz="2000" b="1" dirty="0" err="1"/>
              <a:t>Biot</a:t>
            </a:r>
            <a:r>
              <a:rPr lang="en-US" altLang="ja-JP" sz="2000" b="1" dirty="0"/>
              <a:t>〈</a:t>
            </a:r>
            <a:r>
              <a:rPr lang="ja-JP" altLang="en-US" sz="2000" b="1" dirty="0"/>
              <a:t>ビオー</a:t>
            </a:r>
            <a:r>
              <a:rPr lang="en-US" altLang="ja-JP" sz="2000" b="1" dirty="0"/>
              <a:t>〉</a:t>
            </a:r>
            <a:r>
              <a:rPr lang="ja-JP" altLang="en-US" sz="2000" b="1" dirty="0"/>
              <a:t>呼吸 </a:t>
            </a:r>
          </a:p>
          <a:p>
            <a:r>
              <a:rPr lang="en-US" altLang="ja-JP" sz="2000" b="1" dirty="0"/>
              <a:t>3. </a:t>
            </a:r>
            <a:r>
              <a:rPr lang="ja-JP" altLang="en-US" sz="2000" b="1" dirty="0"/>
              <a:t>顔面浮腫 </a:t>
            </a:r>
          </a:p>
          <a:p>
            <a:r>
              <a:rPr lang="en-US" altLang="ja-JP" sz="2000" b="1" dirty="0"/>
              <a:t>4. </a:t>
            </a:r>
            <a:r>
              <a:rPr lang="ja-JP" altLang="en-US" sz="2000" b="1" dirty="0"/>
              <a:t>皮下気腫 </a:t>
            </a:r>
          </a:p>
        </p:txBody>
      </p:sp>
      <p:grpSp>
        <p:nvGrpSpPr>
          <p:cNvPr id="4" name="図形グループ 3"/>
          <p:cNvGrpSpPr/>
          <p:nvPr/>
        </p:nvGrpSpPr>
        <p:grpSpPr>
          <a:xfrm>
            <a:off x="642156" y="4020747"/>
            <a:ext cx="8904579" cy="2694467"/>
            <a:chOff x="642156" y="4020747"/>
            <a:chExt cx="8904579" cy="2694467"/>
          </a:xfrm>
        </p:grpSpPr>
        <p:grpSp>
          <p:nvGrpSpPr>
            <p:cNvPr id="9" name="グループ化 8"/>
            <p:cNvGrpSpPr/>
            <p:nvPr/>
          </p:nvGrpSpPr>
          <p:grpSpPr>
            <a:xfrm>
              <a:off x="642156" y="4020747"/>
              <a:ext cx="8904579" cy="2325135"/>
              <a:chOff x="642156" y="4020747"/>
              <a:chExt cx="8904579" cy="2325135"/>
            </a:xfrm>
          </p:grpSpPr>
          <p:sp>
            <p:nvSpPr>
              <p:cNvPr id="2" name="テキスト ボックス 1"/>
              <p:cNvSpPr txBox="1"/>
              <p:nvPr/>
            </p:nvSpPr>
            <p:spPr>
              <a:xfrm>
                <a:off x="642156" y="4213818"/>
                <a:ext cx="5149146" cy="1938992"/>
              </a:xfrm>
              <a:prstGeom prst="rect">
                <a:avLst/>
              </a:prstGeom>
              <a:noFill/>
            </p:spPr>
            <p:txBody>
              <a:bodyPr wrap="square" rtlCol="0">
                <a:spAutoFit/>
              </a:bodyPr>
              <a:lstStyle/>
              <a:p>
                <a:r>
                  <a:rPr kumimoji="1" lang="ja-JP" altLang="en-US" sz="2000" b="1" dirty="0" smtClean="0"/>
                  <a:t>慢性閉塞性肺疾患（</a:t>
                </a:r>
                <a:r>
                  <a:rPr kumimoji="1" lang="en-US" altLang="ja-JP" sz="2000" b="1" dirty="0" smtClean="0"/>
                  <a:t>COPD</a:t>
                </a:r>
                <a:r>
                  <a:rPr kumimoji="1" lang="ja-JP" altLang="en-US" sz="2000" b="1" dirty="0" smtClean="0"/>
                  <a:t>）：肺気腫、慢性気管支炎</a:t>
                </a:r>
                <a:endParaRPr kumimoji="1" lang="en-US" altLang="ja-JP" sz="2000" b="1" dirty="0" smtClean="0"/>
              </a:p>
              <a:p>
                <a:r>
                  <a:rPr lang="ja-JP" altLang="en-US" sz="2000" b="1" dirty="0"/>
                  <a:t>気道</a:t>
                </a:r>
                <a:r>
                  <a:rPr lang="ja-JP" altLang="en-US" sz="2000" b="1" dirty="0" smtClean="0"/>
                  <a:t>の狭</a:t>
                </a:r>
                <a:r>
                  <a:rPr lang="ja-JP" altLang="en-US" sz="2000" b="1" dirty="0"/>
                  <a:t>窄</a:t>
                </a:r>
                <a:r>
                  <a:rPr lang="ja-JP" altLang="en-US" sz="2000" b="1" dirty="0" smtClean="0"/>
                  <a:t>によって</a:t>
                </a:r>
                <a:r>
                  <a:rPr lang="ja-JP" altLang="en-US" sz="2000" b="1" dirty="0"/>
                  <a:t>呼気</a:t>
                </a:r>
                <a:r>
                  <a:rPr lang="ja-JP" altLang="en-US" sz="2000" b="1" dirty="0" smtClean="0"/>
                  <a:t>時の呼吸音が</a:t>
                </a:r>
                <a:r>
                  <a:rPr lang="ja-JP" altLang="en-US" sz="2000" b="1" dirty="0"/>
                  <a:t>異常</a:t>
                </a:r>
                <a:r>
                  <a:rPr lang="ja-JP" altLang="en-US" sz="2000" b="1" dirty="0" smtClean="0"/>
                  <a:t>になる（ぴー、ひゅー）</a:t>
                </a:r>
                <a:endParaRPr lang="en-US" altLang="ja-JP" sz="2000" b="1" dirty="0" smtClean="0"/>
              </a:p>
              <a:p>
                <a:r>
                  <a:rPr kumimoji="1" lang="ja-JP" altLang="en-US" sz="2000" b="1" dirty="0"/>
                  <a:t>感染</a:t>
                </a:r>
                <a:r>
                  <a:rPr kumimoji="1" lang="ja-JP" altLang="en-US" sz="2000" b="1" dirty="0" smtClean="0"/>
                  <a:t>を</a:t>
                </a:r>
                <a:r>
                  <a:rPr kumimoji="1" lang="ja-JP" altLang="en-US" sz="2000" b="1" dirty="0"/>
                  <a:t>起</a:t>
                </a:r>
                <a:r>
                  <a:rPr kumimoji="1" lang="ja-JP" altLang="en-US" sz="2000" b="1" dirty="0" smtClean="0"/>
                  <a:t>こすと</a:t>
                </a:r>
                <a:r>
                  <a:rPr kumimoji="1" lang="ja-JP" altLang="en-US" sz="2000" b="1" dirty="0"/>
                  <a:t>気</a:t>
                </a:r>
                <a:r>
                  <a:rPr kumimoji="1" lang="ja-JP" altLang="en-US" sz="2000" b="1" dirty="0" smtClean="0"/>
                  <a:t>道</a:t>
                </a:r>
                <a:r>
                  <a:rPr kumimoji="1" lang="ja-JP" altLang="en-US" sz="2000" b="1" dirty="0"/>
                  <a:t>内</a:t>
                </a:r>
                <a:r>
                  <a:rPr kumimoji="1" lang="ja-JP" altLang="en-US" sz="2000" b="1" dirty="0" smtClean="0"/>
                  <a:t>に</a:t>
                </a:r>
                <a:r>
                  <a:rPr kumimoji="1" lang="ja-JP" altLang="en-US" sz="2000" b="1" dirty="0"/>
                  <a:t>痰</a:t>
                </a:r>
                <a:r>
                  <a:rPr kumimoji="1" lang="ja-JP" altLang="en-US" sz="2000" b="1" dirty="0" smtClean="0"/>
                  <a:t>がたまって余計に呼気が苦しくなる。</a:t>
                </a:r>
                <a:endParaRPr kumimoji="1" lang="ja-JP" altLang="en-US" sz="2000" b="1" dirty="0"/>
              </a:p>
            </p:txBody>
          </p:sp>
          <p:pic>
            <p:nvPicPr>
              <p:cNvPr id="3" name="図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28369" y="4020747"/>
                <a:ext cx="3618366" cy="2325135"/>
              </a:xfrm>
              <a:prstGeom prst="rect">
                <a:avLst/>
              </a:prstGeom>
            </p:spPr>
          </p:pic>
        </p:grpSp>
        <p:cxnSp>
          <p:nvCxnSpPr>
            <p:cNvPr id="6" name="直線矢印コネクタ 5"/>
            <p:cNvCxnSpPr/>
            <p:nvPr/>
          </p:nvCxnSpPr>
          <p:spPr>
            <a:xfrm flipV="1">
              <a:off x="6623522" y="5505300"/>
              <a:ext cx="0" cy="9972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8" name="テキスト ボックス 7"/>
            <p:cNvSpPr txBox="1"/>
            <p:nvPr/>
          </p:nvSpPr>
          <p:spPr>
            <a:xfrm>
              <a:off x="6623522" y="6345882"/>
              <a:ext cx="2683247" cy="369332"/>
            </a:xfrm>
            <a:prstGeom prst="rect">
              <a:avLst/>
            </a:prstGeom>
            <a:noFill/>
          </p:spPr>
          <p:txBody>
            <a:bodyPr wrap="none" rtlCol="0">
              <a:spAutoFit/>
            </a:bodyPr>
            <a:lstStyle/>
            <a:p>
              <a:r>
                <a:rPr kumimoji="1" lang="ja-JP" altLang="en-US" dirty="0" smtClean="0"/>
                <a:t>髄</a:t>
              </a:r>
              <a:r>
                <a:rPr kumimoji="1" lang="ja-JP" altLang="en-US" smtClean="0"/>
                <a:t>膜炎が延髄に及んだ時</a:t>
              </a:r>
              <a:endParaRPr kumimoji="1" lang="ja-JP" altLang="en-US" dirty="0"/>
            </a:p>
          </p:txBody>
        </p:sp>
      </p:grpSp>
      <p:sp>
        <p:nvSpPr>
          <p:cNvPr id="10" name="正方形/長方形 9"/>
          <p:cNvSpPr/>
          <p:nvPr/>
        </p:nvSpPr>
        <p:spPr>
          <a:xfrm>
            <a:off x="6234626" y="2490422"/>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34206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07776" y="305713"/>
            <a:ext cx="2492990" cy="646331"/>
          </a:xfrm>
          <a:prstGeom prst="rect">
            <a:avLst/>
          </a:prstGeom>
          <a:noFill/>
        </p:spPr>
        <p:txBody>
          <a:bodyPr wrap="none" rtlCol="0">
            <a:spAutoFit/>
          </a:bodyPr>
          <a:lstStyle/>
          <a:p>
            <a:r>
              <a:rPr kumimoji="1" lang="ja-JP" altLang="en-US" sz="3600" smtClean="0"/>
              <a:t>呼吸器疾患</a:t>
            </a:r>
            <a:endParaRPr kumimoji="1" lang="ja-JP" altLang="en-US" sz="3600" dirty="0"/>
          </a:p>
        </p:txBody>
      </p:sp>
      <p:sp>
        <p:nvSpPr>
          <p:cNvPr id="5" name="TextBox 4"/>
          <p:cNvSpPr txBox="1"/>
          <p:nvPr/>
        </p:nvSpPr>
        <p:spPr>
          <a:xfrm>
            <a:off x="858084" y="1086982"/>
            <a:ext cx="8758356" cy="1631216"/>
          </a:xfrm>
          <a:prstGeom prst="rect">
            <a:avLst/>
          </a:prstGeom>
          <a:noFill/>
        </p:spPr>
        <p:txBody>
          <a:bodyPr wrap="square" rtlCol="0">
            <a:spAutoFit/>
          </a:bodyPr>
          <a:lstStyle/>
          <a:p>
            <a:r>
              <a:rPr lang="ja-JP" altLang="en-US" sz="2000" b="1" dirty="0"/>
              <a:t>気管支喘息に対する副腎皮質ステロイドの吸入療法について正しいのはどれか。</a:t>
            </a:r>
          </a:p>
          <a:p>
            <a:r>
              <a:rPr lang="en-US" altLang="ja-JP" sz="2000" b="1" dirty="0"/>
              <a:t>1. </a:t>
            </a:r>
            <a:r>
              <a:rPr lang="ja-JP" altLang="en-US" sz="2000" b="1" dirty="0"/>
              <a:t>副作用は内服より少ない</a:t>
            </a:r>
            <a:r>
              <a:rPr lang="ja-JP" altLang="en-US" sz="2000" b="1" dirty="0" smtClean="0"/>
              <a:t>。　　　　　　　　　　　　　　　　　　　　　　　　　　　　</a:t>
            </a:r>
            <a:r>
              <a:rPr lang="ja-JP" altLang="en-US" sz="2000" b="1" dirty="0" smtClean="0">
                <a:latin typeface="Wingdings"/>
                <a:ea typeface="Wingdings"/>
                <a:cs typeface="Wingdings"/>
                <a:sym typeface="Wingdings"/>
              </a:rPr>
              <a:t></a:t>
            </a:r>
            <a:r>
              <a:rPr lang="ja-JP" altLang="en-US" sz="2000" b="1" dirty="0" smtClean="0"/>
              <a:t> </a:t>
            </a:r>
            <a:endParaRPr lang="ja-JP" altLang="en-US" sz="2000" b="1" dirty="0"/>
          </a:p>
          <a:p>
            <a:r>
              <a:rPr lang="en-US" altLang="ja-JP" sz="2000" b="1" dirty="0"/>
              <a:t>2. </a:t>
            </a:r>
            <a:r>
              <a:rPr lang="ja-JP" altLang="en-US" sz="2000" b="1" dirty="0"/>
              <a:t>吸入後に含嗽はしない。 </a:t>
            </a:r>
          </a:p>
          <a:p>
            <a:r>
              <a:rPr lang="en-US" altLang="ja-JP" sz="2000" b="1" dirty="0"/>
              <a:t>3. </a:t>
            </a:r>
            <a:r>
              <a:rPr lang="ja-JP" altLang="en-US" sz="2000" b="1" dirty="0"/>
              <a:t>食後の吸入が食前より効果的である。 </a:t>
            </a:r>
          </a:p>
          <a:p>
            <a:r>
              <a:rPr lang="en-US" altLang="ja-JP" sz="2000" b="1" dirty="0"/>
              <a:t>4. </a:t>
            </a:r>
            <a:r>
              <a:rPr lang="ja-JP" altLang="en-US" sz="2000" b="1" dirty="0"/>
              <a:t>吸い込むタイミングで効果に差はない。</a:t>
            </a:r>
          </a:p>
        </p:txBody>
      </p:sp>
      <p:grpSp>
        <p:nvGrpSpPr>
          <p:cNvPr id="3" name="グループ化 2"/>
          <p:cNvGrpSpPr/>
          <p:nvPr/>
        </p:nvGrpSpPr>
        <p:grpSpPr>
          <a:xfrm>
            <a:off x="629261" y="2706847"/>
            <a:ext cx="9175781" cy="4079715"/>
            <a:chOff x="629261" y="2706847"/>
            <a:chExt cx="9175781" cy="4079715"/>
          </a:xfrm>
        </p:grpSpPr>
        <p:sp>
          <p:nvSpPr>
            <p:cNvPr id="6" name="TextBox 5"/>
            <p:cNvSpPr txBox="1"/>
            <p:nvPr/>
          </p:nvSpPr>
          <p:spPr>
            <a:xfrm>
              <a:off x="629261" y="2706847"/>
              <a:ext cx="9175781" cy="2015936"/>
            </a:xfrm>
            <a:prstGeom prst="rect">
              <a:avLst/>
            </a:prstGeom>
            <a:noFill/>
          </p:spPr>
          <p:txBody>
            <a:bodyPr wrap="square" rtlCol="0">
              <a:spAutoFit/>
            </a:bodyPr>
            <a:lstStyle/>
            <a:p>
              <a:pPr>
                <a:lnSpc>
                  <a:spcPts val="3000"/>
                </a:lnSpc>
              </a:pPr>
              <a:r>
                <a:rPr kumimoji="1" lang="ja-JP" altLang="en-US" sz="2000" b="1" dirty="0" smtClean="0"/>
                <a:t>気管支喘息の治療：コントローラー（長期管理）とりリーバー（発作治療）の２種類を使い分ける。</a:t>
              </a:r>
              <a:endParaRPr kumimoji="1" lang="en-US" altLang="ja-JP" sz="2000" b="1" dirty="0" smtClean="0"/>
            </a:p>
            <a:p>
              <a:pPr>
                <a:lnSpc>
                  <a:spcPts val="3000"/>
                </a:lnSpc>
              </a:pPr>
              <a:r>
                <a:rPr lang="ja-JP" altLang="en-US" sz="2000" b="1" dirty="0" smtClean="0"/>
                <a:t>コントローラーの第１</a:t>
              </a:r>
              <a:r>
                <a:rPr lang="ja-JP" altLang="en-US" sz="2000" b="1" dirty="0"/>
                <a:t>選択</a:t>
              </a:r>
              <a:r>
                <a:rPr lang="ja-JP" altLang="en-US" sz="2000" b="1" dirty="0" smtClean="0"/>
                <a:t>はステロイド吸入薬。</a:t>
              </a:r>
              <a:endParaRPr lang="en-US" altLang="ja-JP" sz="2000" b="1" dirty="0" smtClean="0"/>
            </a:p>
            <a:p>
              <a:pPr>
                <a:lnSpc>
                  <a:spcPts val="3000"/>
                </a:lnSpc>
              </a:pPr>
              <a:r>
                <a:rPr kumimoji="1" lang="ja-JP" altLang="en-US" sz="2000" b="1" dirty="0" smtClean="0"/>
                <a:t>気管支に直接抗炎症</a:t>
              </a:r>
              <a:r>
                <a:rPr kumimoji="1" lang="ja-JP" altLang="en-US" sz="2000" b="1" dirty="0"/>
                <a:t>作用</a:t>
              </a:r>
              <a:r>
                <a:rPr kumimoji="1" lang="ja-JP" altLang="en-US" sz="2000" b="1" dirty="0" smtClean="0"/>
                <a:t>を示すため、</a:t>
              </a:r>
              <a:r>
                <a:rPr kumimoji="1" lang="ja-JP" altLang="en-US" sz="2000" b="1" dirty="0"/>
                <a:t>副作用</a:t>
              </a:r>
              <a:r>
                <a:rPr kumimoji="1" lang="ja-JP" altLang="en-US" sz="2000" b="1" dirty="0" smtClean="0"/>
                <a:t>が少ない。</a:t>
              </a:r>
              <a:endParaRPr kumimoji="1" lang="en-US" altLang="ja-JP" sz="2000" b="1" dirty="0" smtClean="0"/>
            </a:p>
            <a:p>
              <a:pPr>
                <a:lnSpc>
                  <a:spcPts val="3000"/>
                </a:lnSpc>
              </a:pPr>
              <a:r>
                <a:rPr kumimoji="1" lang="ja-JP" altLang="en-US" sz="2000" b="1" dirty="0" smtClean="0">
                  <a:solidFill>
                    <a:srgbClr val="FF0000"/>
                  </a:solidFill>
                </a:rPr>
                <a:t>副作用をより少なくするためには、吸入後うがい（含そう）をする。</a:t>
              </a:r>
              <a:endParaRPr kumimoji="1" lang="ja-JP" altLang="en-US" sz="2000" b="1" dirty="0">
                <a:solidFill>
                  <a:srgbClr val="FF0000"/>
                </a:solidFill>
              </a:endParaRPr>
            </a:p>
          </p:txBody>
        </p:sp>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6851" y="4669946"/>
              <a:ext cx="4053095" cy="2116616"/>
            </a:xfrm>
            <a:prstGeom prst="rect">
              <a:avLst/>
            </a:prstGeom>
          </p:spPr>
        </p:pic>
      </p:grpSp>
      <p:sp>
        <p:nvSpPr>
          <p:cNvPr id="7" name="正方形/長方形 6"/>
          <p:cNvSpPr/>
          <p:nvPr/>
        </p:nvSpPr>
        <p:spPr>
          <a:xfrm>
            <a:off x="8544055" y="1369264"/>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556116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56427" y="295857"/>
            <a:ext cx="8929533" cy="4401205"/>
          </a:xfrm>
          <a:prstGeom prst="rect">
            <a:avLst/>
          </a:prstGeom>
          <a:noFill/>
        </p:spPr>
        <p:txBody>
          <a:bodyPr wrap="square" rtlCol="0">
            <a:spAutoFit/>
          </a:bodyPr>
          <a:lstStyle/>
          <a:p>
            <a:r>
              <a:rPr lang="ja-JP" altLang="en-US" sz="2000" b="1" dirty="0"/>
              <a:t>次の文を読み</a:t>
            </a:r>
            <a:r>
              <a:rPr lang="en-US" altLang="ja-JP" sz="2000" b="1" dirty="0"/>
              <a:t>〔</a:t>
            </a:r>
            <a:r>
              <a:rPr lang="ja-JP" altLang="en-US" sz="2000" b="1" dirty="0"/>
              <a:t>問題</a:t>
            </a:r>
            <a:r>
              <a:rPr lang="en-US" altLang="ja-JP" sz="2000" b="1" dirty="0"/>
              <a:t>211〕</a:t>
            </a:r>
            <a:r>
              <a:rPr lang="ja-JP" altLang="en-US" sz="2000" b="1" dirty="0"/>
              <a:t>，</a:t>
            </a:r>
            <a:r>
              <a:rPr lang="en-US" altLang="ja-JP" sz="2000" b="1" dirty="0"/>
              <a:t>〔</a:t>
            </a:r>
            <a:r>
              <a:rPr lang="ja-JP" altLang="en-US" sz="2000" b="1" dirty="0"/>
              <a:t>問題</a:t>
            </a:r>
            <a:r>
              <a:rPr lang="en-US" altLang="ja-JP" sz="2000" b="1" dirty="0"/>
              <a:t>212〕</a:t>
            </a:r>
            <a:r>
              <a:rPr lang="ja-JP" altLang="en-US" sz="2000" b="1" dirty="0"/>
              <a:t>，</a:t>
            </a:r>
            <a:r>
              <a:rPr lang="en-US" altLang="ja-JP" sz="2000" b="1" dirty="0"/>
              <a:t>〔</a:t>
            </a:r>
            <a:r>
              <a:rPr lang="ja-JP" altLang="en-US" sz="2000" b="1" dirty="0"/>
              <a:t>問題</a:t>
            </a:r>
            <a:r>
              <a:rPr lang="en-US" altLang="ja-JP" sz="2000" b="1" dirty="0"/>
              <a:t>213〕</a:t>
            </a:r>
            <a:r>
              <a:rPr lang="ja-JP" altLang="en-US" sz="2000" b="1" dirty="0"/>
              <a:t>の問いに答えよ。</a:t>
            </a:r>
          </a:p>
          <a:p>
            <a:r>
              <a:rPr lang="en-US" altLang="ja-JP" sz="2000" b="1" dirty="0"/>
              <a:t>A</a:t>
            </a:r>
            <a:r>
              <a:rPr lang="ja-JP" altLang="en-US" sz="2000" b="1" dirty="0"/>
              <a:t>さん（</a:t>
            </a:r>
            <a:r>
              <a:rPr lang="en-US" altLang="ja-JP" sz="2000" b="1" dirty="0"/>
              <a:t>64</a:t>
            </a:r>
            <a:r>
              <a:rPr lang="ja-JP" altLang="en-US" sz="2000" b="1" dirty="0"/>
              <a:t>歳，男性）は，人工心肺装置を使用した冠動脈バイパス術</a:t>
            </a:r>
            <a:r>
              <a:rPr lang="en-US" altLang="ja-JP" sz="2000" b="1" dirty="0"/>
              <a:t>〈CABG〉</a:t>
            </a:r>
            <a:r>
              <a:rPr lang="ja-JP" altLang="en-US" sz="2000" b="1" dirty="0"/>
              <a:t>を受け，</a:t>
            </a:r>
            <a:r>
              <a:rPr lang="en-US" altLang="ja-JP" sz="2000" b="1" dirty="0"/>
              <a:t>ICU</a:t>
            </a:r>
            <a:r>
              <a:rPr lang="ja-JP" altLang="en-US" sz="2000" b="1" dirty="0"/>
              <a:t>に入室した。手術時間</a:t>
            </a:r>
            <a:r>
              <a:rPr lang="en-US" altLang="ja-JP" sz="2000" b="1" dirty="0"/>
              <a:t>10</a:t>
            </a:r>
            <a:r>
              <a:rPr lang="ja-JP" altLang="en-US" sz="2000" b="1" dirty="0"/>
              <a:t>時間，手術中の輸液量</a:t>
            </a:r>
            <a:r>
              <a:rPr lang="en-US" altLang="ja-JP" sz="2000" b="1" dirty="0"/>
              <a:t>6,200ml</a:t>
            </a:r>
            <a:r>
              <a:rPr lang="ja-JP" altLang="en-US" sz="2000" b="1" dirty="0"/>
              <a:t>，出血量</a:t>
            </a:r>
            <a:r>
              <a:rPr lang="en-US" altLang="ja-JP" sz="2000" b="1" dirty="0"/>
              <a:t>480ml</a:t>
            </a:r>
            <a:r>
              <a:rPr lang="ja-JP" altLang="en-US" sz="2000" b="1" dirty="0"/>
              <a:t>，尿量</a:t>
            </a:r>
            <a:r>
              <a:rPr lang="en-US" altLang="ja-JP" sz="2000" b="1" dirty="0"/>
              <a:t>980ml</a:t>
            </a:r>
            <a:r>
              <a:rPr lang="ja-JP" altLang="en-US" sz="2000" b="1" dirty="0"/>
              <a:t>であった。</a:t>
            </a:r>
          </a:p>
          <a:p>
            <a:r>
              <a:rPr lang="en-US" altLang="ja-JP" sz="2000" b="1" dirty="0" smtClean="0"/>
              <a:t>〔</a:t>
            </a:r>
            <a:r>
              <a:rPr lang="ja-JP" altLang="en-US" sz="2000" b="1" dirty="0"/>
              <a:t>問題</a:t>
            </a:r>
            <a:r>
              <a:rPr lang="en-US" altLang="ja-JP" sz="2000" b="1" dirty="0"/>
              <a:t>212〕</a:t>
            </a:r>
            <a:r>
              <a:rPr lang="ja-JP" altLang="en-US" sz="2000" b="1" dirty="0"/>
              <a:t>術後</a:t>
            </a:r>
            <a:r>
              <a:rPr lang="en-US" altLang="ja-JP" sz="2000" b="1" dirty="0"/>
              <a:t>1</a:t>
            </a:r>
            <a:r>
              <a:rPr lang="ja-JP" altLang="en-US" sz="2000" b="1" dirty="0"/>
              <a:t>日。経口気管チューブが挿入され，人工呼吸器による補助換気が行われている。吸入酸素濃度</a:t>
            </a:r>
            <a:r>
              <a:rPr lang="en-US" altLang="ja-JP" sz="2000" b="1" dirty="0"/>
              <a:t>40</a:t>
            </a:r>
            <a:r>
              <a:rPr lang="ja-JP" altLang="en-US" sz="2000" b="1" dirty="0"/>
              <a:t>％，動脈血酸素分圧</a:t>
            </a:r>
            <a:r>
              <a:rPr lang="en-US" altLang="ja-JP" sz="2000" b="1" dirty="0"/>
              <a:t>〈PaO2〉96Torr</a:t>
            </a:r>
            <a:r>
              <a:rPr lang="ja-JP" altLang="en-US" sz="2000" b="1" dirty="0"/>
              <a:t>，動脈血炭酸ガス分圧</a:t>
            </a:r>
            <a:r>
              <a:rPr lang="en-US" altLang="ja-JP" sz="2000" b="1" dirty="0"/>
              <a:t>〈PaCO2〉35Torr</a:t>
            </a:r>
            <a:r>
              <a:rPr lang="ja-JP" altLang="en-US" sz="2000" b="1" dirty="0"/>
              <a:t>。断続性副雑音が聴取され，気道から泡沫状の分泌物が吸引された。胸部エックス線写真で両肺全体に透過性の低下を認める。胸水を認めない。</a:t>
            </a:r>
          </a:p>
          <a:p>
            <a:r>
              <a:rPr lang="en-US" altLang="ja-JP" sz="2000" b="1" dirty="0"/>
              <a:t>A</a:t>
            </a:r>
            <a:r>
              <a:rPr lang="ja-JP" altLang="en-US" sz="2000" b="1" dirty="0"/>
              <a:t>さんに起こっていると考えられる合併症はどれか。</a:t>
            </a:r>
          </a:p>
          <a:p>
            <a:r>
              <a:rPr lang="en-US" altLang="ja-JP" sz="2000" b="1" dirty="0"/>
              <a:t>1. </a:t>
            </a:r>
            <a:r>
              <a:rPr lang="ja-JP" altLang="en-US" sz="2000" b="1" dirty="0"/>
              <a:t>無気肺</a:t>
            </a:r>
          </a:p>
          <a:p>
            <a:r>
              <a:rPr lang="en-US" altLang="ja-JP" sz="2000" b="1" dirty="0"/>
              <a:t>2. </a:t>
            </a:r>
            <a:r>
              <a:rPr lang="ja-JP" altLang="en-US" sz="2000" b="1" dirty="0"/>
              <a:t>肺</a:t>
            </a:r>
            <a:r>
              <a:rPr lang="ja-JP" altLang="en-US" sz="2000" b="1" dirty="0" smtClean="0"/>
              <a:t>水腫　　　　　　　　　　　　　　　　　　　　　　　　</a:t>
            </a:r>
            <a:r>
              <a:rPr lang="ja-JP" altLang="en-US" sz="2000" b="1" dirty="0" smtClean="0">
                <a:latin typeface="Wingdings"/>
                <a:ea typeface="Wingdings"/>
                <a:cs typeface="Wingdings"/>
                <a:sym typeface="Wingdings"/>
              </a:rPr>
              <a:t></a:t>
            </a:r>
            <a:endParaRPr lang="ja-JP" altLang="en-US" sz="2000" b="1" dirty="0"/>
          </a:p>
          <a:p>
            <a:r>
              <a:rPr lang="en-US" altLang="ja-JP" sz="2000" b="1" dirty="0"/>
              <a:t>3. </a:t>
            </a:r>
            <a:r>
              <a:rPr lang="ja-JP" altLang="en-US" sz="2000" b="1" dirty="0"/>
              <a:t>肺血栓塞栓症</a:t>
            </a:r>
          </a:p>
          <a:p>
            <a:r>
              <a:rPr lang="en-US" altLang="ja-JP" sz="2000" b="1" dirty="0"/>
              <a:t>4. </a:t>
            </a:r>
            <a:r>
              <a:rPr lang="ja-JP" altLang="en-US" sz="2000" b="1" dirty="0"/>
              <a:t>人工呼吸器関連肺炎</a:t>
            </a:r>
            <a:endParaRPr kumimoji="1" lang="ja-JP" altLang="en-US" sz="2000" b="1" dirty="0"/>
          </a:p>
        </p:txBody>
      </p:sp>
      <p:sp>
        <p:nvSpPr>
          <p:cNvPr id="2" name="テキスト ボックス 1"/>
          <p:cNvSpPr txBox="1"/>
          <p:nvPr/>
        </p:nvSpPr>
        <p:spPr>
          <a:xfrm>
            <a:off x="656427" y="4837164"/>
            <a:ext cx="9175712" cy="1323439"/>
          </a:xfrm>
          <a:prstGeom prst="rect">
            <a:avLst/>
          </a:prstGeom>
          <a:noFill/>
        </p:spPr>
        <p:txBody>
          <a:bodyPr wrap="square" rtlCol="0">
            <a:spAutoFit/>
          </a:bodyPr>
          <a:lstStyle/>
          <a:p>
            <a:r>
              <a:rPr kumimoji="1" lang="ja-JP" altLang="en-US" sz="2000" b="1" dirty="0" smtClean="0">
                <a:latin typeface="+mj-ea"/>
                <a:ea typeface="+mj-ea"/>
              </a:rPr>
              <a:t>人工呼吸器による酸素吸入がされているにもかかわらず酸素分圧が９６</a:t>
            </a:r>
            <a:r>
              <a:rPr kumimoji="1" lang="ja-JP" altLang="en-US" sz="2000" b="1" dirty="0" smtClean="0">
                <a:latin typeface="+mj-ea"/>
                <a:ea typeface="+mj-ea"/>
                <a:cs typeface="Wingdings"/>
                <a:sym typeface="Wingdings"/>
              </a:rPr>
              <a:t>低酸素</a:t>
            </a:r>
            <a:endParaRPr kumimoji="1"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気道から泡沫上の</a:t>
            </a:r>
            <a:r>
              <a:rPr lang="ja-JP" altLang="en-US" sz="2000" b="1" dirty="0" smtClean="0">
                <a:latin typeface="+mj-ea"/>
                <a:ea typeface="+mj-ea"/>
                <a:sym typeface="Wingdings"/>
              </a:rPr>
              <a:t>分泌</a:t>
            </a:r>
            <a:r>
              <a:rPr lang="ja-JP" altLang="en-US" sz="2000" b="1" dirty="0" smtClean="0">
                <a:latin typeface="+mj-ea"/>
                <a:ea typeface="+mj-ea"/>
                <a:cs typeface="Wingdings"/>
                <a:sym typeface="Wingdings"/>
              </a:rPr>
              <a:t>物、胸部エックス線で両肺全体の透過性低下</a:t>
            </a:r>
            <a:endParaRPr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肺水腫などの全体的変化と考える。</a:t>
            </a:r>
            <a:endParaRPr lang="en-US" altLang="ja-JP" sz="2000" b="1" dirty="0" smtClean="0">
              <a:latin typeface="+mj-ea"/>
              <a:ea typeface="+mj-ea"/>
              <a:cs typeface="Wingdings"/>
              <a:sym typeface="Wingdings"/>
            </a:endParaRPr>
          </a:p>
          <a:p>
            <a:r>
              <a:rPr kumimoji="1" lang="ja-JP" altLang="en-US" sz="2000" b="1" dirty="0" smtClean="0">
                <a:latin typeface="+mj-ea"/>
                <a:ea typeface="+mj-ea"/>
              </a:rPr>
              <a:t>無期肺や肺血栓塞栓症、肺炎などでは局所的な陰影が認められる。</a:t>
            </a:r>
            <a:endParaRPr kumimoji="1" lang="ja-JP" altLang="en-US" sz="2000" b="1" dirty="0">
              <a:latin typeface="+mj-ea"/>
              <a:ea typeface="+mj-ea"/>
            </a:endParaRPr>
          </a:p>
        </p:txBody>
      </p:sp>
      <p:sp>
        <p:nvSpPr>
          <p:cNvPr id="6" name="正方形/長方形 5"/>
          <p:cNvSpPr/>
          <p:nvPr/>
        </p:nvSpPr>
        <p:spPr>
          <a:xfrm>
            <a:off x="5506634" y="3496999"/>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229575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39217" y="161977"/>
            <a:ext cx="2031325" cy="646331"/>
          </a:xfrm>
          <a:prstGeom prst="rect">
            <a:avLst/>
          </a:prstGeom>
          <a:noFill/>
        </p:spPr>
        <p:txBody>
          <a:bodyPr wrap="none" rtlCol="0">
            <a:spAutoFit/>
          </a:bodyPr>
          <a:lstStyle/>
          <a:p>
            <a:r>
              <a:rPr kumimoji="1" lang="ja-JP" altLang="en-US" sz="3600" smtClean="0"/>
              <a:t>肺の陰影</a:t>
            </a:r>
            <a:endParaRPr kumimoji="1" lang="ja-JP" altLang="en-US" sz="3600"/>
          </a:p>
        </p:txBody>
      </p:sp>
      <p:pic>
        <p:nvPicPr>
          <p:cNvPr id="5" name="図 4" descr="175_03_02.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312" y="2172567"/>
            <a:ext cx="2540000" cy="2984500"/>
          </a:xfrm>
          <a:prstGeom prst="rect">
            <a:avLst/>
          </a:prstGeom>
        </p:spPr>
      </p:pic>
      <p:sp>
        <p:nvSpPr>
          <p:cNvPr id="6" name="テキスト ボックス 5"/>
          <p:cNvSpPr txBox="1"/>
          <p:nvPr/>
        </p:nvSpPr>
        <p:spPr>
          <a:xfrm>
            <a:off x="360202" y="5157067"/>
            <a:ext cx="2557110" cy="400110"/>
          </a:xfrm>
          <a:prstGeom prst="rect">
            <a:avLst/>
          </a:prstGeom>
          <a:noFill/>
        </p:spPr>
        <p:txBody>
          <a:bodyPr wrap="none" rtlCol="0">
            <a:spAutoFit/>
          </a:bodyPr>
          <a:lstStyle/>
          <a:p>
            <a:r>
              <a:rPr kumimoji="1" lang="ja-JP" altLang="en-US" sz="2000" dirty="0" smtClean="0"/>
              <a:t>正常な胸部エックス線</a:t>
            </a:r>
            <a:endParaRPr kumimoji="1" lang="ja-JP" altLang="en-US" sz="2000" dirty="0"/>
          </a:p>
        </p:txBody>
      </p:sp>
      <p:pic>
        <p:nvPicPr>
          <p:cNvPr id="7" name="図 6" descr="img5ae214d7zikdzj.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19058" y="2172567"/>
            <a:ext cx="2465710" cy="2984500"/>
          </a:xfrm>
          <a:prstGeom prst="rect">
            <a:avLst/>
          </a:prstGeom>
        </p:spPr>
      </p:pic>
      <p:sp>
        <p:nvSpPr>
          <p:cNvPr id="8" name="テキスト ボックス 7"/>
          <p:cNvSpPr txBox="1"/>
          <p:nvPr/>
        </p:nvSpPr>
        <p:spPr>
          <a:xfrm>
            <a:off x="3227440" y="5173345"/>
            <a:ext cx="954107" cy="400110"/>
          </a:xfrm>
          <a:prstGeom prst="rect">
            <a:avLst/>
          </a:prstGeom>
          <a:noFill/>
        </p:spPr>
        <p:txBody>
          <a:bodyPr wrap="none" rtlCol="0">
            <a:spAutoFit/>
          </a:bodyPr>
          <a:lstStyle/>
          <a:p>
            <a:r>
              <a:rPr kumimoji="1" lang="ja-JP" altLang="en-US" sz="2000" dirty="0" smtClean="0"/>
              <a:t>肺水腫</a:t>
            </a:r>
            <a:endParaRPr kumimoji="1" lang="ja-JP" altLang="en-US" sz="2000" dirty="0"/>
          </a:p>
        </p:txBody>
      </p:sp>
      <p:pic>
        <p:nvPicPr>
          <p:cNvPr id="9" name="図 8" descr="atelectasis-1.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60250" y="1468974"/>
            <a:ext cx="2616006" cy="1962005"/>
          </a:xfrm>
          <a:prstGeom prst="rect">
            <a:avLst/>
          </a:prstGeom>
        </p:spPr>
      </p:pic>
      <p:sp>
        <p:nvSpPr>
          <p:cNvPr id="10" name="テキスト ボックス 9"/>
          <p:cNvSpPr txBox="1"/>
          <p:nvPr/>
        </p:nvSpPr>
        <p:spPr>
          <a:xfrm>
            <a:off x="6060250" y="3430979"/>
            <a:ext cx="1343582" cy="400110"/>
          </a:xfrm>
          <a:prstGeom prst="rect">
            <a:avLst/>
          </a:prstGeom>
          <a:noFill/>
        </p:spPr>
        <p:txBody>
          <a:bodyPr wrap="square" rtlCol="0">
            <a:spAutoFit/>
          </a:bodyPr>
          <a:lstStyle/>
          <a:p>
            <a:r>
              <a:rPr kumimoji="1" lang="ja-JP" altLang="en-US" sz="2000" dirty="0" smtClean="0"/>
              <a:t>無期肺</a:t>
            </a:r>
            <a:endParaRPr kumimoji="1" lang="ja-JP" altLang="en-US" sz="2000" dirty="0"/>
          </a:p>
        </p:txBody>
      </p:sp>
      <p:pic>
        <p:nvPicPr>
          <p:cNvPr id="11" name="図 10" descr="230px-PneumonisWedge09.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60250" y="3936546"/>
            <a:ext cx="2616006" cy="1967691"/>
          </a:xfrm>
          <a:prstGeom prst="rect">
            <a:avLst/>
          </a:prstGeom>
        </p:spPr>
      </p:pic>
      <p:sp>
        <p:nvSpPr>
          <p:cNvPr id="12" name="テキスト ボックス 11"/>
          <p:cNvSpPr txBox="1"/>
          <p:nvPr/>
        </p:nvSpPr>
        <p:spPr>
          <a:xfrm>
            <a:off x="6060250" y="5936793"/>
            <a:ext cx="697627" cy="400110"/>
          </a:xfrm>
          <a:prstGeom prst="rect">
            <a:avLst/>
          </a:prstGeom>
          <a:noFill/>
        </p:spPr>
        <p:txBody>
          <a:bodyPr wrap="none" rtlCol="0">
            <a:spAutoFit/>
          </a:bodyPr>
          <a:lstStyle/>
          <a:p>
            <a:r>
              <a:rPr kumimoji="1" lang="ja-JP" altLang="en-US" sz="2000" dirty="0" smtClean="0"/>
              <a:t>肺炎</a:t>
            </a:r>
            <a:endParaRPr kumimoji="1" lang="ja-JP" altLang="en-US" sz="2000" dirty="0"/>
          </a:p>
        </p:txBody>
      </p:sp>
    </p:spTree>
    <p:extLst>
      <p:ext uri="{BB962C8B-B14F-4D97-AF65-F5344CB8AC3E}">
        <p14:creationId xmlns:p14="http://schemas.microsoft.com/office/powerpoint/2010/main" val="29580264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642157" y="207004"/>
            <a:ext cx="9061550" cy="4401205"/>
          </a:xfrm>
          <a:prstGeom prst="rect">
            <a:avLst/>
          </a:prstGeom>
          <a:noFill/>
        </p:spPr>
        <p:txBody>
          <a:bodyPr wrap="square" rtlCol="0">
            <a:spAutoFit/>
          </a:bodyPr>
          <a:lstStyle/>
          <a:p>
            <a:r>
              <a:rPr lang="ja-JP" altLang="en-US" sz="2000" b="1" dirty="0"/>
              <a:t>次の文を読み</a:t>
            </a:r>
            <a:r>
              <a:rPr lang="en-US" altLang="ja-JP" sz="2000" b="1" dirty="0"/>
              <a:t>〔</a:t>
            </a:r>
            <a:r>
              <a:rPr lang="ja-JP" altLang="en-US" sz="2000" b="1" dirty="0"/>
              <a:t>問題</a:t>
            </a:r>
            <a:r>
              <a:rPr lang="en-US" altLang="ja-JP" sz="2000" b="1" dirty="0"/>
              <a:t>211〕</a:t>
            </a:r>
            <a:r>
              <a:rPr lang="ja-JP" altLang="en-US" sz="2000" b="1" dirty="0"/>
              <a:t>，</a:t>
            </a:r>
            <a:r>
              <a:rPr lang="en-US" altLang="ja-JP" sz="2000" b="1" dirty="0"/>
              <a:t>〔</a:t>
            </a:r>
            <a:r>
              <a:rPr lang="ja-JP" altLang="en-US" sz="2000" b="1" dirty="0"/>
              <a:t>問題</a:t>
            </a:r>
            <a:r>
              <a:rPr lang="en-US" altLang="ja-JP" sz="2000" b="1" dirty="0"/>
              <a:t>212〕</a:t>
            </a:r>
            <a:r>
              <a:rPr lang="ja-JP" altLang="en-US" sz="2000" b="1" dirty="0"/>
              <a:t>，</a:t>
            </a:r>
            <a:r>
              <a:rPr lang="en-US" altLang="ja-JP" sz="2000" b="1" dirty="0"/>
              <a:t>〔</a:t>
            </a:r>
            <a:r>
              <a:rPr lang="ja-JP" altLang="en-US" sz="2000" b="1" dirty="0"/>
              <a:t>問題</a:t>
            </a:r>
            <a:r>
              <a:rPr lang="en-US" altLang="ja-JP" sz="2000" b="1" dirty="0"/>
              <a:t>213〕</a:t>
            </a:r>
            <a:r>
              <a:rPr lang="ja-JP" altLang="en-US" sz="2000" b="1" dirty="0"/>
              <a:t>の問いに答えよ。</a:t>
            </a:r>
          </a:p>
          <a:p>
            <a:r>
              <a:rPr lang="en-US" altLang="ja-JP" sz="2000" b="1" dirty="0"/>
              <a:t>A</a:t>
            </a:r>
            <a:r>
              <a:rPr lang="ja-JP" altLang="en-US" sz="2000" b="1" dirty="0"/>
              <a:t>さん（</a:t>
            </a:r>
            <a:r>
              <a:rPr lang="en-US" altLang="ja-JP" sz="2000" b="1" dirty="0"/>
              <a:t>64</a:t>
            </a:r>
            <a:r>
              <a:rPr lang="ja-JP" altLang="en-US" sz="2000" b="1" dirty="0"/>
              <a:t>歳，男性）は，人工心肺装置を使用した冠動脈バイパス術</a:t>
            </a:r>
            <a:r>
              <a:rPr lang="en-US" altLang="ja-JP" sz="2000" b="1" dirty="0"/>
              <a:t>〈CABG〉</a:t>
            </a:r>
            <a:r>
              <a:rPr lang="ja-JP" altLang="en-US" sz="2000" b="1" dirty="0"/>
              <a:t>を受け，</a:t>
            </a:r>
            <a:r>
              <a:rPr lang="en-US" altLang="ja-JP" sz="2000" b="1" dirty="0"/>
              <a:t>ICU</a:t>
            </a:r>
            <a:r>
              <a:rPr lang="ja-JP" altLang="en-US" sz="2000" b="1" dirty="0"/>
              <a:t>に入室した。手術時間</a:t>
            </a:r>
            <a:r>
              <a:rPr lang="en-US" altLang="ja-JP" sz="2000" b="1" dirty="0"/>
              <a:t>10</a:t>
            </a:r>
            <a:r>
              <a:rPr lang="ja-JP" altLang="en-US" sz="2000" b="1" dirty="0"/>
              <a:t>時間，手術中の輸液量</a:t>
            </a:r>
            <a:r>
              <a:rPr lang="en-US" altLang="ja-JP" sz="2000" b="1" dirty="0"/>
              <a:t>6,200ml</a:t>
            </a:r>
            <a:r>
              <a:rPr lang="ja-JP" altLang="en-US" sz="2000" b="1" dirty="0"/>
              <a:t>，出血量</a:t>
            </a:r>
            <a:r>
              <a:rPr lang="en-US" altLang="ja-JP" sz="2000" b="1" dirty="0"/>
              <a:t>480ml</a:t>
            </a:r>
            <a:r>
              <a:rPr lang="ja-JP" altLang="en-US" sz="2000" b="1" dirty="0"/>
              <a:t>，尿量</a:t>
            </a:r>
            <a:r>
              <a:rPr lang="en-US" altLang="ja-JP" sz="2000" b="1" dirty="0"/>
              <a:t>980ml</a:t>
            </a:r>
            <a:r>
              <a:rPr lang="ja-JP" altLang="en-US" sz="2000" b="1" dirty="0"/>
              <a:t>であった。</a:t>
            </a:r>
          </a:p>
          <a:p>
            <a:r>
              <a:rPr lang="en-US" altLang="ja-JP" sz="2000" b="1" dirty="0"/>
              <a:t>〔</a:t>
            </a:r>
            <a:r>
              <a:rPr lang="ja-JP" altLang="en-US" sz="2000" b="1" dirty="0"/>
              <a:t>問題</a:t>
            </a:r>
            <a:r>
              <a:rPr lang="en-US" altLang="ja-JP" sz="2000" b="1" dirty="0"/>
              <a:t>213〕</a:t>
            </a:r>
            <a:r>
              <a:rPr lang="ja-JP" altLang="en-US" sz="2000" b="1" dirty="0"/>
              <a:t>術後</a:t>
            </a:r>
            <a:r>
              <a:rPr lang="en-US" altLang="ja-JP" sz="2000" b="1" dirty="0"/>
              <a:t>4</a:t>
            </a:r>
            <a:r>
              <a:rPr lang="ja-JP" altLang="en-US" sz="2000" b="1" dirty="0"/>
              <a:t>日。人工呼吸器を離脱し，意識は清明である。経鼻酸素によって酸素飽和度は正常範囲を維持している。左前腕の点滴チューブからカテコラミンが少量投与され，循環機能は安定している。この日の夜，急に</a:t>
            </a:r>
            <a:r>
              <a:rPr lang="en-US" altLang="ja-JP" sz="2000" b="1" dirty="0"/>
              <a:t>A</a:t>
            </a:r>
            <a:r>
              <a:rPr lang="ja-JP" altLang="en-US" sz="2000" b="1" dirty="0"/>
              <a:t>さんの独り言が多くなり，「天井に虫がいる」，「怖いから家に帰る」と繰り返し，点滴チューブを引っ張る動作が見られ，翌朝までほとんど眠っていなかった。</a:t>
            </a:r>
          </a:p>
          <a:p>
            <a:r>
              <a:rPr lang="ja-JP" altLang="en-US" sz="2000" b="1" dirty="0"/>
              <a:t>術後</a:t>
            </a:r>
            <a:r>
              <a:rPr lang="en-US" altLang="ja-JP" sz="2000" b="1" dirty="0"/>
              <a:t>5</a:t>
            </a:r>
            <a:r>
              <a:rPr lang="ja-JP" altLang="en-US" sz="2000" b="1" dirty="0"/>
              <a:t>日の看護で適切なのはどれか。</a:t>
            </a:r>
          </a:p>
          <a:p>
            <a:r>
              <a:rPr lang="en-US" altLang="ja-JP" sz="2000" b="1" dirty="0"/>
              <a:t>1. </a:t>
            </a:r>
            <a:r>
              <a:rPr lang="ja-JP" altLang="en-US" sz="2000" b="1" dirty="0"/>
              <a:t>家族の面会を制限する。</a:t>
            </a:r>
          </a:p>
          <a:p>
            <a:r>
              <a:rPr lang="en-US" altLang="ja-JP" sz="2000" b="1" dirty="0"/>
              <a:t>2. </a:t>
            </a:r>
            <a:r>
              <a:rPr lang="ja-JP" altLang="en-US" sz="2000" b="1" dirty="0"/>
              <a:t>天井の虫は幻覚であると説明する。</a:t>
            </a:r>
          </a:p>
          <a:p>
            <a:r>
              <a:rPr lang="en-US" altLang="ja-JP" sz="2000" b="1" dirty="0"/>
              <a:t>3. </a:t>
            </a:r>
            <a:r>
              <a:rPr lang="ja-JP" altLang="en-US" sz="2000" b="1" dirty="0"/>
              <a:t>モーニングケア後に睡眠薬を与薬する。</a:t>
            </a:r>
          </a:p>
          <a:p>
            <a:r>
              <a:rPr lang="en-US" altLang="ja-JP" sz="2000" b="1" dirty="0"/>
              <a:t>4. </a:t>
            </a:r>
            <a:r>
              <a:rPr lang="ja-JP" altLang="en-US" sz="2000" b="1" dirty="0"/>
              <a:t>点滴チューブを病衣の袖に通して見えないようにする</a:t>
            </a:r>
            <a:r>
              <a:rPr lang="ja-JP" altLang="en-US" sz="2000" b="1" dirty="0" smtClean="0"/>
              <a:t>。　　　　　　　　　　　</a:t>
            </a:r>
            <a:r>
              <a:rPr lang="ja-JP" altLang="en-US" sz="2000" b="1" dirty="0" smtClean="0">
                <a:latin typeface="Wingdings"/>
                <a:ea typeface="Wingdings"/>
                <a:cs typeface="Wingdings"/>
                <a:sym typeface="Wingdings"/>
              </a:rPr>
              <a:t></a:t>
            </a:r>
            <a:endParaRPr lang="ja-JP" altLang="en-US" sz="2000" b="1" dirty="0"/>
          </a:p>
        </p:txBody>
      </p:sp>
      <p:sp>
        <p:nvSpPr>
          <p:cNvPr id="2" name="テキスト ボックス 1"/>
          <p:cNvSpPr txBox="1"/>
          <p:nvPr/>
        </p:nvSpPr>
        <p:spPr>
          <a:xfrm>
            <a:off x="642157" y="5094005"/>
            <a:ext cx="9061550" cy="1323439"/>
          </a:xfrm>
          <a:prstGeom prst="rect">
            <a:avLst/>
          </a:prstGeom>
          <a:noFill/>
        </p:spPr>
        <p:txBody>
          <a:bodyPr wrap="square" rtlCol="0">
            <a:spAutoFit/>
          </a:bodyPr>
          <a:lstStyle/>
          <a:p>
            <a:r>
              <a:rPr kumimoji="1" lang="ja-JP" altLang="en-US" sz="2000" b="1" dirty="0" smtClean="0"/>
              <a:t>術後せん妄</a:t>
            </a:r>
            <a:r>
              <a:rPr lang="en-US" altLang="ja-JP" sz="2000" b="1" dirty="0"/>
              <a:t>【</a:t>
            </a:r>
            <a:r>
              <a:rPr lang="ja-JP" altLang="en-US" sz="2000" b="1" dirty="0"/>
              <a:t>手術後の急激な錯乱、幻覚、妄想状態</a:t>
            </a:r>
            <a:r>
              <a:rPr lang="en-US" altLang="ja-JP" sz="2000" b="1" dirty="0" smtClean="0"/>
              <a:t>】</a:t>
            </a:r>
          </a:p>
          <a:p>
            <a:r>
              <a:rPr lang="ja-JP" altLang="en-US" sz="2000" b="1" dirty="0"/>
              <a:t>せん妄とは認知機能の障害（最近の記憶の障害と失見当識　たとえば「私はだれ？　ここはどこ？」</a:t>
            </a:r>
            <a:r>
              <a:rPr lang="ja-JP" altLang="en-US" sz="2000" b="1" dirty="0" smtClean="0"/>
              <a:t>）</a:t>
            </a:r>
            <a:endParaRPr lang="en-US" altLang="ja-JP" sz="2000" b="1" dirty="0" smtClean="0"/>
          </a:p>
          <a:p>
            <a:r>
              <a:rPr kumimoji="1" lang="ja-JP" altLang="en-US" sz="2000" b="1" dirty="0" smtClean="0">
                <a:solidFill>
                  <a:srgbClr val="FF0000"/>
                </a:solidFill>
              </a:rPr>
              <a:t>この患者の場合には、点滴のルートを抜いてしまう恐れがある。</a:t>
            </a:r>
            <a:endParaRPr kumimoji="1" lang="ja-JP" altLang="en-US" sz="2000" b="1" dirty="0">
              <a:solidFill>
                <a:srgbClr val="FF0000"/>
              </a:solidFill>
            </a:endParaRPr>
          </a:p>
        </p:txBody>
      </p:sp>
      <p:sp>
        <p:nvSpPr>
          <p:cNvPr id="5" name="正方形/長方形 4"/>
          <p:cNvSpPr/>
          <p:nvPr/>
        </p:nvSpPr>
        <p:spPr>
          <a:xfrm>
            <a:off x="8229598" y="4059511"/>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28000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3110894" y="413799"/>
            <a:ext cx="2474956" cy="646331"/>
          </a:xfrm>
          <a:prstGeom prst="rect">
            <a:avLst/>
          </a:prstGeom>
          <a:noFill/>
        </p:spPr>
        <p:txBody>
          <a:bodyPr wrap="none" rtlCol="0">
            <a:spAutoFit/>
          </a:bodyPr>
          <a:lstStyle/>
          <a:p>
            <a:r>
              <a:rPr kumimoji="1" lang="ja-JP" altLang="en-US" sz="3600" smtClean="0"/>
              <a:t>術後せん妄</a:t>
            </a:r>
            <a:endParaRPr kumimoji="1" lang="ja-JP" altLang="en-US" sz="3600"/>
          </a:p>
        </p:txBody>
      </p:sp>
      <p:sp>
        <p:nvSpPr>
          <p:cNvPr id="3" name="テキスト ボックス 2"/>
          <p:cNvSpPr txBox="1"/>
          <p:nvPr/>
        </p:nvSpPr>
        <p:spPr>
          <a:xfrm>
            <a:off x="2540088" y="1227957"/>
            <a:ext cx="4694882" cy="1477328"/>
          </a:xfrm>
          <a:prstGeom prst="rect">
            <a:avLst/>
          </a:prstGeom>
          <a:noFill/>
        </p:spPr>
        <p:txBody>
          <a:bodyPr wrap="square" rtlCol="0">
            <a:spAutoFit/>
          </a:bodyPr>
          <a:lstStyle/>
          <a:p>
            <a:r>
              <a:rPr lang="ja-JP" altLang="en-US" dirty="0"/>
              <a:t>術後せん妄で正しいのはどれか。</a:t>
            </a:r>
          </a:p>
          <a:p>
            <a:r>
              <a:rPr lang="en-US" altLang="ja-JP" dirty="0"/>
              <a:t>1. </a:t>
            </a:r>
            <a:r>
              <a:rPr lang="ja-JP" altLang="en-US" dirty="0"/>
              <a:t>麻酔の覚醒直後から始まる。</a:t>
            </a:r>
          </a:p>
          <a:p>
            <a:r>
              <a:rPr lang="en-US" altLang="ja-JP" dirty="0"/>
              <a:t>2. </a:t>
            </a:r>
            <a:r>
              <a:rPr lang="ja-JP" altLang="en-US" dirty="0"/>
              <a:t>症状は一過性・変動性である</a:t>
            </a:r>
            <a:r>
              <a:rPr lang="ja-JP" altLang="en-US" dirty="0" smtClean="0"/>
              <a:t>。　　　　　　　</a:t>
            </a:r>
            <a:r>
              <a:rPr lang="ja-JP" altLang="en-US" dirty="0" smtClean="0">
                <a:latin typeface="Wingdings"/>
                <a:ea typeface="Wingdings"/>
                <a:cs typeface="Wingdings"/>
                <a:sym typeface="Wingdings"/>
              </a:rPr>
              <a:t></a:t>
            </a:r>
            <a:endParaRPr lang="ja-JP" altLang="en-US" dirty="0"/>
          </a:p>
          <a:p>
            <a:r>
              <a:rPr lang="en-US" altLang="ja-JP" dirty="0"/>
              <a:t>3. </a:t>
            </a:r>
            <a:r>
              <a:rPr lang="ja-JP" altLang="en-US" dirty="0"/>
              <a:t>発症頻度は年齢と無関係である。</a:t>
            </a:r>
          </a:p>
          <a:p>
            <a:r>
              <a:rPr lang="en-US" altLang="ja-JP" dirty="0"/>
              <a:t>4. </a:t>
            </a:r>
            <a:r>
              <a:rPr lang="ja-JP" altLang="en-US" dirty="0"/>
              <a:t>手術後の経過不良が主な原因である。</a:t>
            </a:r>
            <a:endParaRPr kumimoji="1" lang="ja-JP" altLang="en-US" dirty="0"/>
          </a:p>
        </p:txBody>
      </p:sp>
      <p:sp>
        <p:nvSpPr>
          <p:cNvPr id="7" name="テキスト ボックス 6"/>
          <p:cNvSpPr txBox="1"/>
          <p:nvPr/>
        </p:nvSpPr>
        <p:spPr>
          <a:xfrm>
            <a:off x="1098801" y="3396002"/>
            <a:ext cx="8048369" cy="2387833"/>
          </a:xfrm>
          <a:prstGeom prst="rect">
            <a:avLst/>
          </a:prstGeom>
          <a:noFill/>
        </p:spPr>
        <p:txBody>
          <a:bodyPr wrap="square" rtlCol="0">
            <a:spAutoFit/>
          </a:bodyPr>
          <a:lstStyle/>
          <a:p>
            <a:pPr>
              <a:lnSpc>
                <a:spcPts val="3000"/>
              </a:lnSpc>
            </a:pPr>
            <a:r>
              <a:rPr lang="ja-JP" altLang="en-US" sz="2000" dirty="0"/>
              <a:t>術後せん妄とは、手術をきっかけにしておこる精神障害で、手術の後いったん平静になった患者さんが</a:t>
            </a:r>
            <a:r>
              <a:rPr lang="en-US" altLang="ja-JP" sz="2000" dirty="0">
                <a:solidFill>
                  <a:srgbClr val="FF0000"/>
                </a:solidFill>
              </a:rPr>
              <a:t>1</a:t>
            </a:r>
            <a:r>
              <a:rPr lang="ja-JP" altLang="en-US" sz="2000" dirty="0">
                <a:solidFill>
                  <a:srgbClr val="FF0000"/>
                </a:solidFill>
              </a:rPr>
              <a:t>～</a:t>
            </a:r>
            <a:r>
              <a:rPr lang="en-US" altLang="ja-JP" sz="2000" dirty="0">
                <a:solidFill>
                  <a:srgbClr val="FF0000"/>
                </a:solidFill>
              </a:rPr>
              <a:t>3</a:t>
            </a:r>
            <a:r>
              <a:rPr lang="ja-JP" altLang="en-US" sz="2000" dirty="0">
                <a:solidFill>
                  <a:srgbClr val="FF0000"/>
                </a:solidFill>
              </a:rPr>
              <a:t>日たってから</a:t>
            </a:r>
            <a:r>
              <a:rPr lang="ja-JP" altLang="en-US" sz="2000" dirty="0"/>
              <a:t>、急激に</a:t>
            </a:r>
            <a:r>
              <a:rPr lang="ja-JP" altLang="en-US" sz="2000" dirty="0">
                <a:solidFill>
                  <a:srgbClr val="FF0000"/>
                </a:solidFill>
              </a:rPr>
              <a:t>錯乱、幻覚、妄想状態をおこし</a:t>
            </a:r>
            <a:r>
              <a:rPr lang="ja-JP" altLang="en-US" sz="2000" dirty="0"/>
              <a:t>、</a:t>
            </a:r>
            <a:r>
              <a:rPr lang="en-US" altLang="ja-JP" sz="2000" dirty="0">
                <a:solidFill>
                  <a:srgbClr val="FF0000"/>
                </a:solidFill>
              </a:rPr>
              <a:t>1</a:t>
            </a:r>
            <a:r>
              <a:rPr lang="ja-JP" altLang="en-US" sz="2000" dirty="0">
                <a:solidFill>
                  <a:srgbClr val="FF0000"/>
                </a:solidFill>
              </a:rPr>
              <a:t>週間前後続いて次第に落ち着いていく</a:t>
            </a:r>
            <a:r>
              <a:rPr lang="ja-JP" altLang="en-US" sz="2000" dirty="0"/>
              <a:t>という特異な経過をとる病態</a:t>
            </a:r>
            <a:r>
              <a:rPr lang="ja-JP" altLang="en-US" sz="2000" dirty="0" smtClean="0"/>
              <a:t>をさす。一日のうちでも症状は変動する。</a:t>
            </a:r>
            <a:endParaRPr lang="en-US" altLang="ja-JP" sz="2000" dirty="0" smtClean="0"/>
          </a:p>
          <a:p>
            <a:pPr>
              <a:lnSpc>
                <a:spcPts val="3000"/>
              </a:lnSpc>
            </a:pPr>
            <a:r>
              <a:rPr lang="ja-JP" altLang="en-US" sz="2000" dirty="0"/>
              <a:t>特徴的な随伴症状として睡眠・覚醒リズムの障害（不眠、症状が夜間に悪くなる、昼夜の逆転現象）が</a:t>
            </a:r>
            <a:r>
              <a:rPr lang="ja-JP" altLang="en-US" sz="2000" dirty="0" smtClean="0"/>
              <a:t>みられる。</a:t>
            </a:r>
            <a:endParaRPr lang="en-US" altLang="ja-JP" sz="2000" dirty="0" smtClean="0"/>
          </a:p>
        </p:txBody>
      </p:sp>
      <p:sp>
        <p:nvSpPr>
          <p:cNvPr id="5" name="正方形/長方形 4"/>
          <p:cNvSpPr/>
          <p:nvPr/>
        </p:nvSpPr>
        <p:spPr>
          <a:xfrm>
            <a:off x="6457179" y="1681035"/>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5"/>
                                        </p:tgtEl>
                                      </p:cBhvr>
                                    </p:animEffect>
                                    <p:set>
                                      <p:cBhvr>
                                        <p:cTn id="12"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3115208" y="271108"/>
            <a:ext cx="2492990" cy="646331"/>
          </a:xfrm>
          <a:prstGeom prst="rect">
            <a:avLst/>
          </a:prstGeom>
          <a:noFill/>
        </p:spPr>
        <p:txBody>
          <a:bodyPr wrap="none" rtlCol="0">
            <a:spAutoFit/>
          </a:bodyPr>
          <a:lstStyle/>
          <a:p>
            <a:r>
              <a:rPr kumimoji="1" lang="ja-JP" altLang="en-US" sz="3600" dirty="0" smtClean="0"/>
              <a:t>呼吸器疾患</a:t>
            </a:r>
            <a:endParaRPr kumimoji="1" lang="ja-JP" altLang="en-US" sz="3600" dirty="0"/>
          </a:p>
        </p:txBody>
      </p:sp>
      <p:sp>
        <p:nvSpPr>
          <p:cNvPr id="2" name="テキスト ボックス 1"/>
          <p:cNvSpPr txBox="1"/>
          <p:nvPr/>
        </p:nvSpPr>
        <p:spPr>
          <a:xfrm>
            <a:off x="2126254" y="1070999"/>
            <a:ext cx="4666341" cy="1477328"/>
          </a:xfrm>
          <a:prstGeom prst="rect">
            <a:avLst/>
          </a:prstGeom>
          <a:noFill/>
        </p:spPr>
        <p:txBody>
          <a:bodyPr wrap="square" rtlCol="0">
            <a:spAutoFit/>
          </a:bodyPr>
          <a:lstStyle/>
          <a:p>
            <a:r>
              <a:rPr lang="ja-JP" altLang="en-US" dirty="0"/>
              <a:t>拘束性換気障害を起こす疾患はどれか。</a:t>
            </a:r>
          </a:p>
          <a:p>
            <a:r>
              <a:rPr lang="en-US" altLang="ja-JP" dirty="0"/>
              <a:t>1. </a:t>
            </a:r>
            <a:r>
              <a:rPr lang="ja-JP" altLang="en-US" dirty="0"/>
              <a:t>喘　息</a:t>
            </a:r>
          </a:p>
          <a:p>
            <a:r>
              <a:rPr lang="en-US" altLang="ja-JP" dirty="0"/>
              <a:t>2. </a:t>
            </a:r>
            <a:r>
              <a:rPr lang="ja-JP" altLang="en-US" dirty="0"/>
              <a:t>肺気腫</a:t>
            </a:r>
          </a:p>
          <a:p>
            <a:r>
              <a:rPr lang="en-US" altLang="ja-JP" dirty="0"/>
              <a:t>3. </a:t>
            </a:r>
            <a:r>
              <a:rPr lang="ja-JP" altLang="en-US" dirty="0"/>
              <a:t>肺線維症</a:t>
            </a:r>
          </a:p>
          <a:p>
            <a:r>
              <a:rPr lang="en-US" altLang="ja-JP" dirty="0"/>
              <a:t>4. </a:t>
            </a:r>
            <a:r>
              <a:rPr lang="ja-JP" altLang="en-US" dirty="0"/>
              <a:t>慢性気管支炎</a:t>
            </a:r>
            <a:endParaRPr kumimoji="1" lang="ja-JP" altLang="en-US" dirty="0"/>
          </a:p>
        </p:txBody>
      </p:sp>
      <p:grpSp>
        <p:nvGrpSpPr>
          <p:cNvPr id="4" name="図形グループ 3"/>
          <p:cNvGrpSpPr/>
          <p:nvPr/>
        </p:nvGrpSpPr>
        <p:grpSpPr>
          <a:xfrm>
            <a:off x="613616" y="3124894"/>
            <a:ext cx="8576366" cy="3541995"/>
            <a:chOff x="613616" y="3124894"/>
            <a:chExt cx="8576366" cy="3541995"/>
          </a:xfrm>
        </p:grpSpPr>
        <p:sp>
          <p:nvSpPr>
            <p:cNvPr id="3" name="テキスト ボックス 2"/>
            <p:cNvSpPr txBox="1"/>
            <p:nvPr/>
          </p:nvSpPr>
          <p:spPr>
            <a:xfrm>
              <a:off x="613616" y="3124894"/>
              <a:ext cx="3859341" cy="3541995"/>
            </a:xfrm>
            <a:prstGeom prst="rect">
              <a:avLst/>
            </a:prstGeom>
            <a:noFill/>
          </p:spPr>
          <p:txBody>
            <a:bodyPr wrap="square" rtlCol="0">
              <a:spAutoFit/>
            </a:bodyPr>
            <a:lstStyle/>
            <a:p>
              <a:pPr>
                <a:lnSpc>
                  <a:spcPts val="3000"/>
                </a:lnSpc>
              </a:pPr>
              <a:r>
                <a:rPr kumimoji="1" lang="ja-JP" altLang="en-US" sz="2000" dirty="0" smtClean="0">
                  <a:solidFill>
                    <a:srgbClr val="FF0000"/>
                  </a:solidFill>
                </a:rPr>
                <a:t>閉塞</a:t>
              </a:r>
              <a:r>
                <a:rPr kumimoji="1" lang="ja-JP" altLang="en-US" sz="2000" dirty="0" smtClean="0"/>
                <a:t>性換気障害を起こす疾患</a:t>
              </a:r>
              <a:endParaRPr kumimoji="1" lang="en-US" altLang="ja-JP" sz="2000" dirty="0" smtClean="0"/>
            </a:p>
            <a:p>
              <a:pPr>
                <a:lnSpc>
                  <a:spcPts val="3000"/>
                </a:lnSpc>
              </a:pPr>
              <a:r>
                <a:rPr lang="ja-JP" altLang="en-US" sz="2000" dirty="0" smtClean="0"/>
                <a:t>慢性閉塞性肺疾患（</a:t>
              </a:r>
              <a:r>
                <a:rPr lang="en-US" altLang="ja-JP" sz="2000" dirty="0" smtClean="0"/>
                <a:t>COPD</a:t>
              </a:r>
              <a:r>
                <a:rPr lang="ja-JP" altLang="en-US" sz="2000" dirty="0" smtClean="0"/>
                <a:t>）</a:t>
              </a:r>
              <a:endParaRPr lang="en-US" altLang="ja-JP" sz="2000" dirty="0" smtClean="0"/>
            </a:p>
            <a:p>
              <a:pPr>
                <a:lnSpc>
                  <a:spcPts val="3000"/>
                </a:lnSpc>
              </a:pPr>
              <a:r>
                <a:rPr lang="ja-JP" altLang="ja-JP" sz="2000" dirty="0"/>
                <a:t>　</a:t>
              </a:r>
              <a:r>
                <a:rPr lang="ja-JP" altLang="en-US" sz="2000" dirty="0" smtClean="0"/>
                <a:t>肺気腫や慢性気管支炎</a:t>
              </a:r>
              <a:endParaRPr lang="en-US" altLang="ja-JP" sz="2000" dirty="0" smtClean="0"/>
            </a:p>
            <a:p>
              <a:pPr>
                <a:lnSpc>
                  <a:spcPts val="3000"/>
                </a:lnSpc>
              </a:pPr>
              <a:r>
                <a:rPr kumimoji="1" lang="ja-JP" altLang="en-US" sz="2000" dirty="0" smtClean="0"/>
                <a:t>気管支喘息</a:t>
              </a:r>
              <a:endParaRPr kumimoji="1" lang="en-US" altLang="ja-JP" sz="2000" dirty="0" smtClean="0"/>
            </a:p>
            <a:p>
              <a:pPr>
                <a:lnSpc>
                  <a:spcPts val="3000"/>
                </a:lnSpc>
              </a:pPr>
              <a:endParaRPr lang="en-US" altLang="ja-JP" sz="2000" dirty="0"/>
            </a:p>
            <a:p>
              <a:pPr>
                <a:lnSpc>
                  <a:spcPts val="3000"/>
                </a:lnSpc>
              </a:pPr>
              <a:endParaRPr kumimoji="1" lang="en-US" altLang="ja-JP" sz="2000" dirty="0" smtClean="0"/>
            </a:p>
            <a:p>
              <a:pPr>
                <a:lnSpc>
                  <a:spcPts val="3000"/>
                </a:lnSpc>
              </a:pPr>
              <a:r>
                <a:rPr lang="ja-JP" altLang="en-US" sz="2000" dirty="0" smtClean="0"/>
                <a:t>特徴</a:t>
              </a:r>
              <a:endParaRPr lang="en-US" altLang="ja-JP" sz="2000" dirty="0" smtClean="0"/>
            </a:p>
            <a:p>
              <a:pPr>
                <a:lnSpc>
                  <a:spcPts val="3000"/>
                </a:lnSpc>
              </a:pPr>
              <a:r>
                <a:rPr kumimoji="1" lang="ja-JP" altLang="en-US" sz="2000" dirty="0" smtClean="0"/>
                <a:t>一秒率の低下、残基量の増大</a:t>
              </a:r>
              <a:endParaRPr kumimoji="1" lang="en-US" altLang="ja-JP" sz="2000" dirty="0" smtClean="0"/>
            </a:p>
            <a:p>
              <a:pPr>
                <a:lnSpc>
                  <a:spcPts val="3000"/>
                </a:lnSpc>
              </a:pPr>
              <a:r>
                <a:rPr lang="ja-JP" altLang="en-US" sz="2000" dirty="0" smtClean="0"/>
                <a:t>息を吐き出せなくて苦しい</a:t>
              </a:r>
              <a:endParaRPr kumimoji="1" lang="ja-JP" altLang="en-US" sz="2000" dirty="0"/>
            </a:p>
          </p:txBody>
        </p:sp>
        <p:sp>
          <p:nvSpPr>
            <p:cNvPr id="8" name="テキスト ボックス 7"/>
            <p:cNvSpPr txBox="1"/>
            <p:nvPr/>
          </p:nvSpPr>
          <p:spPr>
            <a:xfrm>
              <a:off x="4987419" y="3124894"/>
              <a:ext cx="4202563" cy="3541995"/>
            </a:xfrm>
            <a:prstGeom prst="rect">
              <a:avLst/>
            </a:prstGeom>
            <a:noFill/>
          </p:spPr>
          <p:txBody>
            <a:bodyPr wrap="square" rtlCol="0">
              <a:spAutoFit/>
            </a:bodyPr>
            <a:lstStyle/>
            <a:p>
              <a:pPr>
                <a:lnSpc>
                  <a:spcPts val="3000"/>
                </a:lnSpc>
              </a:pPr>
              <a:r>
                <a:rPr kumimoji="1" lang="ja-JP" altLang="en-US" sz="2000" dirty="0" smtClean="0">
                  <a:solidFill>
                    <a:srgbClr val="FF0000"/>
                  </a:solidFill>
                </a:rPr>
                <a:t>拘束</a:t>
              </a:r>
              <a:r>
                <a:rPr kumimoji="1" lang="ja-JP" altLang="en-US" sz="2000" dirty="0" smtClean="0"/>
                <a:t>性換気障害を起こす疾患</a:t>
              </a:r>
            </a:p>
            <a:p>
              <a:pPr>
                <a:lnSpc>
                  <a:spcPts val="3000"/>
                </a:lnSpc>
              </a:pPr>
              <a:r>
                <a:rPr kumimoji="1" lang="ja-JP" altLang="en-US" sz="2000" dirty="0" smtClean="0"/>
                <a:t>肺線維症</a:t>
              </a:r>
              <a:endParaRPr kumimoji="1" lang="en-US" altLang="ja-JP" sz="2000" dirty="0" smtClean="0"/>
            </a:p>
            <a:p>
              <a:pPr>
                <a:lnSpc>
                  <a:spcPts val="3000"/>
                </a:lnSpc>
              </a:pPr>
              <a:r>
                <a:rPr lang="ja-JP" altLang="en-US" sz="2000" dirty="0" smtClean="0"/>
                <a:t>塵肺症</a:t>
              </a:r>
              <a:endParaRPr lang="en-US" altLang="ja-JP" sz="2000" dirty="0" smtClean="0"/>
            </a:p>
            <a:p>
              <a:pPr>
                <a:lnSpc>
                  <a:spcPts val="3000"/>
                </a:lnSpc>
              </a:pPr>
              <a:endParaRPr kumimoji="1" lang="en-US" altLang="ja-JP" sz="2000" dirty="0"/>
            </a:p>
            <a:p>
              <a:pPr>
                <a:lnSpc>
                  <a:spcPts val="3000"/>
                </a:lnSpc>
              </a:pPr>
              <a:endParaRPr lang="en-US" altLang="ja-JP" sz="2000" dirty="0" smtClean="0"/>
            </a:p>
            <a:p>
              <a:pPr>
                <a:lnSpc>
                  <a:spcPts val="3000"/>
                </a:lnSpc>
              </a:pPr>
              <a:endParaRPr kumimoji="1" lang="en-US" altLang="ja-JP" sz="2000" dirty="0"/>
            </a:p>
            <a:p>
              <a:pPr>
                <a:lnSpc>
                  <a:spcPts val="3000"/>
                </a:lnSpc>
              </a:pPr>
              <a:r>
                <a:rPr lang="ja-JP" altLang="en-US" sz="2000" dirty="0" smtClean="0"/>
                <a:t>特徴</a:t>
              </a:r>
              <a:endParaRPr lang="en-US" altLang="ja-JP" sz="2000" dirty="0" smtClean="0"/>
            </a:p>
            <a:p>
              <a:pPr>
                <a:lnSpc>
                  <a:spcPts val="3000"/>
                </a:lnSpc>
              </a:pPr>
              <a:r>
                <a:rPr kumimoji="1" lang="ja-JP" altLang="en-US" sz="2000" dirty="0" smtClean="0"/>
                <a:t>肺活量の低下</a:t>
              </a:r>
              <a:endParaRPr kumimoji="1" lang="en-US" altLang="ja-JP" sz="2000" dirty="0" smtClean="0"/>
            </a:p>
            <a:p>
              <a:pPr>
                <a:lnSpc>
                  <a:spcPts val="3000"/>
                </a:lnSpc>
              </a:pPr>
              <a:r>
                <a:rPr lang="ja-JP" altLang="en-US" sz="2000" dirty="0" smtClean="0"/>
                <a:t>息をたくさん吸い込むことができない</a:t>
              </a:r>
              <a:endParaRPr kumimoji="1" lang="en-US" altLang="ja-JP" sz="2000" dirty="0" smtClean="0"/>
            </a:p>
          </p:txBody>
        </p:sp>
      </p:grpSp>
    </p:spTree>
    <p:extLst>
      <p:ext uri="{BB962C8B-B14F-4D97-AF65-F5344CB8AC3E}">
        <p14:creationId xmlns:p14="http://schemas.microsoft.com/office/powerpoint/2010/main" val="40011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115208" y="271108"/>
            <a:ext cx="2492990" cy="646331"/>
          </a:xfrm>
          <a:prstGeom prst="rect">
            <a:avLst/>
          </a:prstGeom>
          <a:noFill/>
        </p:spPr>
        <p:txBody>
          <a:bodyPr wrap="none" rtlCol="0">
            <a:spAutoFit/>
          </a:bodyPr>
          <a:lstStyle/>
          <a:p>
            <a:r>
              <a:rPr kumimoji="1" lang="ja-JP" altLang="en-US" sz="3600" dirty="0" smtClean="0"/>
              <a:t>呼吸器疾患</a:t>
            </a:r>
            <a:endParaRPr kumimoji="1" lang="ja-JP" altLang="en-US" sz="3600" dirty="0"/>
          </a:p>
        </p:txBody>
      </p:sp>
      <p:sp>
        <p:nvSpPr>
          <p:cNvPr id="2" name="テキスト ボックス 1"/>
          <p:cNvSpPr txBox="1"/>
          <p:nvPr/>
        </p:nvSpPr>
        <p:spPr>
          <a:xfrm>
            <a:off x="670697" y="1341279"/>
            <a:ext cx="8818958" cy="2585323"/>
          </a:xfrm>
          <a:prstGeom prst="rect">
            <a:avLst/>
          </a:prstGeom>
          <a:noFill/>
        </p:spPr>
        <p:txBody>
          <a:bodyPr wrap="square" rtlCol="0">
            <a:spAutoFit/>
          </a:bodyPr>
          <a:lstStyle/>
          <a:p>
            <a:r>
              <a:rPr lang="ja-JP" altLang="en-US" b="1" dirty="0"/>
              <a:t>次の文を読み</a:t>
            </a:r>
            <a:r>
              <a:rPr lang="en-US" altLang="ja-JP" b="1" dirty="0"/>
              <a:t>〔</a:t>
            </a:r>
            <a:r>
              <a:rPr lang="ja-JP" altLang="en-US" b="1" dirty="0"/>
              <a:t>問題 午後</a:t>
            </a:r>
            <a:r>
              <a:rPr lang="en-US" altLang="ja-JP" b="1" dirty="0"/>
              <a:t>43〕</a:t>
            </a:r>
            <a:r>
              <a:rPr lang="ja-JP" altLang="en-US" b="1" dirty="0"/>
              <a:t>，</a:t>
            </a:r>
            <a:r>
              <a:rPr lang="en-US" altLang="ja-JP" b="1" dirty="0"/>
              <a:t>〔</a:t>
            </a:r>
            <a:r>
              <a:rPr lang="ja-JP" altLang="en-US" b="1" dirty="0"/>
              <a:t>問題 午後</a:t>
            </a:r>
            <a:r>
              <a:rPr lang="en-US" altLang="ja-JP" b="1" dirty="0"/>
              <a:t>44〕</a:t>
            </a:r>
            <a:r>
              <a:rPr lang="ja-JP" altLang="en-US" b="1" dirty="0"/>
              <a:t>，</a:t>
            </a:r>
            <a:r>
              <a:rPr lang="en-US" altLang="ja-JP" b="1" dirty="0"/>
              <a:t>〔</a:t>
            </a:r>
            <a:r>
              <a:rPr lang="ja-JP" altLang="en-US" b="1" dirty="0"/>
              <a:t>問題 午後</a:t>
            </a:r>
            <a:r>
              <a:rPr lang="en-US" altLang="ja-JP" b="1" dirty="0"/>
              <a:t>45〕</a:t>
            </a:r>
            <a:r>
              <a:rPr lang="ja-JP" altLang="en-US" b="1" dirty="0"/>
              <a:t>の問いに答えよ。</a:t>
            </a:r>
          </a:p>
          <a:p>
            <a:r>
              <a:rPr lang="en-US" altLang="ja-JP" b="1" dirty="0"/>
              <a:t>45</a:t>
            </a:r>
            <a:r>
              <a:rPr lang="ja-JP" altLang="en-US" b="1" dirty="0"/>
              <a:t>歳の女性。</a:t>
            </a:r>
            <a:r>
              <a:rPr lang="en-US" altLang="ja-JP" b="1" dirty="0"/>
              <a:t>2</a:t>
            </a:r>
            <a:r>
              <a:rPr lang="ja-JP" altLang="en-US" b="1" dirty="0"/>
              <a:t>か月前から咳嗽と喀痰とが出現した。最近，倦怠感も強くなったため受診した。胸部エックス線写真で左肺上葉に異常陰影を認め，精査と治療とを目的に入院した。</a:t>
            </a:r>
          </a:p>
          <a:p>
            <a:r>
              <a:rPr lang="en-US" altLang="ja-JP" b="1" dirty="0" smtClean="0"/>
              <a:t>〔</a:t>
            </a:r>
            <a:r>
              <a:rPr lang="ja-JP" altLang="en-US" b="1" dirty="0"/>
              <a:t>問題 午後</a:t>
            </a:r>
            <a:r>
              <a:rPr lang="en-US" altLang="ja-JP" b="1" dirty="0"/>
              <a:t>43〕</a:t>
            </a:r>
            <a:r>
              <a:rPr lang="ja-JP" altLang="en-US" b="1" dirty="0"/>
              <a:t>経気管支肺生検（</a:t>
            </a:r>
            <a:r>
              <a:rPr lang="en-US" altLang="ja-JP" b="1" dirty="0"/>
              <a:t>TBLB</a:t>
            </a:r>
            <a:r>
              <a:rPr lang="ja-JP" altLang="en-US" b="1" dirty="0"/>
              <a:t>）が予定された。</a:t>
            </a:r>
          </a:p>
          <a:p>
            <a:r>
              <a:rPr lang="ja-JP" altLang="en-US" b="1" dirty="0"/>
              <a:t>肺生検前の説明で適切なのはどれか。</a:t>
            </a:r>
          </a:p>
          <a:p>
            <a:r>
              <a:rPr lang="en-US" altLang="ja-JP" b="1" dirty="0"/>
              <a:t>1. </a:t>
            </a:r>
            <a:r>
              <a:rPr lang="ja-JP" altLang="en-US" b="1" dirty="0"/>
              <a:t>「検査前日の夜</a:t>
            </a:r>
            <a:r>
              <a:rPr lang="en-US" altLang="ja-JP" b="1" dirty="0"/>
              <a:t>9</a:t>
            </a:r>
            <a:r>
              <a:rPr lang="ja-JP" altLang="en-US" b="1" dirty="0"/>
              <a:t>時以降は飲水できません」</a:t>
            </a:r>
          </a:p>
          <a:p>
            <a:r>
              <a:rPr lang="en-US" altLang="ja-JP" b="1" dirty="0"/>
              <a:t>2. </a:t>
            </a:r>
            <a:r>
              <a:rPr lang="ja-JP" altLang="en-US" b="1" dirty="0"/>
              <a:t>「気管支鏡を入れるときには息を止めてください」</a:t>
            </a:r>
          </a:p>
          <a:p>
            <a:r>
              <a:rPr lang="en-US" altLang="ja-JP" b="1" dirty="0"/>
              <a:t>3. </a:t>
            </a:r>
            <a:r>
              <a:rPr lang="ja-JP" altLang="en-US" b="1" dirty="0"/>
              <a:t>「苦しいときは手を挙げて合図してください</a:t>
            </a:r>
            <a:r>
              <a:rPr lang="ja-JP" altLang="en-US" b="1" dirty="0" smtClean="0"/>
              <a:t>」　　　　　　　　　　　</a:t>
            </a:r>
            <a:r>
              <a:rPr lang="ja-JP" altLang="en-US" b="1" dirty="0" smtClean="0">
                <a:latin typeface="Wingdings"/>
                <a:ea typeface="Wingdings"/>
                <a:cs typeface="Wingdings"/>
                <a:sym typeface="Wingdings"/>
              </a:rPr>
              <a:t></a:t>
            </a:r>
            <a:endParaRPr lang="ja-JP" altLang="en-US" b="1" dirty="0"/>
          </a:p>
          <a:p>
            <a:r>
              <a:rPr lang="en-US" altLang="ja-JP" b="1" dirty="0"/>
              <a:t>4. </a:t>
            </a:r>
            <a:r>
              <a:rPr lang="ja-JP" altLang="en-US" b="1" dirty="0"/>
              <a:t>「検査後には積極的に咳をして痰を出してください」</a:t>
            </a:r>
            <a:endParaRPr kumimoji="1" lang="ja-JP" altLang="en-US" b="1" dirty="0"/>
          </a:p>
        </p:txBody>
      </p:sp>
      <p:grpSp>
        <p:nvGrpSpPr>
          <p:cNvPr id="4" name="図形グループ 3"/>
          <p:cNvGrpSpPr/>
          <p:nvPr/>
        </p:nvGrpSpPr>
        <p:grpSpPr>
          <a:xfrm>
            <a:off x="527995" y="3926602"/>
            <a:ext cx="9118631" cy="2796418"/>
            <a:chOff x="527995" y="3926602"/>
            <a:chExt cx="9118631" cy="2796418"/>
          </a:xfrm>
        </p:grpSpPr>
        <p:pic>
          <p:nvPicPr>
            <p:cNvPr id="3" name="図 2" descr="p08_0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2175" y="3926602"/>
              <a:ext cx="3464451" cy="2796418"/>
            </a:xfrm>
            <a:prstGeom prst="rect">
              <a:avLst/>
            </a:prstGeom>
          </p:spPr>
        </p:pic>
        <p:sp>
          <p:nvSpPr>
            <p:cNvPr id="8" name="テキスト ボックス 7"/>
            <p:cNvSpPr txBox="1"/>
            <p:nvPr/>
          </p:nvSpPr>
          <p:spPr>
            <a:xfrm>
              <a:off x="527995" y="4337752"/>
              <a:ext cx="5551091" cy="1938992"/>
            </a:xfrm>
            <a:prstGeom prst="rect">
              <a:avLst/>
            </a:prstGeom>
            <a:noFill/>
          </p:spPr>
          <p:txBody>
            <a:bodyPr wrap="square" rtlCol="0">
              <a:spAutoFit/>
            </a:bodyPr>
            <a:lstStyle/>
            <a:p>
              <a:r>
                <a:rPr kumimoji="1" lang="ja-JP" altLang="en-US" sz="2000" b="1" dirty="0" smtClean="0"/>
                <a:t>経気管支肺生検をする際には、声門を気管支鏡が通過する必要がある。</a:t>
              </a:r>
              <a:r>
                <a:rPr kumimoji="1" lang="ja-JP" altLang="en-US" sz="2000" b="1" dirty="0" smtClean="0">
                  <a:latin typeface="Wingdings"/>
                  <a:ea typeface="Wingdings"/>
                  <a:cs typeface="Wingdings"/>
                  <a:sym typeface="Wingdings"/>
                </a:rPr>
                <a:t></a:t>
              </a:r>
              <a:r>
                <a:rPr lang="ja-JP" altLang="en-US" sz="2000" b="1" dirty="0" smtClean="0">
                  <a:sym typeface="Wingdings"/>
                </a:rPr>
                <a:t>息を止めると声門が閉じる。</a:t>
              </a:r>
              <a:endParaRPr lang="en-US" altLang="ja-JP" sz="2000" b="1" dirty="0" smtClean="0">
                <a:sym typeface="Wingdings"/>
              </a:endParaRPr>
            </a:p>
            <a:p>
              <a:r>
                <a:rPr kumimoji="1" lang="ja-JP" altLang="en-US" sz="2000" b="1" dirty="0" smtClean="0">
                  <a:sym typeface="Wingdings"/>
                </a:rPr>
                <a:t>経気管支生検後には出血する危険があり、安静を保つ。</a:t>
              </a:r>
              <a:endParaRPr kumimoji="1" lang="en-US" altLang="ja-JP" sz="2000" b="1" dirty="0" smtClean="0">
                <a:sym typeface="Wingdings"/>
              </a:endParaRPr>
            </a:p>
            <a:p>
              <a:r>
                <a:rPr lang="ja-JP" altLang="en-US" sz="2000" b="1" dirty="0" smtClean="0">
                  <a:sym typeface="Wingdings"/>
                </a:rPr>
                <a:t>飲水制限は、胃カメラの時！</a:t>
              </a:r>
              <a:endParaRPr kumimoji="1" lang="ja-JP" altLang="en-US" sz="2000" b="1" dirty="0"/>
            </a:p>
          </p:txBody>
        </p:sp>
      </p:grpSp>
      <p:sp>
        <p:nvSpPr>
          <p:cNvPr id="7" name="正方形/長方形 6"/>
          <p:cNvSpPr/>
          <p:nvPr/>
        </p:nvSpPr>
        <p:spPr>
          <a:xfrm>
            <a:off x="6433828" y="2963603"/>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26470" y="556488"/>
            <a:ext cx="6778325" cy="1631216"/>
          </a:xfrm>
          <a:prstGeom prst="rect">
            <a:avLst/>
          </a:prstGeom>
          <a:noFill/>
        </p:spPr>
        <p:txBody>
          <a:bodyPr wrap="square" rtlCol="0">
            <a:spAutoFit/>
          </a:bodyPr>
          <a:lstStyle/>
          <a:p>
            <a:r>
              <a:rPr lang="ja-JP" altLang="en-US" sz="2000" b="1" dirty="0"/>
              <a:t>酸塩基平衡の異常と原因の組合せで正しいのはどれか。</a:t>
            </a:r>
          </a:p>
          <a:p>
            <a:r>
              <a:rPr lang="en-US" altLang="ja-JP" sz="2000" b="1" dirty="0"/>
              <a:t>1. </a:t>
            </a:r>
            <a:r>
              <a:rPr lang="ja-JP" altLang="en-US" sz="2000" b="1" dirty="0"/>
              <a:t>代謝性アルカローシス</a:t>
            </a:r>
            <a:r>
              <a:rPr lang="en-US" altLang="ja-JP" sz="2000" b="1" dirty="0"/>
              <a:t>―――</a:t>
            </a:r>
            <a:r>
              <a:rPr lang="ja-JP" altLang="en-US" sz="2000" b="1" dirty="0"/>
              <a:t>下　痢</a:t>
            </a:r>
          </a:p>
          <a:p>
            <a:r>
              <a:rPr lang="en-US" altLang="ja-JP" sz="2000" b="1" dirty="0"/>
              <a:t>2. </a:t>
            </a:r>
            <a:r>
              <a:rPr lang="ja-JP" altLang="en-US" sz="2000" b="1" dirty="0"/>
              <a:t>代謝性アシドーシス</a:t>
            </a:r>
            <a:r>
              <a:rPr lang="en-US" altLang="ja-JP" sz="2000" b="1" dirty="0"/>
              <a:t>―――</a:t>
            </a:r>
            <a:r>
              <a:rPr lang="ja-JP" altLang="en-US" sz="2000" b="1" dirty="0"/>
              <a:t>嘔　吐</a:t>
            </a:r>
          </a:p>
          <a:p>
            <a:r>
              <a:rPr lang="en-US" altLang="ja-JP" sz="2000" b="1" dirty="0"/>
              <a:t>3. </a:t>
            </a:r>
            <a:r>
              <a:rPr lang="ja-JP" altLang="en-US" sz="2000" b="1" dirty="0"/>
              <a:t>代謝性アシドーシス</a:t>
            </a:r>
            <a:r>
              <a:rPr lang="en-US" altLang="ja-JP" sz="2000" b="1" dirty="0"/>
              <a:t>―――</a:t>
            </a:r>
            <a:r>
              <a:rPr lang="ja-JP" altLang="en-US" sz="2000" b="1" dirty="0"/>
              <a:t>慢性腎</a:t>
            </a:r>
            <a:r>
              <a:rPr lang="ja-JP" altLang="en-US" sz="2000" b="1" dirty="0" smtClean="0"/>
              <a:t>不全　　　　　　　　　　</a:t>
            </a:r>
            <a:r>
              <a:rPr lang="ja-JP" altLang="en-US" sz="2000" b="1" dirty="0" smtClean="0">
                <a:latin typeface="Wingdings"/>
                <a:ea typeface="Wingdings"/>
                <a:cs typeface="Wingdings"/>
                <a:sym typeface="Wingdings"/>
              </a:rPr>
              <a:t></a:t>
            </a:r>
            <a:endParaRPr lang="ja-JP" altLang="en-US" sz="2000" b="1" dirty="0"/>
          </a:p>
          <a:p>
            <a:r>
              <a:rPr lang="en-US" altLang="ja-JP" sz="2000" b="1" dirty="0"/>
              <a:t>4. </a:t>
            </a:r>
            <a:r>
              <a:rPr lang="ja-JP" altLang="en-US" sz="2000" b="1" dirty="0"/>
              <a:t>呼吸性アシドーシス</a:t>
            </a:r>
            <a:r>
              <a:rPr lang="en-US" altLang="ja-JP" sz="2000" b="1" dirty="0"/>
              <a:t>―――</a:t>
            </a:r>
            <a:r>
              <a:rPr lang="ja-JP" altLang="en-US" sz="2000" b="1" dirty="0"/>
              <a:t>過換気</a:t>
            </a:r>
            <a:r>
              <a:rPr lang="ja-JP" altLang="en-US" sz="2000" b="1" dirty="0" smtClean="0"/>
              <a:t>症候群</a:t>
            </a:r>
            <a:endParaRPr lang="ja-JP" altLang="en-US" sz="2000" b="1" dirty="0"/>
          </a:p>
        </p:txBody>
      </p:sp>
      <p:grpSp>
        <p:nvGrpSpPr>
          <p:cNvPr id="11" name="図形グループ 10"/>
          <p:cNvGrpSpPr/>
          <p:nvPr/>
        </p:nvGrpSpPr>
        <p:grpSpPr>
          <a:xfrm>
            <a:off x="813393" y="2340103"/>
            <a:ext cx="8842927" cy="4323894"/>
            <a:chOff x="813393" y="2340103"/>
            <a:chExt cx="8842927" cy="4323894"/>
          </a:xfrm>
        </p:grpSpPr>
        <p:sp>
          <p:nvSpPr>
            <p:cNvPr id="5" name="テキスト ボックス 4"/>
            <p:cNvSpPr txBox="1"/>
            <p:nvPr/>
          </p:nvSpPr>
          <p:spPr>
            <a:xfrm>
              <a:off x="813394" y="3539195"/>
              <a:ext cx="3981374" cy="461665"/>
            </a:xfrm>
            <a:prstGeom prst="rect">
              <a:avLst/>
            </a:prstGeom>
            <a:noFill/>
          </p:spPr>
          <p:txBody>
            <a:bodyPr wrap="square" rtlCol="0">
              <a:spAutoFit/>
            </a:bodyPr>
            <a:lstStyle/>
            <a:p>
              <a:r>
                <a:rPr kumimoji="1" lang="en-US" altLang="ja-JP" sz="2400" b="1" dirty="0" smtClean="0">
                  <a:latin typeface="+mj-ea"/>
                  <a:ea typeface="+mj-ea"/>
                </a:rPr>
                <a:t>H</a:t>
              </a:r>
              <a:r>
                <a:rPr kumimoji="1" lang="en-US" altLang="ja-JP" sz="2400" b="1" baseline="-25000" dirty="0" smtClean="0">
                  <a:latin typeface="+mj-ea"/>
                  <a:ea typeface="+mj-ea"/>
                </a:rPr>
                <a:t>2</a:t>
              </a:r>
              <a:r>
                <a:rPr kumimoji="1" lang="en-US" altLang="ja-JP" sz="2400" b="1" dirty="0" smtClean="0">
                  <a:latin typeface="+mj-ea"/>
                  <a:ea typeface="+mj-ea"/>
                </a:rPr>
                <a:t>O + CO</a:t>
              </a:r>
              <a:r>
                <a:rPr kumimoji="1" lang="en-US" altLang="ja-JP" sz="2400" b="1" baseline="-25000" dirty="0" smtClean="0">
                  <a:latin typeface="+mj-ea"/>
                  <a:ea typeface="+mj-ea"/>
                </a:rPr>
                <a:t>2</a:t>
              </a:r>
              <a:r>
                <a:rPr kumimoji="1" lang="en-US" altLang="ja-JP" sz="2400" b="1" dirty="0" smtClean="0">
                  <a:latin typeface="+mj-ea"/>
                  <a:ea typeface="+mj-ea"/>
                  <a:cs typeface="Wingdings"/>
                  <a:sym typeface="Wingdings"/>
                </a:rPr>
                <a:t>H</a:t>
              </a:r>
              <a:r>
                <a:rPr kumimoji="1" lang="en-US" altLang="ja-JP" sz="2400" b="1" baseline="30000" dirty="0" smtClean="0">
                  <a:latin typeface="+mj-ea"/>
                  <a:ea typeface="+mj-ea"/>
                  <a:cs typeface="Wingdings"/>
                  <a:sym typeface="Wingdings"/>
                </a:rPr>
                <a:t>+ </a:t>
              </a:r>
              <a:r>
                <a:rPr kumimoji="1" lang="en-US" altLang="ja-JP" sz="2400" b="1" dirty="0" smtClean="0">
                  <a:latin typeface="+mj-ea"/>
                  <a:ea typeface="+mj-ea"/>
                  <a:cs typeface="Wingdings"/>
                  <a:sym typeface="Wingdings"/>
                </a:rPr>
                <a:t>+ HCO3</a:t>
              </a:r>
              <a:r>
                <a:rPr kumimoji="1" lang="en-US" altLang="ja-JP" sz="2400" b="1" baseline="30000" dirty="0" smtClean="0">
                  <a:latin typeface="+mj-ea"/>
                  <a:ea typeface="+mj-ea"/>
                  <a:cs typeface="Wingdings"/>
                  <a:sym typeface="Wingdings"/>
                </a:rPr>
                <a:t>-</a:t>
              </a:r>
              <a:endParaRPr kumimoji="1" lang="ja-JP" altLang="en-US" sz="2400" b="1" baseline="30000" dirty="0">
                <a:latin typeface="+mj-ea"/>
                <a:ea typeface="+mj-ea"/>
              </a:endParaRPr>
            </a:p>
          </p:txBody>
        </p:sp>
        <p:sp>
          <p:nvSpPr>
            <p:cNvPr id="6" name="テキスト ボックス 5"/>
            <p:cNvSpPr txBox="1"/>
            <p:nvPr/>
          </p:nvSpPr>
          <p:spPr>
            <a:xfrm>
              <a:off x="5674946" y="3539195"/>
              <a:ext cx="3981374" cy="461665"/>
            </a:xfrm>
            <a:prstGeom prst="rect">
              <a:avLst/>
            </a:prstGeom>
            <a:noFill/>
          </p:spPr>
          <p:txBody>
            <a:bodyPr wrap="square" rtlCol="0">
              <a:spAutoFit/>
            </a:bodyPr>
            <a:lstStyle/>
            <a:p>
              <a:r>
                <a:rPr kumimoji="1" lang="en-US" altLang="ja-JP" sz="2400" b="1" dirty="0" smtClean="0">
                  <a:latin typeface="+mj-ea"/>
                  <a:ea typeface="+mj-ea"/>
                </a:rPr>
                <a:t>H</a:t>
              </a:r>
              <a:r>
                <a:rPr kumimoji="1" lang="en-US" altLang="ja-JP" sz="2400" b="1" baseline="-25000" dirty="0" smtClean="0">
                  <a:latin typeface="+mj-ea"/>
                  <a:ea typeface="+mj-ea"/>
                </a:rPr>
                <a:t>2</a:t>
              </a:r>
              <a:r>
                <a:rPr kumimoji="1" lang="en-US" altLang="ja-JP" sz="2400" b="1" dirty="0" smtClean="0">
                  <a:latin typeface="+mj-ea"/>
                  <a:ea typeface="+mj-ea"/>
                </a:rPr>
                <a:t>O + CO</a:t>
              </a:r>
              <a:r>
                <a:rPr kumimoji="1" lang="en-US" altLang="ja-JP" sz="2400" b="1" baseline="-25000" dirty="0" smtClean="0">
                  <a:latin typeface="+mj-ea"/>
                  <a:ea typeface="+mj-ea"/>
                </a:rPr>
                <a:t>2</a:t>
              </a:r>
              <a:r>
                <a:rPr kumimoji="1" lang="en-US" altLang="ja-JP" sz="2400" b="1" dirty="0" smtClean="0">
                  <a:latin typeface="+mj-ea"/>
                  <a:ea typeface="+mj-ea"/>
                  <a:cs typeface="Wingdings"/>
                  <a:sym typeface="Wingdings"/>
                </a:rPr>
                <a:t>H</a:t>
              </a:r>
              <a:r>
                <a:rPr kumimoji="1" lang="en-US" altLang="ja-JP" sz="2400" b="1" baseline="30000" dirty="0" smtClean="0">
                  <a:latin typeface="+mj-ea"/>
                  <a:ea typeface="+mj-ea"/>
                  <a:cs typeface="Wingdings"/>
                  <a:sym typeface="Wingdings"/>
                </a:rPr>
                <a:t>+ </a:t>
              </a:r>
              <a:r>
                <a:rPr kumimoji="1" lang="en-US" altLang="ja-JP" sz="2400" b="1" dirty="0" smtClean="0">
                  <a:latin typeface="+mj-ea"/>
                  <a:ea typeface="+mj-ea"/>
                  <a:cs typeface="Wingdings"/>
                  <a:sym typeface="Wingdings"/>
                </a:rPr>
                <a:t>+ HCO3</a:t>
              </a:r>
              <a:r>
                <a:rPr kumimoji="1" lang="en-US" altLang="ja-JP" sz="2400" b="1" baseline="30000" dirty="0" smtClean="0">
                  <a:latin typeface="+mj-ea"/>
                  <a:ea typeface="+mj-ea"/>
                  <a:cs typeface="Wingdings"/>
                  <a:sym typeface="Wingdings"/>
                </a:rPr>
                <a:t>-</a:t>
              </a:r>
              <a:endParaRPr kumimoji="1" lang="ja-JP" altLang="en-US" sz="2400" b="1" baseline="30000" dirty="0">
                <a:latin typeface="+mj-ea"/>
                <a:ea typeface="+mj-ea"/>
              </a:endParaRPr>
            </a:p>
          </p:txBody>
        </p:sp>
        <p:sp>
          <p:nvSpPr>
            <p:cNvPr id="7" name="テキスト ボックス 6"/>
            <p:cNvSpPr txBox="1"/>
            <p:nvPr/>
          </p:nvSpPr>
          <p:spPr>
            <a:xfrm>
              <a:off x="813393" y="4109451"/>
              <a:ext cx="3581816" cy="1938992"/>
            </a:xfrm>
            <a:prstGeom prst="rect">
              <a:avLst/>
            </a:prstGeom>
            <a:noFill/>
          </p:spPr>
          <p:txBody>
            <a:bodyPr wrap="square" rtlCol="0">
              <a:spAutoFit/>
            </a:bodyPr>
            <a:lstStyle/>
            <a:p>
              <a:r>
                <a:rPr lang="ja-JP" altLang="en-US" sz="2000" b="1" dirty="0" smtClean="0">
                  <a:latin typeface="+mj-ea"/>
                  <a:ea typeface="+mj-ea"/>
                </a:rPr>
                <a:t>末梢の細胞が産生する２酸化炭素をどうやって排出するか？</a:t>
              </a:r>
              <a:endParaRPr lang="en-US" altLang="ja-JP" sz="2000" b="1" dirty="0" smtClean="0">
                <a:latin typeface="+mj-ea"/>
                <a:ea typeface="+mj-ea"/>
              </a:endParaRPr>
            </a:p>
            <a:p>
              <a:pPr marL="342900" indent="-342900">
                <a:buFont typeface="Wingdings" charset="0"/>
                <a:buChar char="　"/>
              </a:pPr>
              <a:r>
                <a:rPr kumimoji="1" lang="ja-JP" altLang="en-US" sz="2000" b="1" dirty="0" smtClean="0">
                  <a:latin typeface="+mj-ea"/>
                  <a:ea typeface="+mj-ea"/>
                  <a:cs typeface="Wingdings"/>
                  <a:sym typeface="Wingdings"/>
                </a:rPr>
                <a:t></a:t>
              </a:r>
              <a:endParaRPr kumimoji="1"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水の溶解して運ぶ。</a:t>
              </a:r>
              <a:endParaRPr lang="en-US" altLang="ja-JP" sz="2000" b="1" dirty="0" smtClean="0">
                <a:latin typeface="+mj-ea"/>
                <a:ea typeface="+mj-ea"/>
                <a:cs typeface="Wingdings"/>
                <a:sym typeface="Wingdings"/>
              </a:endParaRPr>
            </a:p>
            <a:p>
              <a:r>
                <a:rPr kumimoji="1" lang="ja-JP" altLang="en-US" sz="2000" b="1" dirty="0" smtClean="0">
                  <a:latin typeface="+mj-ea"/>
                  <a:ea typeface="+mj-ea"/>
                  <a:cs typeface="Wingdings"/>
                  <a:sym typeface="Wingdings"/>
                </a:rPr>
                <a:t>炭酸水ができる。</a:t>
              </a:r>
              <a:endParaRPr kumimoji="1"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この時水は酸性になる。</a:t>
              </a:r>
              <a:endParaRPr kumimoji="1" lang="ja-JP" altLang="en-US" sz="2000" b="1" dirty="0">
                <a:latin typeface="+mj-ea"/>
                <a:ea typeface="+mj-ea"/>
              </a:endParaRPr>
            </a:p>
          </p:txBody>
        </p:sp>
        <p:sp>
          <p:nvSpPr>
            <p:cNvPr id="8" name="右矢印 7"/>
            <p:cNvSpPr/>
            <p:nvPr/>
          </p:nvSpPr>
          <p:spPr>
            <a:xfrm>
              <a:off x="4794768" y="3809804"/>
              <a:ext cx="342489" cy="1483967"/>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b="1">
                <a:latin typeface="+mj-ea"/>
                <a:ea typeface="+mj-ea"/>
              </a:endParaRPr>
            </a:p>
          </p:txBody>
        </p:sp>
        <p:sp>
          <p:nvSpPr>
            <p:cNvPr id="9" name="テキスト ボックス 8"/>
            <p:cNvSpPr txBox="1"/>
            <p:nvPr/>
          </p:nvSpPr>
          <p:spPr>
            <a:xfrm>
              <a:off x="5674946" y="4109452"/>
              <a:ext cx="3581816" cy="2554545"/>
            </a:xfrm>
            <a:prstGeom prst="rect">
              <a:avLst/>
            </a:prstGeom>
            <a:noFill/>
          </p:spPr>
          <p:txBody>
            <a:bodyPr wrap="square" rtlCol="0">
              <a:spAutoFit/>
            </a:bodyPr>
            <a:lstStyle/>
            <a:p>
              <a:r>
                <a:rPr kumimoji="1" lang="ja-JP" altLang="en-US" sz="2000" b="1" dirty="0" smtClean="0">
                  <a:latin typeface="+mj-ea"/>
                  <a:ea typeface="+mj-ea"/>
                  <a:cs typeface="Wingdings"/>
                  <a:sym typeface="Wingdings"/>
                </a:rPr>
                <a:t>肺まで運ばれてきた炭酸水から２酸化炭素を排出する。</a:t>
              </a:r>
              <a:endParaRPr kumimoji="1"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コーラの瓶の栓を抜くと、泡が出てくる。</a:t>
              </a:r>
              <a:endParaRPr kumimoji="1" lang="en-US" altLang="ja-JP" sz="2000" b="1" dirty="0" smtClean="0">
                <a:latin typeface="+mj-ea"/>
                <a:ea typeface="+mj-ea"/>
                <a:cs typeface="Wingdings"/>
                <a:sym typeface="Wingdings"/>
              </a:endParaRPr>
            </a:p>
            <a:p>
              <a:pPr marL="342900" indent="-342900">
                <a:buFont typeface="Wingdings" charset="0"/>
                <a:buChar char="　"/>
              </a:pPr>
              <a:r>
                <a:rPr kumimoji="1" lang="ja-JP" altLang="en-US" sz="2000" b="1" dirty="0" smtClean="0">
                  <a:latin typeface="+mj-ea"/>
                  <a:ea typeface="+mj-ea"/>
                  <a:cs typeface="Wingdings"/>
                  <a:sym typeface="Wingdings"/>
                </a:rPr>
                <a:t></a:t>
              </a:r>
              <a:endParaRPr kumimoji="1" lang="en-US" altLang="ja-JP" sz="2000" b="1" dirty="0" smtClean="0">
                <a:latin typeface="+mj-ea"/>
                <a:ea typeface="+mj-ea"/>
                <a:cs typeface="Wingdings"/>
                <a:sym typeface="Wingdings"/>
              </a:endParaRPr>
            </a:p>
            <a:p>
              <a:r>
                <a:rPr lang="ja-JP" altLang="en-US" sz="2000" b="1" dirty="0" smtClean="0">
                  <a:latin typeface="+mj-ea"/>
                  <a:ea typeface="+mj-ea"/>
                  <a:cs typeface="Wingdings"/>
                  <a:sym typeface="Wingdings"/>
                </a:rPr>
                <a:t>２酸化炭素が外に出て行くと、</a:t>
              </a:r>
              <a:endParaRPr lang="en-US" altLang="ja-JP" sz="2000" b="1" dirty="0" smtClean="0">
                <a:latin typeface="+mj-ea"/>
                <a:ea typeface="+mj-ea"/>
                <a:cs typeface="Wingdings"/>
                <a:sym typeface="Wingdings"/>
              </a:endParaRPr>
            </a:p>
            <a:p>
              <a:r>
                <a:rPr lang="en-US" altLang="ja-JP" sz="2000" b="1" dirty="0">
                  <a:latin typeface="+mj-ea"/>
                  <a:ea typeface="+mj-ea"/>
                  <a:cs typeface="Wingdings"/>
                  <a:sym typeface="Wingdings"/>
                </a:rPr>
                <a:t>H</a:t>
              </a:r>
              <a:r>
                <a:rPr lang="en-US" altLang="ja-JP" sz="2000" b="1" baseline="30000" dirty="0">
                  <a:latin typeface="+mj-ea"/>
                  <a:ea typeface="+mj-ea"/>
                  <a:cs typeface="Wingdings"/>
                  <a:sym typeface="Wingdings"/>
                </a:rPr>
                <a:t>+ </a:t>
              </a:r>
              <a:r>
                <a:rPr lang="ja-JP" altLang="en-US" sz="2000" b="1" dirty="0" smtClean="0">
                  <a:latin typeface="+mj-ea"/>
                  <a:ea typeface="+mj-ea"/>
                  <a:cs typeface="Wingdings"/>
                  <a:sym typeface="Wingdings"/>
                </a:rPr>
                <a:t>イオンが減少するので、アルカリ性に傾く。</a:t>
              </a:r>
              <a:r>
                <a:rPr kumimoji="1" lang="ja-JP" altLang="ja-JP" sz="2000" b="1" dirty="0">
                  <a:latin typeface="+mj-ea"/>
                  <a:ea typeface="+mj-ea"/>
                  <a:cs typeface="Wingdings"/>
                  <a:sym typeface="Wingdings"/>
                </a:rPr>
                <a:t>　</a:t>
              </a:r>
              <a:endParaRPr kumimoji="1" lang="en-US" altLang="ja-JP" sz="2000" b="1" dirty="0" smtClean="0">
                <a:latin typeface="+mj-ea"/>
                <a:ea typeface="+mj-ea"/>
                <a:cs typeface="Wingdings"/>
                <a:sym typeface="Wingdings"/>
              </a:endParaRPr>
            </a:p>
          </p:txBody>
        </p:sp>
        <p:sp>
          <p:nvSpPr>
            <p:cNvPr id="10" name="テキスト ボックス 9"/>
            <p:cNvSpPr txBox="1"/>
            <p:nvPr/>
          </p:nvSpPr>
          <p:spPr>
            <a:xfrm>
              <a:off x="813393" y="2340103"/>
              <a:ext cx="8842926" cy="1015663"/>
            </a:xfrm>
            <a:prstGeom prst="rect">
              <a:avLst/>
            </a:prstGeom>
            <a:noFill/>
          </p:spPr>
          <p:txBody>
            <a:bodyPr wrap="square" rtlCol="0">
              <a:spAutoFit/>
            </a:bodyPr>
            <a:lstStyle/>
            <a:p>
              <a:r>
                <a:rPr kumimoji="1" lang="ja-JP" altLang="en-US" sz="2000" b="1" dirty="0" smtClean="0">
                  <a:latin typeface="+mj-ea"/>
                  <a:ea typeface="+mj-ea"/>
                </a:rPr>
                <a:t>胃液は酸性の液体なので、吐くと体はアルカリ性へ</a:t>
              </a:r>
              <a:endParaRPr kumimoji="1" lang="en-US" altLang="ja-JP" sz="2000" b="1" dirty="0" smtClean="0">
                <a:latin typeface="+mj-ea"/>
                <a:ea typeface="+mj-ea"/>
              </a:endParaRPr>
            </a:p>
            <a:p>
              <a:r>
                <a:rPr lang="ja-JP" altLang="en-US" sz="2000" b="1" dirty="0" smtClean="0">
                  <a:latin typeface="+mj-ea"/>
                  <a:ea typeface="+mj-ea"/>
                </a:rPr>
                <a:t>胃液が酸性なので、１２指腸内を中正にするためにアルカリ性の膵液が出てくる。</a:t>
              </a:r>
              <a:endParaRPr lang="en-US" altLang="ja-JP" sz="2000" b="1" dirty="0" smtClean="0">
                <a:latin typeface="+mj-ea"/>
                <a:ea typeface="+mj-ea"/>
              </a:endParaRPr>
            </a:p>
            <a:p>
              <a:r>
                <a:rPr kumimoji="1" lang="ja-JP" altLang="en-US" sz="2000" b="1" dirty="0" smtClean="0">
                  <a:latin typeface="+mj-ea"/>
                  <a:ea typeface="+mj-ea"/>
                </a:rPr>
                <a:t>下痢をすると酸性に傾く。腎不全では</a:t>
              </a:r>
              <a:r>
                <a:rPr lang="en-US" altLang="ja-JP" sz="2000" b="1" dirty="0">
                  <a:latin typeface="+mj-ea"/>
                  <a:ea typeface="+mj-ea"/>
                  <a:cs typeface="Wingdings"/>
                  <a:sym typeface="Wingdings"/>
                </a:rPr>
                <a:t>H</a:t>
              </a:r>
              <a:r>
                <a:rPr lang="en-US" altLang="ja-JP" sz="2000" b="1" baseline="30000" dirty="0">
                  <a:latin typeface="+mj-ea"/>
                  <a:ea typeface="+mj-ea"/>
                  <a:cs typeface="Wingdings"/>
                  <a:sym typeface="Wingdings"/>
                </a:rPr>
                <a:t>+ </a:t>
              </a:r>
              <a:r>
                <a:rPr lang="ja-JP" altLang="en-US" sz="2000" b="1" dirty="0" smtClean="0">
                  <a:latin typeface="+mj-ea"/>
                  <a:ea typeface="+mj-ea"/>
                  <a:cs typeface="Wingdings"/>
                  <a:sym typeface="Wingdings"/>
                </a:rPr>
                <a:t>イオンを排出できないので酸性に傾く。</a:t>
              </a:r>
              <a:endParaRPr kumimoji="1" lang="ja-JP" altLang="en-US" sz="2000" b="1" dirty="0">
                <a:latin typeface="+mj-ea"/>
                <a:ea typeface="+mj-ea"/>
              </a:endParaRPr>
            </a:p>
          </p:txBody>
        </p:sp>
      </p:grpSp>
      <p:sp>
        <p:nvSpPr>
          <p:cNvPr id="12" name="正方形/長方形 11"/>
          <p:cNvSpPr/>
          <p:nvPr/>
        </p:nvSpPr>
        <p:spPr>
          <a:xfrm>
            <a:off x="7790903" y="1399354"/>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708856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83225" y="627833"/>
            <a:ext cx="4851854" cy="1938992"/>
          </a:xfrm>
          <a:prstGeom prst="rect">
            <a:avLst/>
          </a:prstGeom>
          <a:noFill/>
        </p:spPr>
        <p:txBody>
          <a:bodyPr wrap="square" rtlCol="0">
            <a:spAutoFit/>
          </a:bodyPr>
          <a:lstStyle/>
          <a:p>
            <a:r>
              <a:rPr lang="ja-JP" altLang="en-US" sz="2000" b="1" dirty="0"/>
              <a:t>呼吸性アシドーシスをきたすのはどれか。</a:t>
            </a:r>
          </a:p>
          <a:p>
            <a:r>
              <a:rPr lang="en-US" altLang="ja-JP" sz="2000" b="1" dirty="0"/>
              <a:t>1. </a:t>
            </a:r>
            <a:r>
              <a:rPr lang="ja-JP" altLang="en-US" sz="2000" b="1" dirty="0"/>
              <a:t>飢　餓</a:t>
            </a:r>
          </a:p>
          <a:p>
            <a:r>
              <a:rPr lang="en-US" altLang="ja-JP" sz="2000" b="1" dirty="0"/>
              <a:t>2. </a:t>
            </a:r>
            <a:r>
              <a:rPr lang="ja-JP" altLang="en-US" sz="2000" b="1" dirty="0"/>
              <a:t>過換気</a:t>
            </a:r>
          </a:p>
          <a:p>
            <a:r>
              <a:rPr lang="en-US" altLang="ja-JP" sz="2000" b="1" dirty="0"/>
              <a:t>3. </a:t>
            </a:r>
            <a:r>
              <a:rPr lang="ja-JP" altLang="en-US" sz="2000" b="1" dirty="0"/>
              <a:t>敗血症</a:t>
            </a:r>
          </a:p>
          <a:p>
            <a:r>
              <a:rPr lang="en-US" altLang="ja-JP" sz="2000" b="1" dirty="0"/>
              <a:t>4. CO2</a:t>
            </a:r>
            <a:r>
              <a:rPr lang="ja-JP" altLang="en-US" sz="2000" b="1" dirty="0" smtClean="0"/>
              <a:t>ナルコーシス　　　　　　　　　　</a:t>
            </a:r>
            <a:r>
              <a:rPr lang="ja-JP" altLang="en-US" sz="2000" b="1" dirty="0" smtClean="0">
                <a:latin typeface="Wingdings"/>
                <a:ea typeface="Wingdings"/>
                <a:cs typeface="Wingdings"/>
                <a:sym typeface="Wingdings"/>
              </a:rPr>
              <a:t></a:t>
            </a:r>
            <a:endParaRPr lang="ja-JP" altLang="en-US" sz="2000" b="1" dirty="0"/>
          </a:p>
          <a:p>
            <a:r>
              <a:rPr lang="en-US" altLang="ja-JP" sz="2000" b="1" dirty="0"/>
              <a:t>5. </a:t>
            </a:r>
            <a:r>
              <a:rPr lang="ja-JP" altLang="en-US" sz="2000" b="1" dirty="0"/>
              <a:t>乳酸アシドーシス</a:t>
            </a:r>
            <a:endParaRPr kumimoji="1" lang="ja-JP" altLang="en-US" sz="2000" b="1" dirty="0"/>
          </a:p>
        </p:txBody>
      </p:sp>
      <p:sp>
        <p:nvSpPr>
          <p:cNvPr id="5" name="テキスト ボックス 4"/>
          <p:cNvSpPr txBox="1"/>
          <p:nvPr/>
        </p:nvSpPr>
        <p:spPr>
          <a:xfrm>
            <a:off x="727778" y="2939397"/>
            <a:ext cx="8890308" cy="3046988"/>
          </a:xfrm>
          <a:prstGeom prst="rect">
            <a:avLst/>
          </a:prstGeom>
          <a:noFill/>
        </p:spPr>
        <p:txBody>
          <a:bodyPr wrap="square" rtlCol="0">
            <a:spAutoFit/>
          </a:bodyPr>
          <a:lstStyle/>
          <a:p>
            <a:r>
              <a:rPr kumimoji="1" lang="ja-JP" altLang="en-US" sz="2400" b="1" dirty="0" smtClean="0"/>
              <a:t>呼吸性アシドーシスとは、呼吸が抑制された状態を指す。</a:t>
            </a:r>
            <a:endParaRPr kumimoji="1" lang="en-US" altLang="ja-JP" sz="2400" b="1" dirty="0" smtClean="0"/>
          </a:p>
          <a:p>
            <a:r>
              <a:rPr lang="ja-JP" altLang="en-US" sz="2400" b="1" dirty="0" smtClean="0"/>
              <a:t>呼吸性アルカローシスとは、過呼吸をさす。</a:t>
            </a:r>
            <a:endParaRPr lang="en-US" altLang="ja-JP" sz="2400" b="1" dirty="0" smtClean="0"/>
          </a:p>
          <a:p>
            <a:r>
              <a:rPr kumimoji="1" lang="ja-JP" altLang="en-US" sz="2400" b="1" dirty="0" smtClean="0"/>
              <a:t>このなかで、呼吸抑制がきているのは、</a:t>
            </a:r>
            <a:r>
              <a:rPr kumimoji="1" lang="en-US" altLang="ja-JP" sz="2400" b="1" dirty="0" smtClean="0">
                <a:solidFill>
                  <a:srgbClr val="FF0000"/>
                </a:solidFill>
              </a:rPr>
              <a:t>CO</a:t>
            </a:r>
            <a:r>
              <a:rPr kumimoji="1" lang="en-US" altLang="ja-JP" sz="2400" b="1" baseline="-25000" dirty="0" smtClean="0">
                <a:solidFill>
                  <a:srgbClr val="FF0000"/>
                </a:solidFill>
              </a:rPr>
              <a:t>2</a:t>
            </a:r>
            <a:r>
              <a:rPr lang="ja-JP" altLang="en-US" sz="2400" b="1" dirty="0" smtClean="0">
                <a:solidFill>
                  <a:srgbClr val="FF0000"/>
                </a:solidFill>
              </a:rPr>
              <a:t>ナルコーシス</a:t>
            </a:r>
            <a:r>
              <a:rPr lang="ja-JP" altLang="en-US" sz="2400" b="1" dirty="0" smtClean="0"/>
              <a:t>。</a:t>
            </a:r>
            <a:endParaRPr lang="en-US" altLang="ja-JP" sz="2400" b="1" dirty="0" smtClean="0"/>
          </a:p>
          <a:p>
            <a:r>
              <a:rPr lang="en-US" altLang="ja-JP" sz="2400" b="1" dirty="0">
                <a:solidFill>
                  <a:srgbClr val="FF0000"/>
                </a:solidFill>
              </a:rPr>
              <a:t>CO</a:t>
            </a:r>
            <a:r>
              <a:rPr lang="en-US" altLang="ja-JP" sz="2400" b="1" baseline="-25000" dirty="0">
                <a:solidFill>
                  <a:srgbClr val="FF0000"/>
                </a:solidFill>
              </a:rPr>
              <a:t>2</a:t>
            </a:r>
            <a:r>
              <a:rPr lang="ja-JP" altLang="en-US" sz="2400" b="1" dirty="0" smtClean="0">
                <a:solidFill>
                  <a:srgbClr val="FF0000"/>
                </a:solidFill>
              </a:rPr>
              <a:t>ナルコーシス</a:t>
            </a:r>
            <a:r>
              <a:rPr lang="ja-JP" altLang="en-US" sz="2400" b="1" dirty="0" smtClean="0"/>
              <a:t>とは、気管支喘息の時に高濃度の酸素吸入をすると、呼吸抑制がかかることを言う。</a:t>
            </a:r>
            <a:endParaRPr lang="en-US" altLang="ja-JP" sz="2400" b="1" dirty="0" smtClean="0"/>
          </a:p>
          <a:p>
            <a:r>
              <a:rPr kumimoji="1" lang="ja-JP" altLang="en-US" sz="2400" b="1" dirty="0" smtClean="0"/>
              <a:t>気管支喘息患者では、高炭酸ガス濃度に慣れてしまっているため、酸素濃度の低下が呼吸を盛んにしている。高濃度の酸素を与えると、呼吸抑制がかかってしまう。</a:t>
            </a:r>
            <a:endParaRPr kumimoji="1" lang="en-US" altLang="ja-JP" sz="2400" b="1" dirty="0" smtClean="0"/>
          </a:p>
        </p:txBody>
      </p:sp>
      <p:sp>
        <p:nvSpPr>
          <p:cNvPr id="6" name="正方形/長方形 5"/>
          <p:cNvSpPr/>
          <p:nvPr/>
        </p:nvSpPr>
        <p:spPr>
          <a:xfrm>
            <a:off x="5895529" y="1720082"/>
            <a:ext cx="777791" cy="84674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1647029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3424838" y="299647"/>
            <a:ext cx="1569660" cy="646331"/>
          </a:xfrm>
          <a:prstGeom prst="rect">
            <a:avLst/>
          </a:prstGeom>
          <a:noFill/>
        </p:spPr>
        <p:txBody>
          <a:bodyPr wrap="none" rtlCol="0">
            <a:spAutoFit/>
          </a:bodyPr>
          <a:lstStyle/>
          <a:p>
            <a:r>
              <a:rPr kumimoji="1" lang="ja-JP" altLang="en-US" sz="3600" smtClean="0"/>
              <a:t>食中毒</a:t>
            </a:r>
            <a:endParaRPr kumimoji="1" lang="ja-JP" altLang="en-US" sz="3600"/>
          </a:p>
        </p:txBody>
      </p:sp>
      <p:sp>
        <p:nvSpPr>
          <p:cNvPr id="7" name="テキスト ボックス 6"/>
          <p:cNvSpPr txBox="1"/>
          <p:nvPr/>
        </p:nvSpPr>
        <p:spPr>
          <a:xfrm>
            <a:off x="527996" y="945978"/>
            <a:ext cx="9389764" cy="1200329"/>
          </a:xfrm>
          <a:prstGeom prst="rect">
            <a:avLst/>
          </a:prstGeom>
          <a:noFill/>
        </p:spPr>
        <p:txBody>
          <a:bodyPr wrap="square" rtlCol="0">
            <a:spAutoFit/>
          </a:bodyPr>
          <a:lstStyle/>
          <a:p>
            <a:r>
              <a:rPr kumimoji="1" lang="ja-JP" altLang="en-US" dirty="0" smtClean="0"/>
              <a:t>感染型：細菌が食品中から体内に入り、体内で増殖した細菌が侵襲、もしくは毒素産生で食中毒</a:t>
            </a:r>
            <a:endParaRPr kumimoji="1" lang="en-US" altLang="ja-JP" dirty="0" smtClean="0"/>
          </a:p>
          <a:p>
            <a:r>
              <a:rPr lang="ja-JP" altLang="ja-JP" dirty="0"/>
              <a:t>　</a:t>
            </a:r>
            <a:r>
              <a:rPr kumimoji="1" lang="ja-JP" altLang="en-US" dirty="0" smtClean="0"/>
              <a:t>感染侵襲型</a:t>
            </a:r>
            <a:endParaRPr kumimoji="1" lang="en-US" altLang="ja-JP" dirty="0" smtClean="0"/>
          </a:p>
          <a:p>
            <a:r>
              <a:rPr lang="ja-JP" altLang="en-US" dirty="0" smtClean="0"/>
              <a:t>　感染毒素型</a:t>
            </a:r>
            <a:endParaRPr lang="en-US" altLang="ja-JP" dirty="0" smtClean="0"/>
          </a:p>
          <a:p>
            <a:r>
              <a:rPr kumimoji="1" lang="ja-JP" altLang="en-US" dirty="0" smtClean="0"/>
              <a:t>毒素型：細菌が食品中で毒素を産生、毒素が生体内に入り食中毒</a:t>
            </a:r>
            <a:endParaRPr kumimoji="1" lang="ja-JP" altLang="en-US" dirty="0"/>
          </a:p>
        </p:txBody>
      </p:sp>
      <p:pic>
        <p:nvPicPr>
          <p:cNvPr id="8" name="図 7" descr="pct_bacteria01.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497" y="3088672"/>
            <a:ext cx="4676437" cy="2493677"/>
          </a:xfrm>
          <a:prstGeom prst="rect">
            <a:avLst/>
          </a:prstGeom>
        </p:spPr>
      </p:pic>
      <p:pic>
        <p:nvPicPr>
          <p:cNvPr id="9" name="図 8" descr="pct_bacteria02.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5686" y="3088672"/>
            <a:ext cx="4648163" cy="2493677"/>
          </a:xfrm>
          <a:prstGeom prst="rect">
            <a:avLst/>
          </a:prstGeom>
        </p:spPr>
      </p:pic>
      <p:sp>
        <p:nvSpPr>
          <p:cNvPr id="10" name="テキスト ボックス 9"/>
          <p:cNvSpPr txBox="1"/>
          <p:nvPr/>
        </p:nvSpPr>
        <p:spPr>
          <a:xfrm>
            <a:off x="314497" y="2719340"/>
            <a:ext cx="877163" cy="369332"/>
          </a:xfrm>
          <a:prstGeom prst="rect">
            <a:avLst/>
          </a:prstGeom>
          <a:noFill/>
        </p:spPr>
        <p:txBody>
          <a:bodyPr wrap="none" rtlCol="0">
            <a:spAutoFit/>
          </a:bodyPr>
          <a:lstStyle/>
          <a:p>
            <a:r>
              <a:rPr kumimoji="1" lang="ja-JP" altLang="en-US" smtClean="0"/>
              <a:t>感染型</a:t>
            </a:r>
            <a:endParaRPr kumimoji="1" lang="ja-JP" altLang="en-US"/>
          </a:p>
        </p:txBody>
      </p:sp>
      <p:sp>
        <p:nvSpPr>
          <p:cNvPr id="11" name="テキスト ボックス 10"/>
          <p:cNvSpPr txBox="1"/>
          <p:nvPr/>
        </p:nvSpPr>
        <p:spPr>
          <a:xfrm>
            <a:off x="5265686" y="2687074"/>
            <a:ext cx="877163" cy="369332"/>
          </a:xfrm>
          <a:prstGeom prst="rect">
            <a:avLst/>
          </a:prstGeom>
          <a:noFill/>
        </p:spPr>
        <p:txBody>
          <a:bodyPr wrap="none" rtlCol="0">
            <a:spAutoFit/>
          </a:bodyPr>
          <a:lstStyle/>
          <a:p>
            <a:r>
              <a:rPr kumimoji="1" lang="ja-JP" altLang="en-US" dirty="0" smtClean="0"/>
              <a:t>毒素型</a:t>
            </a:r>
            <a:endParaRPr kumimoji="1" lang="ja-JP" altLang="en-US" dirty="0"/>
          </a:p>
        </p:txBody>
      </p:sp>
    </p:spTree>
    <p:extLst>
      <p:ext uri="{BB962C8B-B14F-4D97-AF65-F5344CB8AC3E}">
        <p14:creationId xmlns:p14="http://schemas.microsoft.com/office/powerpoint/2010/main" val="1462097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689113" y="1020417"/>
            <a:ext cx="8998226" cy="3416320"/>
          </a:xfrm>
          <a:prstGeom prst="rect">
            <a:avLst/>
          </a:prstGeom>
          <a:noFill/>
        </p:spPr>
        <p:txBody>
          <a:bodyPr wrap="square" rtlCol="0">
            <a:spAutoFit/>
          </a:bodyPr>
          <a:lstStyle/>
          <a:p>
            <a:r>
              <a:rPr lang="ja-JP" altLang="en-US" dirty="0"/>
              <a:t>次の文を読み</a:t>
            </a:r>
            <a:r>
              <a:rPr lang="en-US" altLang="ja-JP" dirty="0"/>
              <a:t>〔</a:t>
            </a:r>
            <a:r>
              <a:rPr lang="ja-JP" altLang="en-US" dirty="0"/>
              <a:t>問題 午後</a:t>
            </a:r>
            <a:r>
              <a:rPr lang="en-US" altLang="ja-JP" dirty="0"/>
              <a:t>64〕</a:t>
            </a:r>
            <a:r>
              <a:rPr lang="ja-JP" altLang="en-US" dirty="0" err="1"/>
              <a:t>，</a:t>
            </a:r>
            <a:r>
              <a:rPr lang="en-US" altLang="ja-JP" dirty="0"/>
              <a:t>〔</a:t>
            </a:r>
            <a:r>
              <a:rPr lang="ja-JP" altLang="en-US" dirty="0"/>
              <a:t>問題 午後</a:t>
            </a:r>
            <a:r>
              <a:rPr lang="en-US" altLang="ja-JP" dirty="0"/>
              <a:t>65〕</a:t>
            </a:r>
            <a:r>
              <a:rPr lang="ja-JP" altLang="en-US" dirty="0" err="1"/>
              <a:t>，</a:t>
            </a:r>
            <a:r>
              <a:rPr lang="en-US" altLang="ja-JP" dirty="0"/>
              <a:t>〔</a:t>
            </a:r>
            <a:r>
              <a:rPr lang="ja-JP" altLang="en-US" dirty="0"/>
              <a:t>問題 午後</a:t>
            </a:r>
            <a:r>
              <a:rPr lang="en-US" altLang="ja-JP" dirty="0"/>
              <a:t>66〕</a:t>
            </a:r>
            <a:r>
              <a:rPr lang="ja-JP" altLang="en-US" dirty="0"/>
              <a:t>の問いに答えよ。</a:t>
            </a:r>
          </a:p>
          <a:p>
            <a:r>
              <a:rPr lang="en-US" altLang="ja-JP" dirty="0"/>
              <a:t>1</a:t>
            </a:r>
            <a:r>
              <a:rPr lang="ja-JP" altLang="en-US" dirty="0"/>
              <a:t>歳の男児。</a:t>
            </a:r>
            <a:r>
              <a:rPr lang="en-US" altLang="ja-JP" dirty="0"/>
              <a:t>4</a:t>
            </a:r>
            <a:r>
              <a:rPr lang="ja-JP" altLang="en-US" dirty="0"/>
              <a:t>日前から鼻汁，咳および発熱が続いている。本日，コプリック斑が認められ発疹も出現したため麻疹と診断された。児は細気管支炎を併発しており，付き添い入院した。</a:t>
            </a:r>
            <a:r>
              <a:rPr lang="en-US" altLang="ja-JP" dirty="0"/>
              <a:t>1</a:t>
            </a:r>
            <a:r>
              <a:rPr lang="ja-JP" altLang="en-US" dirty="0"/>
              <a:t>歳</a:t>
            </a:r>
            <a:r>
              <a:rPr lang="en-US" altLang="ja-JP" dirty="0"/>
              <a:t>6</a:t>
            </a:r>
            <a:r>
              <a:rPr lang="ja-JP" altLang="en-US" dirty="0"/>
              <a:t>か月のいとこが近所に住んでおり</a:t>
            </a:r>
            <a:r>
              <a:rPr lang="en-US" altLang="ja-JP" dirty="0"/>
              <a:t>1</a:t>
            </a:r>
            <a:r>
              <a:rPr lang="ja-JP" altLang="en-US" dirty="0"/>
              <a:t>週前に児と遊んだが，現在は無症状である。</a:t>
            </a:r>
          </a:p>
          <a:p>
            <a:endParaRPr lang="ja-JP" altLang="en-US" dirty="0"/>
          </a:p>
          <a:p>
            <a:r>
              <a:rPr lang="en-US" altLang="ja-JP" dirty="0"/>
              <a:t>〔</a:t>
            </a:r>
            <a:r>
              <a:rPr lang="ja-JP" altLang="en-US" dirty="0"/>
              <a:t>問題 午後</a:t>
            </a:r>
            <a:r>
              <a:rPr lang="en-US" altLang="ja-JP" dirty="0"/>
              <a:t>66〕</a:t>
            </a:r>
            <a:r>
              <a:rPr lang="ja-JP" altLang="en-US" dirty="0"/>
              <a:t>「うちの子と遊んだいとこは，麻疹の予防接種をしていないのですが，大丈夫でしょうか」と児の母親から相談を受けた。</a:t>
            </a:r>
          </a:p>
          <a:p>
            <a:r>
              <a:rPr lang="ja-JP" altLang="en-US" dirty="0"/>
              <a:t>いとこの状況についてのアセスメントで最も適切なのはどれか。</a:t>
            </a:r>
          </a:p>
          <a:p>
            <a:r>
              <a:rPr lang="en-US" altLang="ja-JP" dirty="0"/>
              <a:t>1. </a:t>
            </a:r>
            <a:r>
              <a:rPr lang="ja-JP" altLang="en-US" dirty="0"/>
              <a:t>潜伏期にあたるので経過観察が必要である。 </a:t>
            </a:r>
            <a:r>
              <a:rPr lang="ja-JP" altLang="en-US" dirty="0" smtClean="0"/>
              <a:t>　　　　　　　　　　　</a:t>
            </a:r>
            <a:r>
              <a:rPr lang="ja-JP" altLang="en-US" dirty="0" smtClean="0">
                <a:latin typeface="Wingdings"/>
                <a:ea typeface="Wingdings"/>
                <a:cs typeface="Wingdings"/>
                <a:sym typeface="Wingdings"/>
              </a:rPr>
              <a:t></a:t>
            </a:r>
            <a:endParaRPr lang="ja-JP" altLang="en-US" dirty="0"/>
          </a:p>
          <a:p>
            <a:r>
              <a:rPr lang="en-US" altLang="ja-JP" dirty="0"/>
              <a:t>2. </a:t>
            </a:r>
            <a:r>
              <a:rPr lang="ja-JP" altLang="en-US" dirty="0"/>
              <a:t>直ちに麻疹ワクチンの接種が必要である。 </a:t>
            </a:r>
          </a:p>
          <a:p>
            <a:r>
              <a:rPr lang="en-US" altLang="ja-JP" dirty="0"/>
              <a:t>3. </a:t>
            </a:r>
            <a:r>
              <a:rPr lang="ja-JP" altLang="en-US" dirty="0"/>
              <a:t>ガンマグロブリンの筋肉注射が必要である。 </a:t>
            </a:r>
          </a:p>
          <a:p>
            <a:r>
              <a:rPr lang="en-US" altLang="ja-JP" dirty="0"/>
              <a:t>4. </a:t>
            </a:r>
            <a:r>
              <a:rPr lang="ja-JP" altLang="en-US" dirty="0"/>
              <a:t>現在発症していないので感染していないと考えられる。 </a:t>
            </a:r>
          </a:p>
        </p:txBody>
      </p:sp>
      <p:sp>
        <p:nvSpPr>
          <p:cNvPr id="7" name="TextBox 3"/>
          <p:cNvSpPr txBox="1"/>
          <p:nvPr/>
        </p:nvSpPr>
        <p:spPr>
          <a:xfrm>
            <a:off x="3351581" y="252988"/>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8" name="テキスト ボックス 7"/>
          <p:cNvSpPr txBox="1"/>
          <p:nvPr/>
        </p:nvSpPr>
        <p:spPr>
          <a:xfrm>
            <a:off x="543339" y="4462329"/>
            <a:ext cx="9144000" cy="1631216"/>
          </a:xfrm>
          <a:prstGeom prst="rect">
            <a:avLst/>
          </a:prstGeom>
          <a:noFill/>
        </p:spPr>
        <p:txBody>
          <a:bodyPr wrap="square" rtlCol="0">
            <a:spAutoFit/>
          </a:bodyPr>
          <a:lstStyle/>
          <a:p>
            <a:r>
              <a:rPr kumimoji="1" lang="ja-JP" altLang="en-US" sz="2000" b="1" dirty="0" smtClean="0"/>
              <a:t>問題そのものは難しく考えない。麻疹を発症した子が１週間前に予防接種をしていないいとこと遊んだ。このいとこは今後どうなるか？</a:t>
            </a:r>
            <a:r>
              <a:rPr kumimoji="1" lang="ja-JP" altLang="en-US" sz="2000" b="1" dirty="0" smtClean="0">
                <a:solidFill>
                  <a:srgbClr val="FF0000"/>
                </a:solidFill>
              </a:rPr>
              <a:t>発症するかもしれない。</a:t>
            </a:r>
            <a:endParaRPr kumimoji="1" lang="en-US" altLang="ja-JP" sz="2000" b="1" dirty="0" smtClean="0">
              <a:solidFill>
                <a:srgbClr val="FF0000"/>
              </a:solidFill>
            </a:endParaRPr>
          </a:p>
          <a:p>
            <a:r>
              <a:rPr lang="ja-JP" altLang="en-US" sz="2000" b="1" dirty="0" smtClean="0"/>
              <a:t>いまさら</a:t>
            </a:r>
            <a:r>
              <a:rPr lang="ja-JP" altLang="en-US" sz="2000" b="1" dirty="0"/>
              <a:t>ワクチン</a:t>
            </a:r>
            <a:r>
              <a:rPr lang="ja-JP" altLang="en-US" sz="2000" b="1" dirty="0" smtClean="0"/>
              <a:t>を</a:t>
            </a:r>
            <a:r>
              <a:rPr lang="ja-JP" altLang="en-US" sz="2000" b="1" dirty="0"/>
              <a:t>打</a:t>
            </a:r>
            <a:r>
              <a:rPr lang="ja-JP" altLang="en-US" sz="2000" b="1" dirty="0" smtClean="0"/>
              <a:t>っても抗体ができるまでに１</a:t>
            </a:r>
            <a:r>
              <a:rPr lang="ja-JP" altLang="en-US" sz="2000" b="1" dirty="0"/>
              <a:t>ヶ月</a:t>
            </a:r>
            <a:r>
              <a:rPr lang="ja-JP" altLang="en-US" sz="2000" b="1" dirty="0" smtClean="0"/>
              <a:t>かかる。</a:t>
            </a:r>
            <a:endParaRPr lang="en-US" altLang="ja-JP" sz="2000" b="1" dirty="0" smtClean="0"/>
          </a:p>
          <a:p>
            <a:r>
              <a:rPr kumimoji="1" lang="ja-JP" altLang="en-US" sz="2000" b="1" dirty="0" smtClean="0"/>
              <a:t>発症するとは限らないので、ガンマグロブリンはうたない。</a:t>
            </a:r>
            <a:endParaRPr kumimoji="1" lang="en-US" altLang="ja-JP" sz="2000" b="1" dirty="0" smtClean="0"/>
          </a:p>
          <a:p>
            <a:r>
              <a:rPr lang="ja-JP" altLang="en-US" sz="2000" b="1" dirty="0" smtClean="0">
                <a:solidFill>
                  <a:srgbClr val="FF0000"/>
                </a:solidFill>
              </a:rPr>
              <a:t>潜伏期は１</a:t>
            </a:r>
            <a:r>
              <a:rPr lang="en-US" altLang="ja-JP" sz="2000" b="1" dirty="0">
                <a:solidFill>
                  <a:srgbClr val="FF0000"/>
                </a:solidFill>
              </a:rPr>
              <a:t>-</a:t>
            </a:r>
            <a:r>
              <a:rPr lang="ja-JP" altLang="en-US" sz="2000" b="1" dirty="0" smtClean="0">
                <a:solidFill>
                  <a:srgbClr val="FF0000"/>
                </a:solidFill>
              </a:rPr>
              <a:t>２週間。</a:t>
            </a:r>
            <a:endParaRPr kumimoji="1" lang="ja-JP" altLang="en-US" sz="2000" b="1" dirty="0">
              <a:solidFill>
                <a:srgbClr val="FF0000"/>
              </a:solidFill>
            </a:endParaRPr>
          </a:p>
        </p:txBody>
      </p:sp>
      <p:grpSp>
        <p:nvGrpSpPr>
          <p:cNvPr id="5" name="図形グループ 4"/>
          <p:cNvGrpSpPr/>
          <p:nvPr/>
        </p:nvGrpSpPr>
        <p:grpSpPr>
          <a:xfrm>
            <a:off x="7036353" y="3191970"/>
            <a:ext cx="337502" cy="369332"/>
            <a:chOff x="7793842" y="1757863"/>
            <a:chExt cx="337502" cy="369332"/>
          </a:xfrm>
        </p:grpSpPr>
        <p:sp>
          <p:nvSpPr>
            <p:cNvPr id="6" name="テキスト ボックス 5"/>
            <p:cNvSpPr txBox="1"/>
            <p:nvPr/>
          </p:nvSpPr>
          <p:spPr>
            <a:xfrm>
              <a:off x="7793842" y="1757863"/>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9" name="正方形/長方形 8"/>
            <p:cNvSpPr/>
            <p:nvPr/>
          </p:nvSpPr>
          <p:spPr>
            <a:xfrm>
              <a:off x="7793842" y="1757863"/>
              <a:ext cx="337502" cy="3693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770227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96298" y="370992"/>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2" name="テキスト ボックス 1"/>
          <p:cNvSpPr txBox="1"/>
          <p:nvPr/>
        </p:nvSpPr>
        <p:spPr>
          <a:xfrm>
            <a:off x="748747" y="1122452"/>
            <a:ext cx="8680174" cy="1631216"/>
          </a:xfrm>
          <a:prstGeom prst="rect">
            <a:avLst/>
          </a:prstGeom>
          <a:noFill/>
        </p:spPr>
        <p:txBody>
          <a:bodyPr wrap="square" rtlCol="0">
            <a:spAutoFit/>
          </a:bodyPr>
          <a:lstStyle/>
          <a:p>
            <a:r>
              <a:rPr lang="ja-JP" altLang="en-US" sz="2000" b="1" dirty="0"/>
              <a:t>日和見感染症はどれか。</a:t>
            </a:r>
          </a:p>
          <a:p>
            <a:r>
              <a:rPr lang="en-US" altLang="ja-JP" sz="2000" b="1" dirty="0"/>
              <a:t>1. </a:t>
            </a:r>
            <a:r>
              <a:rPr lang="ja-JP" altLang="en-US" sz="2000" b="1" dirty="0"/>
              <a:t>麻　疹 </a:t>
            </a:r>
          </a:p>
          <a:p>
            <a:r>
              <a:rPr lang="en-US" altLang="ja-JP" sz="2000" b="1" dirty="0"/>
              <a:t>2. </a:t>
            </a:r>
            <a:r>
              <a:rPr lang="ja-JP" altLang="en-US" sz="2000" b="1" dirty="0"/>
              <a:t>インフルエンザ </a:t>
            </a:r>
          </a:p>
          <a:p>
            <a:r>
              <a:rPr lang="en-US" altLang="ja-JP" sz="2000" b="1" dirty="0"/>
              <a:t>3. </a:t>
            </a:r>
            <a:r>
              <a:rPr lang="ja-JP" altLang="en-US" sz="2000" b="1" dirty="0"/>
              <a:t>マイコプラズマ肺炎 </a:t>
            </a:r>
          </a:p>
          <a:p>
            <a:r>
              <a:rPr lang="en-US" altLang="ja-JP" sz="2000" b="1" dirty="0"/>
              <a:t>4. </a:t>
            </a:r>
            <a:r>
              <a:rPr lang="ja-JP" altLang="en-US" sz="2000" b="1" dirty="0"/>
              <a:t>ニューモシスチス肺炎</a:t>
            </a:r>
          </a:p>
        </p:txBody>
      </p:sp>
      <p:sp>
        <p:nvSpPr>
          <p:cNvPr id="3" name="テキスト ボックス 2"/>
          <p:cNvSpPr txBox="1"/>
          <p:nvPr/>
        </p:nvSpPr>
        <p:spPr>
          <a:xfrm>
            <a:off x="543339" y="2705960"/>
            <a:ext cx="9090991" cy="4089153"/>
          </a:xfrm>
          <a:prstGeom prst="rect">
            <a:avLst/>
          </a:prstGeom>
          <a:noFill/>
        </p:spPr>
        <p:txBody>
          <a:bodyPr wrap="square" rtlCol="0">
            <a:spAutoFit/>
          </a:bodyPr>
          <a:lstStyle/>
          <a:p>
            <a:pPr>
              <a:lnSpc>
                <a:spcPts val="2600"/>
              </a:lnSpc>
            </a:pPr>
            <a:r>
              <a:rPr kumimoji="1" lang="ja-JP" altLang="en-US" sz="2000" b="1" dirty="0" smtClean="0">
                <a:solidFill>
                  <a:srgbClr val="FF0000"/>
                </a:solidFill>
              </a:rPr>
              <a:t>日和見感染症</a:t>
            </a:r>
            <a:endParaRPr kumimoji="1" lang="en-US" altLang="ja-JP" sz="2000" b="1" dirty="0" smtClean="0">
              <a:solidFill>
                <a:srgbClr val="FF0000"/>
              </a:solidFill>
            </a:endParaRPr>
          </a:p>
          <a:p>
            <a:pPr>
              <a:lnSpc>
                <a:spcPts val="2600"/>
              </a:lnSpc>
            </a:pPr>
            <a:r>
              <a:rPr lang="ja-JP" altLang="en-US" sz="2000" b="1" dirty="0" smtClean="0"/>
              <a:t>日和見とは、「日和（天候）をみて、晴れだったら外出するけど雨なら家にいる。」という意味で、天候しだいで方針を決めることを言う。日和見感染症とは、感染した細菌が宿主の抵抗力が強ければなんらの症状も出さず、弱い場合には表面に出てきて感染症を起こすことを言う。</a:t>
            </a:r>
            <a:endParaRPr lang="en-US" altLang="ja-JP" sz="2000" b="1" dirty="0" smtClean="0"/>
          </a:p>
          <a:p>
            <a:pPr>
              <a:lnSpc>
                <a:spcPts val="2600"/>
              </a:lnSpc>
            </a:pPr>
            <a:r>
              <a:rPr kumimoji="1" lang="ja-JP" altLang="en-US" sz="2000" b="1" dirty="0" smtClean="0"/>
              <a:t>病原菌としては、カンジダなどの常在菌の感染によって発症し、免疫力が低下している場合などに感染症を引き起こす。</a:t>
            </a:r>
            <a:endParaRPr kumimoji="1" lang="en-US" altLang="ja-JP" sz="2000" b="1" dirty="0" smtClean="0"/>
          </a:p>
          <a:p>
            <a:pPr>
              <a:lnSpc>
                <a:spcPts val="2600"/>
              </a:lnSpc>
            </a:pPr>
            <a:r>
              <a:rPr lang="ja-JP" altLang="en-US" sz="2000" b="1" dirty="0"/>
              <a:t>皮膚</a:t>
            </a:r>
            <a:r>
              <a:rPr lang="ja-JP" altLang="en-US" sz="2000" b="1" dirty="0" smtClean="0"/>
              <a:t>の常在</a:t>
            </a:r>
            <a:r>
              <a:rPr lang="ja-JP" altLang="en-US" sz="2000" b="1" dirty="0"/>
              <a:t>菌</a:t>
            </a:r>
            <a:r>
              <a:rPr lang="ja-JP" altLang="en-US" sz="2000" b="1" dirty="0" smtClean="0"/>
              <a:t>である黄色ブドウ球菌の中にメチシリン耐性黄色ブドウ球菌（</a:t>
            </a:r>
            <a:r>
              <a:rPr lang="en-US" altLang="ja-JP" sz="2000" b="1" dirty="0" smtClean="0"/>
              <a:t>MRSA</a:t>
            </a:r>
            <a:r>
              <a:rPr lang="ja-JP" altLang="en-US" sz="2000" b="1" dirty="0" smtClean="0"/>
              <a:t>）が</a:t>
            </a:r>
            <a:r>
              <a:rPr lang="ja-JP" altLang="en-US" sz="2000" b="1" dirty="0"/>
              <a:t>増加</a:t>
            </a:r>
            <a:r>
              <a:rPr lang="ja-JP" altLang="en-US" sz="2000" b="1" dirty="0" smtClean="0"/>
              <a:t>してきており、抵抗力のない入院患者などに院内感染として広がる可能性が高くなってきた。</a:t>
            </a:r>
            <a:endParaRPr lang="en-US" altLang="ja-JP" sz="2000" b="1" dirty="0" smtClean="0"/>
          </a:p>
          <a:p>
            <a:pPr>
              <a:lnSpc>
                <a:spcPts val="2600"/>
              </a:lnSpc>
            </a:pPr>
            <a:r>
              <a:rPr kumimoji="1" lang="ja-JP" altLang="en-US" sz="2000" b="1" dirty="0" smtClean="0"/>
              <a:t>薬剤耐性になっているブドウ</a:t>
            </a:r>
            <a:r>
              <a:rPr kumimoji="1" lang="ja-JP" altLang="en-US" sz="2000" b="1" dirty="0"/>
              <a:t>球菌</a:t>
            </a:r>
            <a:r>
              <a:rPr kumimoji="1" lang="ja-JP" altLang="en-US" sz="2000" b="1" dirty="0" smtClean="0"/>
              <a:t>となっていないブドウ</a:t>
            </a:r>
            <a:r>
              <a:rPr kumimoji="1" lang="ja-JP" altLang="en-US" sz="2000" b="1" dirty="0"/>
              <a:t>球菌</a:t>
            </a:r>
            <a:r>
              <a:rPr kumimoji="1" lang="ja-JP" altLang="en-US" sz="2000" b="1" dirty="0" smtClean="0"/>
              <a:t>の</a:t>
            </a:r>
            <a:r>
              <a:rPr kumimoji="1" lang="ja-JP" altLang="en-US" sz="2000" b="1" dirty="0"/>
              <a:t>病原性</a:t>
            </a:r>
            <a:r>
              <a:rPr kumimoji="1" lang="ja-JP" altLang="en-US" sz="2000" b="1" dirty="0" smtClean="0"/>
              <a:t>は</a:t>
            </a:r>
            <a:r>
              <a:rPr kumimoji="1" lang="ja-JP" altLang="en-US" sz="2000" b="1" dirty="0"/>
              <a:t>変化</a:t>
            </a:r>
            <a:r>
              <a:rPr kumimoji="1" lang="ja-JP" altLang="en-US" sz="2000" b="1" dirty="0" smtClean="0"/>
              <a:t>していない</a:t>
            </a:r>
            <a:r>
              <a:rPr kumimoji="1" lang="ja-JP" altLang="en-US" sz="2000" b="1" dirty="0"/>
              <a:t>。</a:t>
            </a:r>
          </a:p>
        </p:txBody>
      </p:sp>
      <p:grpSp>
        <p:nvGrpSpPr>
          <p:cNvPr id="5" name="図形グループ 4"/>
          <p:cNvGrpSpPr/>
          <p:nvPr/>
        </p:nvGrpSpPr>
        <p:grpSpPr>
          <a:xfrm>
            <a:off x="3682405" y="2313944"/>
            <a:ext cx="337502" cy="369332"/>
            <a:chOff x="7793842" y="1757863"/>
            <a:chExt cx="337502" cy="369332"/>
          </a:xfrm>
        </p:grpSpPr>
        <p:sp>
          <p:nvSpPr>
            <p:cNvPr id="6" name="テキスト ボックス 5"/>
            <p:cNvSpPr txBox="1"/>
            <p:nvPr/>
          </p:nvSpPr>
          <p:spPr>
            <a:xfrm>
              <a:off x="7793842" y="1757863"/>
              <a:ext cx="337502" cy="369332"/>
            </a:xfrm>
            <a:prstGeom prst="rect">
              <a:avLst/>
            </a:prstGeom>
            <a:noFill/>
          </p:spPr>
          <p:txBody>
            <a:bodyPr wrap="none" rtlCol="0">
              <a:spAutoFit/>
            </a:bodyPr>
            <a:lstStyle/>
            <a:p>
              <a:r>
                <a:rPr kumimoji="1" lang="en-US" altLang="ja-JP" dirty="0" smtClean="0"/>
                <a:t>O</a:t>
              </a:r>
              <a:endParaRPr kumimoji="1" lang="ja-JP" altLang="en-US" dirty="0"/>
            </a:p>
          </p:txBody>
        </p:sp>
        <p:sp>
          <p:nvSpPr>
            <p:cNvPr id="7" name="正方形/長方形 6"/>
            <p:cNvSpPr/>
            <p:nvPr/>
          </p:nvSpPr>
          <p:spPr>
            <a:xfrm>
              <a:off x="7793842" y="1757863"/>
              <a:ext cx="337502" cy="36933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Tree>
    <p:extLst>
      <p:ext uri="{BB962C8B-B14F-4D97-AF65-F5344CB8AC3E}">
        <p14:creationId xmlns:p14="http://schemas.microsoft.com/office/powerpoint/2010/main" val="1543868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5"/>
                                        </p:tgtEl>
                                      </p:cBhvr>
                                    </p:animEffect>
                                    <p:set>
                                      <p:cBhvr>
                                        <p:cTn id="7" dur="1" fill="hold">
                                          <p:stCondLst>
                                            <p:cond delay="499"/>
                                          </p:stCondLst>
                                        </p:cTn>
                                        <p:tgtEl>
                                          <p:spTgt spid="5"/>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353486" y="376011"/>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5" name="テキスト ボックス 4"/>
          <p:cNvSpPr txBox="1"/>
          <p:nvPr/>
        </p:nvSpPr>
        <p:spPr>
          <a:xfrm>
            <a:off x="927559" y="1036611"/>
            <a:ext cx="7567083" cy="1754327"/>
          </a:xfrm>
          <a:prstGeom prst="rect">
            <a:avLst/>
          </a:prstGeom>
          <a:noFill/>
        </p:spPr>
        <p:txBody>
          <a:bodyPr wrap="square" rtlCol="0">
            <a:spAutoFit/>
          </a:bodyPr>
          <a:lstStyle/>
          <a:p>
            <a:r>
              <a:rPr lang="ja-JP" altLang="en-US" b="1" dirty="0"/>
              <a:t>レンサ球菌が主要な常在細菌叢として存在するのはどれか。</a:t>
            </a:r>
            <a:r>
              <a:rPr lang="en-US" altLang="ja-JP" b="1" dirty="0"/>
              <a:t>2</a:t>
            </a:r>
            <a:r>
              <a:rPr lang="ja-JP" altLang="en-US" b="1" dirty="0"/>
              <a:t>つ選べ。</a:t>
            </a:r>
          </a:p>
          <a:p>
            <a:r>
              <a:rPr lang="en-US" altLang="ja-JP" b="1" dirty="0"/>
              <a:t>1. </a:t>
            </a:r>
            <a:r>
              <a:rPr lang="ja-JP" altLang="en-US" b="1" dirty="0"/>
              <a:t>口腔内 </a:t>
            </a:r>
          </a:p>
          <a:p>
            <a:r>
              <a:rPr lang="en-US" altLang="ja-JP" b="1" dirty="0"/>
              <a:t>2. </a:t>
            </a:r>
            <a:r>
              <a:rPr lang="ja-JP" altLang="en-US" b="1" dirty="0"/>
              <a:t>上気道 </a:t>
            </a:r>
          </a:p>
          <a:p>
            <a:r>
              <a:rPr lang="en-US" altLang="ja-JP" b="1" dirty="0"/>
              <a:t>3. </a:t>
            </a:r>
            <a:r>
              <a:rPr lang="ja-JP" altLang="en-US" b="1" dirty="0"/>
              <a:t>大腸内 </a:t>
            </a:r>
          </a:p>
          <a:p>
            <a:r>
              <a:rPr lang="en-US" altLang="ja-JP" b="1" dirty="0"/>
              <a:t>4. </a:t>
            </a:r>
            <a:r>
              <a:rPr lang="ja-JP" altLang="en-US" b="1" dirty="0"/>
              <a:t>腟　内 </a:t>
            </a:r>
          </a:p>
          <a:p>
            <a:r>
              <a:rPr lang="en-US" altLang="ja-JP" b="1" dirty="0"/>
              <a:t>5. </a:t>
            </a:r>
            <a:r>
              <a:rPr lang="ja-JP" altLang="en-US" b="1" dirty="0"/>
              <a:t>皮　膚 </a:t>
            </a:r>
          </a:p>
        </p:txBody>
      </p:sp>
      <p:grpSp>
        <p:nvGrpSpPr>
          <p:cNvPr id="8" name="グループ化 7"/>
          <p:cNvGrpSpPr/>
          <p:nvPr/>
        </p:nvGrpSpPr>
        <p:grpSpPr>
          <a:xfrm>
            <a:off x="437322" y="1361781"/>
            <a:ext cx="9581321" cy="5341234"/>
            <a:chOff x="437322" y="1361781"/>
            <a:chExt cx="9581321" cy="5341234"/>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73217" y="1361781"/>
              <a:ext cx="5645426" cy="5341234"/>
            </a:xfrm>
            <a:prstGeom prst="rect">
              <a:avLst/>
            </a:prstGeom>
          </p:spPr>
        </p:pic>
        <p:sp>
          <p:nvSpPr>
            <p:cNvPr id="3" name="テキスト ボックス 2"/>
            <p:cNvSpPr txBox="1"/>
            <p:nvPr/>
          </p:nvSpPr>
          <p:spPr>
            <a:xfrm>
              <a:off x="437322" y="3142612"/>
              <a:ext cx="3935895" cy="2937856"/>
            </a:xfrm>
            <a:prstGeom prst="rect">
              <a:avLst/>
            </a:prstGeom>
            <a:noFill/>
          </p:spPr>
          <p:txBody>
            <a:bodyPr wrap="square" rtlCol="0">
              <a:spAutoFit/>
            </a:bodyPr>
            <a:lstStyle/>
            <a:p>
              <a:pPr>
                <a:lnSpc>
                  <a:spcPts val="2800"/>
                </a:lnSpc>
              </a:pPr>
              <a:r>
                <a:rPr kumimoji="1" lang="ja-JP" altLang="en-US" sz="2000" b="1" dirty="0" smtClean="0"/>
                <a:t>レンサ球菌（</a:t>
              </a:r>
              <a:r>
                <a:rPr kumimoji="1" lang="en-US" altLang="ja-JP" sz="2000" b="1" dirty="0" smtClean="0"/>
                <a:t>streptococcus</a:t>
              </a:r>
              <a:r>
                <a:rPr kumimoji="1" lang="ja-JP" altLang="en-US" sz="2000" b="1" dirty="0" smtClean="0"/>
                <a:t>）</a:t>
              </a:r>
              <a:r>
                <a:rPr lang="ja-JP" altLang="en-US" sz="2000" b="1" dirty="0" smtClean="0"/>
                <a:t>は主に口腔、鼻咽頭に多い。</a:t>
              </a:r>
              <a:endParaRPr lang="en-US" altLang="ja-JP" sz="2000" b="1" dirty="0" smtClean="0"/>
            </a:p>
            <a:p>
              <a:pPr>
                <a:lnSpc>
                  <a:spcPts val="2800"/>
                </a:lnSpc>
              </a:pPr>
              <a:r>
                <a:rPr kumimoji="1" lang="ja-JP" altLang="en-US" sz="2000" b="1" dirty="0"/>
                <a:t>溶連</a:t>
              </a:r>
              <a:r>
                <a:rPr kumimoji="1" lang="ja-JP" altLang="en-US" sz="2000" b="1" dirty="0" smtClean="0"/>
                <a:t>菌感染症とは、溶血性レンサ球菌による感染症で、扁桃腺炎や咽頭炎を引き起こしたり、猩紅熱を起こしたりする。感染症の合併症として、腎炎や心内膜炎などを起こすため注意が必要な細菌。</a:t>
              </a:r>
              <a:endParaRPr kumimoji="1" lang="ja-JP" altLang="en-US" sz="2000" b="1" dirty="0"/>
            </a:p>
          </p:txBody>
        </p:sp>
      </p:grpSp>
    </p:spTree>
    <p:extLst>
      <p:ext uri="{BB962C8B-B14F-4D97-AF65-F5344CB8AC3E}">
        <p14:creationId xmlns:p14="http://schemas.microsoft.com/office/powerpoint/2010/main" val="2984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410569" y="385260"/>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5" name="テキスト ボックス 4"/>
          <p:cNvSpPr txBox="1"/>
          <p:nvPr/>
        </p:nvSpPr>
        <p:spPr>
          <a:xfrm>
            <a:off x="632034" y="1031591"/>
            <a:ext cx="8839199" cy="3416320"/>
          </a:xfrm>
          <a:prstGeom prst="rect">
            <a:avLst/>
          </a:prstGeom>
          <a:noFill/>
        </p:spPr>
        <p:txBody>
          <a:bodyPr wrap="square" rtlCol="0">
            <a:spAutoFit/>
          </a:bodyPr>
          <a:lstStyle/>
          <a:p>
            <a:r>
              <a:rPr lang="ja-JP" altLang="en-US" b="1" dirty="0"/>
              <a:t>次の文を読み</a:t>
            </a:r>
            <a:r>
              <a:rPr lang="en-US" altLang="ja-JP" b="1" dirty="0"/>
              <a:t>〔</a:t>
            </a:r>
            <a:r>
              <a:rPr lang="ja-JP" altLang="en-US" b="1" dirty="0"/>
              <a:t>問題 午前</a:t>
            </a:r>
            <a:r>
              <a:rPr lang="en-US" altLang="ja-JP" b="1" dirty="0"/>
              <a:t>109〕</a:t>
            </a:r>
            <a:r>
              <a:rPr lang="ja-JP" altLang="en-US" b="1" dirty="0" err="1"/>
              <a:t>，</a:t>
            </a:r>
            <a:r>
              <a:rPr lang="en-US" altLang="ja-JP" b="1" dirty="0"/>
              <a:t>〔</a:t>
            </a:r>
            <a:r>
              <a:rPr lang="ja-JP" altLang="en-US" b="1" dirty="0"/>
              <a:t>問題 午前</a:t>
            </a:r>
            <a:r>
              <a:rPr lang="en-US" altLang="ja-JP" b="1" dirty="0"/>
              <a:t>110〕</a:t>
            </a:r>
            <a:r>
              <a:rPr lang="ja-JP" altLang="en-US" b="1" dirty="0" err="1"/>
              <a:t>，</a:t>
            </a:r>
            <a:r>
              <a:rPr lang="en-US" altLang="ja-JP" b="1" dirty="0"/>
              <a:t>〔</a:t>
            </a:r>
            <a:r>
              <a:rPr lang="ja-JP" altLang="en-US" b="1" dirty="0"/>
              <a:t>問題 午前</a:t>
            </a:r>
            <a:r>
              <a:rPr lang="en-US" altLang="ja-JP" b="1" dirty="0"/>
              <a:t>111〕</a:t>
            </a:r>
            <a:r>
              <a:rPr lang="ja-JP" altLang="en-US" b="1" dirty="0"/>
              <a:t>の問いに答えよ。</a:t>
            </a:r>
          </a:p>
          <a:p>
            <a:r>
              <a:rPr lang="en-US" altLang="ja-JP" b="1" dirty="0"/>
              <a:t>4</a:t>
            </a:r>
            <a:r>
              <a:rPr lang="ja-JP" altLang="en-US" b="1" dirty="0"/>
              <a:t>歳の男児。</a:t>
            </a:r>
            <a:r>
              <a:rPr lang="en-US" altLang="ja-JP" b="1" dirty="0"/>
              <a:t>5</a:t>
            </a:r>
            <a:r>
              <a:rPr lang="ja-JP" altLang="en-US" b="1" dirty="0"/>
              <a:t>日前から咳嗽と鼻汁とが出現し，食事摂取量が減っていた。本日，起床時から機嫌が悪く</a:t>
            </a:r>
            <a:r>
              <a:rPr lang="en-US" altLang="ja-JP" b="1" dirty="0"/>
              <a:t>38.9℃</a:t>
            </a:r>
            <a:r>
              <a:rPr lang="ja-JP" altLang="en-US" b="1" dirty="0"/>
              <a:t>の発熱がみられた。水分を与えようとしたところ突然全身がガクガクするけいれんを起こしたため，救急搬入された。</a:t>
            </a:r>
          </a:p>
          <a:p>
            <a:endParaRPr lang="ja-JP" altLang="en-US" b="1" dirty="0"/>
          </a:p>
          <a:p>
            <a:r>
              <a:rPr lang="en-US" altLang="ja-JP" b="1" dirty="0"/>
              <a:t>〔</a:t>
            </a:r>
            <a:r>
              <a:rPr lang="ja-JP" altLang="en-US" b="1" dirty="0"/>
              <a:t>問題 午前</a:t>
            </a:r>
            <a:r>
              <a:rPr lang="en-US" altLang="ja-JP" b="1" dirty="0"/>
              <a:t>109〕</a:t>
            </a:r>
            <a:r>
              <a:rPr lang="ja-JP" altLang="en-US" b="1" dirty="0"/>
              <a:t>髄膜炎が疑われた。</a:t>
            </a:r>
          </a:p>
          <a:p>
            <a:r>
              <a:rPr lang="ja-JP" altLang="en-US" b="1" dirty="0"/>
              <a:t>男児にみられる可能性が高いのはどれか。</a:t>
            </a:r>
            <a:r>
              <a:rPr lang="en-US" altLang="ja-JP" b="1" dirty="0"/>
              <a:t>2</a:t>
            </a:r>
            <a:r>
              <a:rPr lang="ja-JP" altLang="en-US" b="1" dirty="0"/>
              <a:t>つ選べ。</a:t>
            </a:r>
          </a:p>
          <a:p>
            <a:r>
              <a:rPr lang="en-US" altLang="ja-JP" b="1" dirty="0"/>
              <a:t>1. </a:t>
            </a:r>
            <a:r>
              <a:rPr lang="ja-JP" altLang="en-US" b="1" dirty="0"/>
              <a:t>大泉門の膨隆 </a:t>
            </a:r>
          </a:p>
          <a:p>
            <a:r>
              <a:rPr lang="en-US" altLang="ja-JP" b="1" dirty="0"/>
              <a:t>2. </a:t>
            </a:r>
            <a:r>
              <a:rPr lang="ja-JP" altLang="en-US" b="1" dirty="0"/>
              <a:t>項部硬直 </a:t>
            </a:r>
            <a:r>
              <a:rPr lang="ja-JP" altLang="en-US" b="1" dirty="0" smtClean="0"/>
              <a:t>　　　　　　　　　　　　　　　　　　　　　</a:t>
            </a:r>
            <a:r>
              <a:rPr lang="ja-JP" altLang="en-US" b="1" dirty="0" smtClean="0">
                <a:latin typeface="Wingdings"/>
                <a:ea typeface="Wingdings"/>
                <a:cs typeface="Wingdings"/>
                <a:sym typeface="Wingdings"/>
              </a:rPr>
              <a:t></a:t>
            </a:r>
            <a:endParaRPr lang="ja-JP" altLang="en-US" b="1" dirty="0"/>
          </a:p>
          <a:p>
            <a:r>
              <a:rPr lang="en-US" altLang="ja-JP" b="1" dirty="0"/>
              <a:t>3. </a:t>
            </a:r>
            <a:r>
              <a:rPr lang="ja-JP" altLang="en-US" b="1" dirty="0"/>
              <a:t>眼瞼下垂 </a:t>
            </a:r>
          </a:p>
          <a:p>
            <a:r>
              <a:rPr lang="en-US" altLang="ja-JP" b="1" dirty="0"/>
              <a:t>4. </a:t>
            </a:r>
            <a:r>
              <a:rPr lang="ja-JP" altLang="en-US" b="1" dirty="0"/>
              <a:t>嘔　吐 </a:t>
            </a:r>
            <a:r>
              <a:rPr lang="ja-JP" altLang="en-US" b="1" dirty="0" smtClean="0"/>
              <a:t>　　　　　　　　　　　　　　　　　　　　　　　</a:t>
            </a:r>
            <a:r>
              <a:rPr lang="ja-JP" altLang="en-US" b="1" dirty="0" smtClean="0">
                <a:latin typeface="Wingdings"/>
                <a:ea typeface="Wingdings"/>
                <a:cs typeface="Wingdings"/>
                <a:sym typeface="Wingdings"/>
              </a:rPr>
              <a:t></a:t>
            </a:r>
            <a:r>
              <a:rPr lang="ja-JP" altLang="en-US" b="1" dirty="0" smtClean="0"/>
              <a:t>　　　</a:t>
            </a:r>
            <a:endParaRPr lang="ja-JP" altLang="en-US" b="1" dirty="0"/>
          </a:p>
          <a:p>
            <a:r>
              <a:rPr lang="en-US" altLang="ja-JP" b="1" dirty="0"/>
              <a:t>5. </a:t>
            </a:r>
            <a:r>
              <a:rPr lang="ja-JP" altLang="en-US" b="1" dirty="0"/>
              <a:t>黄　疸 </a:t>
            </a:r>
          </a:p>
        </p:txBody>
      </p:sp>
      <p:sp>
        <p:nvSpPr>
          <p:cNvPr id="6" name="テキスト ボックス 5"/>
          <p:cNvSpPr txBox="1"/>
          <p:nvPr/>
        </p:nvSpPr>
        <p:spPr>
          <a:xfrm>
            <a:off x="459756" y="4786875"/>
            <a:ext cx="5424209" cy="1233671"/>
          </a:xfrm>
          <a:prstGeom prst="rect">
            <a:avLst/>
          </a:prstGeom>
          <a:noFill/>
        </p:spPr>
        <p:txBody>
          <a:bodyPr wrap="square" rtlCol="0">
            <a:spAutoFit/>
          </a:bodyPr>
          <a:lstStyle/>
          <a:p>
            <a:pPr>
              <a:lnSpc>
                <a:spcPts val="3000"/>
              </a:lnSpc>
            </a:pPr>
            <a:r>
              <a:rPr lang="ja-JP" altLang="en-US" sz="2000" b="1" dirty="0" smtClean="0"/>
              <a:t>髄膜炎になるとどんな症状が認められるのか？</a:t>
            </a:r>
            <a:endParaRPr lang="en-US" altLang="ja-JP" sz="2000" b="1" dirty="0" smtClean="0"/>
          </a:p>
          <a:p>
            <a:pPr>
              <a:lnSpc>
                <a:spcPts val="3000"/>
              </a:lnSpc>
            </a:pPr>
            <a:r>
              <a:rPr lang="ja-JP" altLang="en-US" sz="2000" b="1" dirty="0" smtClean="0">
                <a:solidFill>
                  <a:srgbClr val="FF0000"/>
                </a:solidFill>
              </a:rPr>
              <a:t>髄膜刺激症状を思い出せ。</a:t>
            </a:r>
            <a:endParaRPr lang="en-US" altLang="ja-JP" sz="2000" b="1" dirty="0" smtClean="0">
              <a:solidFill>
                <a:srgbClr val="FF0000"/>
              </a:solidFill>
            </a:endParaRPr>
          </a:p>
          <a:p>
            <a:pPr>
              <a:lnSpc>
                <a:spcPts val="3000"/>
              </a:lnSpc>
            </a:pPr>
            <a:r>
              <a:rPr lang="ja-JP" altLang="en-US" sz="2000" b="1" dirty="0" smtClean="0">
                <a:solidFill>
                  <a:srgbClr val="FF0000"/>
                </a:solidFill>
              </a:rPr>
              <a:t>大泉門は４才では閉じている。</a:t>
            </a:r>
            <a:endParaRPr lang="en-US" altLang="ja-JP" sz="2000" b="1" dirty="0" smtClean="0">
              <a:solidFill>
                <a:srgbClr val="FF0000"/>
              </a:solidFill>
            </a:endParaRPr>
          </a:p>
        </p:txBody>
      </p:sp>
      <p:pic>
        <p:nvPicPr>
          <p:cNvPr id="3074" name="図 11" descr="説明: ７.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7664" y="3074504"/>
            <a:ext cx="4923720" cy="32879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正方形/長方形 1"/>
          <p:cNvSpPr/>
          <p:nvPr/>
        </p:nvSpPr>
        <p:spPr>
          <a:xfrm>
            <a:off x="4877501" y="3074504"/>
            <a:ext cx="635020" cy="1221667"/>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902226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638948" y="309730"/>
            <a:ext cx="1569660" cy="646331"/>
          </a:xfrm>
          <a:prstGeom prst="rect">
            <a:avLst/>
          </a:prstGeom>
          <a:noFill/>
        </p:spPr>
        <p:txBody>
          <a:bodyPr wrap="none" rtlCol="0">
            <a:spAutoFit/>
          </a:bodyPr>
          <a:lstStyle/>
          <a:p>
            <a:r>
              <a:rPr lang="ja-JP" altLang="en-US" sz="3600" dirty="0" smtClean="0"/>
              <a:t>感染症</a:t>
            </a:r>
            <a:endParaRPr kumimoji="1" lang="ja-JP" altLang="en-US" sz="3600" dirty="0"/>
          </a:p>
        </p:txBody>
      </p:sp>
      <p:sp>
        <p:nvSpPr>
          <p:cNvPr id="5" name="テキスト ボックス 4"/>
          <p:cNvSpPr txBox="1"/>
          <p:nvPr/>
        </p:nvSpPr>
        <p:spPr>
          <a:xfrm>
            <a:off x="2236510" y="956061"/>
            <a:ext cx="4959422" cy="1631216"/>
          </a:xfrm>
          <a:prstGeom prst="rect">
            <a:avLst/>
          </a:prstGeom>
          <a:noFill/>
        </p:spPr>
        <p:txBody>
          <a:bodyPr wrap="square" rtlCol="0">
            <a:spAutoFit/>
          </a:bodyPr>
          <a:lstStyle/>
          <a:p>
            <a:r>
              <a:rPr lang="ja-JP" altLang="en-US" sz="2000" b="1" dirty="0"/>
              <a:t>空気感染するのはどれか。</a:t>
            </a:r>
          </a:p>
          <a:p>
            <a:r>
              <a:rPr lang="en-US" altLang="ja-JP" sz="2000" b="1" dirty="0"/>
              <a:t>1. </a:t>
            </a:r>
            <a:r>
              <a:rPr lang="ja-JP" altLang="en-US" sz="2000" b="1" dirty="0"/>
              <a:t>結核菌 </a:t>
            </a:r>
          </a:p>
          <a:p>
            <a:r>
              <a:rPr lang="en-US" altLang="ja-JP" sz="2000" b="1" dirty="0"/>
              <a:t>2. </a:t>
            </a:r>
            <a:r>
              <a:rPr lang="ja-JP" altLang="en-US" sz="2000" b="1" dirty="0"/>
              <a:t>腸管出血性大腸菌 </a:t>
            </a:r>
          </a:p>
          <a:p>
            <a:r>
              <a:rPr lang="en-US" altLang="ja-JP" sz="2000" b="1" dirty="0"/>
              <a:t>3. </a:t>
            </a:r>
            <a:r>
              <a:rPr lang="ja-JP" altLang="en-US" sz="2000" b="1" dirty="0"/>
              <a:t>ヒト免疫不全ウイルス</a:t>
            </a:r>
            <a:r>
              <a:rPr lang="en-US" altLang="ja-JP" sz="2000" b="1" dirty="0"/>
              <a:t>〈HIV〉 </a:t>
            </a:r>
          </a:p>
          <a:p>
            <a:r>
              <a:rPr lang="en-US" altLang="ja-JP" sz="2000" b="1" dirty="0"/>
              <a:t>4. </a:t>
            </a:r>
            <a:r>
              <a:rPr lang="ja-JP" altLang="en-US" sz="2000" b="1" dirty="0"/>
              <a:t>メチシリン耐性黄色ブドウ球菌</a:t>
            </a:r>
            <a:r>
              <a:rPr lang="en-US" altLang="ja-JP" sz="2000" b="1" dirty="0"/>
              <a:t>〈MRSA〉 </a:t>
            </a:r>
          </a:p>
        </p:txBody>
      </p:sp>
      <p:sp>
        <p:nvSpPr>
          <p:cNvPr id="7" name="テキスト ボックス 6"/>
          <p:cNvSpPr txBox="1"/>
          <p:nvPr/>
        </p:nvSpPr>
        <p:spPr>
          <a:xfrm>
            <a:off x="513726" y="2845599"/>
            <a:ext cx="9389764" cy="3521349"/>
          </a:xfrm>
          <a:prstGeom prst="rect">
            <a:avLst/>
          </a:prstGeom>
          <a:noFill/>
        </p:spPr>
        <p:txBody>
          <a:bodyPr wrap="square" rtlCol="0">
            <a:spAutoFit/>
          </a:bodyPr>
          <a:lstStyle/>
          <a:p>
            <a:pPr>
              <a:lnSpc>
                <a:spcPts val="3000"/>
              </a:lnSpc>
            </a:pPr>
            <a:r>
              <a:rPr lang="ja-JP" altLang="en-US" sz="2000" b="1" dirty="0" smtClean="0">
                <a:solidFill>
                  <a:srgbClr val="000000"/>
                </a:solidFill>
              </a:rPr>
              <a:t>空気感染：飛沫</a:t>
            </a:r>
            <a:r>
              <a:rPr lang="ja-JP" altLang="en-US" sz="2000" b="1" dirty="0">
                <a:solidFill>
                  <a:srgbClr val="000000"/>
                </a:solidFill>
              </a:rPr>
              <a:t>として空気中に飛散した病原体が、空気中で水分が蒸発して</a:t>
            </a:r>
            <a:r>
              <a:rPr lang="en-US" altLang="ja-JP" sz="2000" b="1" dirty="0">
                <a:solidFill>
                  <a:srgbClr val="000000"/>
                </a:solidFill>
              </a:rPr>
              <a:t>5</a:t>
            </a:r>
            <a:r>
              <a:rPr lang="ja-JP" altLang="en-US" sz="2000" b="1" dirty="0">
                <a:solidFill>
                  <a:srgbClr val="000000"/>
                </a:solidFill>
              </a:rPr>
              <a:t>マイクロメートル以下の軽い微粒子（飛沫核）となってもなお病原性を保つものは、単体で長時間</a:t>
            </a:r>
            <a:r>
              <a:rPr lang="ja-JP" altLang="en-US" sz="2000" b="1" dirty="0" smtClean="0">
                <a:solidFill>
                  <a:srgbClr val="000000"/>
                </a:solidFill>
              </a:rPr>
              <a:t>浮遊する。</a:t>
            </a:r>
            <a:endParaRPr lang="en-US" altLang="ja-JP" sz="2000" b="1" dirty="0" smtClean="0">
              <a:solidFill>
                <a:srgbClr val="000000"/>
              </a:solidFill>
            </a:endParaRPr>
          </a:p>
          <a:p>
            <a:pPr>
              <a:lnSpc>
                <a:spcPts val="3000"/>
              </a:lnSpc>
            </a:pPr>
            <a:r>
              <a:rPr kumimoji="1" lang="ja-JP" altLang="en-US" sz="2000" b="1" dirty="0" smtClean="0">
                <a:solidFill>
                  <a:srgbClr val="000000"/>
                </a:solidFill>
              </a:rPr>
              <a:t>その結果、患者のいた空間に患者がいなくなった後で入室しても感染の危険がある。</a:t>
            </a:r>
            <a:endParaRPr kumimoji="1" lang="en-US" altLang="ja-JP" sz="2000" b="1" dirty="0" smtClean="0">
              <a:solidFill>
                <a:srgbClr val="000000"/>
              </a:solidFill>
            </a:endParaRPr>
          </a:p>
          <a:p>
            <a:pPr>
              <a:lnSpc>
                <a:spcPts val="3000"/>
              </a:lnSpc>
            </a:pPr>
            <a:endParaRPr kumimoji="1" lang="en-US" altLang="ja-JP" sz="2000" b="1" dirty="0" smtClean="0">
              <a:solidFill>
                <a:srgbClr val="000000"/>
              </a:solidFill>
            </a:endParaRPr>
          </a:p>
          <a:p>
            <a:pPr>
              <a:lnSpc>
                <a:spcPts val="3000"/>
              </a:lnSpc>
            </a:pPr>
            <a:r>
              <a:rPr lang="ja-JP" altLang="en-US" sz="2000" b="1" dirty="0" smtClean="0">
                <a:solidFill>
                  <a:srgbClr val="000000"/>
                </a:solidFill>
              </a:rPr>
              <a:t>結核</a:t>
            </a:r>
            <a:endParaRPr lang="en-US" altLang="ja-JP" sz="2000" b="1" dirty="0" smtClean="0">
              <a:solidFill>
                <a:srgbClr val="000000"/>
              </a:solidFill>
            </a:endParaRPr>
          </a:p>
          <a:p>
            <a:pPr>
              <a:lnSpc>
                <a:spcPts val="3000"/>
              </a:lnSpc>
            </a:pPr>
            <a:r>
              <a:rPr kumimoji="1" lang="ja-JP" altLang="en-US" sz="2000" b="1" dirty="0" smtClean="0">
                <a:solidFill>
                  <a:srgbClr val="000000"/>
                </a:solidFill>
              </a:rPr>
              <a:t>麻疹</a:t>
            </a:r>
            <a:endParaRPr kumimoji="1" lang="en-US" altLang="ja-JP" sz="2000" b="1" dirty="0" smtClean="0">
              <a:solidFill>
                <a:srgbClr val="000000"/>
              </a:solidFill>
            </a:endParaRPr>
          </a:p>
          <a:p>
            <a:pPr>
              <a:lnSpc>
                <a:spcPts val="3000"/>
              </a:lnSpc>
            </a:pPr>
            <a:r>
              <a:rPr lang="ja-JP" altLang="en-US" sz="2000" b="1" dirty="0" smtClean="0">
                <a:solidFill>
                  <a:srgbClr val="000000"/>
                </a:solidFill>
              </a:rPr>
              <a:t>水痘</a:t>
            </a:r>
            <a:endParaRPr lang="en-US" altLang="ja-JP" sz="2000" b="1" dirty="0" smtClean="0">
              <a:solidFill>
                <a:srgbClr val="000000"/>
              </a:solidFill>
            </a:endParaRPr>
          </a:p>
          <a:p>
            <a:pPr>
              <a:lnSpc>
                <a:spcPts val="3000"/>
              </a:lnSpc>
            </a:pPr>
            <a:r>
              <a:rPr kumimoji="1" lang="ja-JP" altLang="en-US" sz="2000" b="1" dirty="0">
                <a:solidFill>
                  <a:srgbClr val="000000"/>
                </a:solidFill>
              </a:rPr>
              <a:t>が</a:t>
            </a:r>
            <a:r>
              <a:rPr kumimoji="1" lang="ja-JP" altLang="en-US" sz="2000" b="1" dirty="0" smtClean="0">
                <a:solidFill>
                  <a:srgbClr val="000000"/>
                </a:solidFill>
              </a:rPr>
              <a:t>代表的</a:t>
            </a:r>
            <a:r>
              <a:rPr kumimoji="1" lang="ja-JP" altLang="en-US" sz="2000" b="1" dirty="0">
                <a:solidFill>
                  <a:srgbClr val="000000"/>
                </a:solidFill>
              </a:rPr>
              <a:t>疾患</a:t>
            </a:r>
          </a:p>
        </p:txBody>
      </p:sp>
    </p:spTree>
    <p:extLst>
      <p:ext uri="{BB962C8B-B14F-4D97-AF65-F5344CB8AC3E}">
        <p14:creationId xmlns:p14="http://schemas.microsoft.com/office/powerpoint/2010/main" val="1885264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25830" y="245832"/>
            <a:ext cx="1569660" cy="646331"/>
          </a:xfrm>
          <a:prstGeom prst="rect">
            <a:avLst/>
          </a:prstGeom>
          <a:noFill/>
        </p:spPr>
        <p:txBody>
          <a:bodyPr wrap="none" rtlCol="0">
            <a:spAutoFit/>
          </a:bodyPr>
          <a:lstStyle/>
          <a:p>
            <a:r>
              <a:rPr kumimoji="1" lang="ja-JP" altLang="en-US" sz="3600" dirty="0" smtClean="0"/>
              <a:t>感染症</a:t>
            </a:r>
            <a:endParaRPr kumimoji="1" lang="ja-JP" altLang="en-US" sz="3600" dirty="0"/>
          </a:p>
        </p:txBody>
      </p:sp>
      <p:sp>
        <p:nvSpPr>
          <p:cNvPr id="5" name="テキスト ボックス 4"/>
          <p:cNvSpPr txBox="1"/>
          <p:nvPr/>
        </p:nvSpPr>
        <p:spPr>
          <a:xfrm>
            <a:off x="956100" y="1031591"/>
            <a:ext cx="8462203" cy="1938992"/>
          </a:xfrm>
          <a:prstGeom prst="rect">
            <a:avLst/>
          </a:prstGeom>
          <a:noFill/>
        </p:spPr>
        <p:txBody>
          <a:bodyPr wrap="square" rtlCol="0">
            <a:spAutoFit/>
          </a:bodyPr>
          <a:lstStyle/>
          <a:p>
            <a:r>
              <a:rPr lang="ja-JP" altLang="en-US" sz="2000" b="1" dirty="0"/>
              <a:t>下腿の蜂窩織炎を繰り返している患者への炎症徴候を早期に発見するための指導で最も適切なのはどれか。</a:t>
            </a:r>
          </a:p>
          <a:p>
            <a:r>
              <a:rPr lang="en-US" altLang="ja-JP" sz="2000" b="1" dirty="0"/>
              <a:t>1. </a:t>
            </a:r>
            <a:r>
              <a:rPr lang="ja-JP" altLang="en-US" sz="2000" b="1" dirty="0"/>
              <a:t>「入浴後に観察しましょう」 </a:t>
            </a:r>
          </a:p>
          <a:p>
            <a:r>
              <a:rPr lang="en-US" altLang="ja-JP" sz="2000" b="1" dirty="0"/>
              <a:t>2. </a:t>
            </a:r>
            <a:r>
              <a:rPr lang="ja-JP" altLang="en-US" sz="2000" b="1" dirty="0"/>
              <a:t>「体温は毎朝測りましょう」 </a:t>
            </a:r>
          </a:p>
          <a:p>
            <a:r>
              <a:rPr lang="en-US" altLang="ja-JP" sz="2000" b="1" dirty="0"/>
              <a:t>3. </a:t>
            </a:r>
            <a:r>
              <a:rPr lang="ja-JP" altLang="en-US" sz="2000" b="1" dirty="0"/>
              <a:t>「膿が出ていないか観察しましょう」 </a:t>
            </a:r>
          </a:p>
          <a:p>
            <a:r>
              <a:rPr lang="en-US" altLang="ja-JP" sz="2000" b="1" dirty="0"/>
              <a:t>4. </a:t>
            </a:r>
            <a:r>
              <a:rPr lang="ja-JP" altLang="en-US" sz="2000" b="1" dirty="0"/>
              <a:t>「赤くなっていないか観察しましょう</a:t>
            </a:r>
            <a:r>
              <a:rPr lang="ja-JP" altLang="en-US" sz="2000" b="1" dirty="0" smtClean="0"/>
              <a:t>」　　　　　　　　　　　　　　　　　　　　　　</a:t>
            </a:r>
            <a:r>
              <a:rPr lang="ja-JP" altLang="en-US" sz="2000" b="1" dirty="0" smtClean="0">
                <a:latin typeface="Wingdings"/>
                <a:ea typeface="Wingdings"/>
                <a:cs typeface="Wingdings"/>
                <a:sym typeface="Wingdings"/>
              </a:rPr>
              <a:t></a:t>
            </a:r>
            <a:endParaRPr lang="ja-JP" altLang="en-US" sz="2000" b="1" dirty="0"/>
          </a:p>
        </p:txBody>
      </p:sp>
      <p:grpSp>
        <p:nvGrpSpPr>
          <p:cNvPr id="15" name="グループ化 14"/>
          <p:cNvGrpSpPr/>
          <p:nvPr/>
        </p:nvGrpSpPr>
        <p:grpSpPr>
          <a:xfrm>
            <a:off x="755373" y="3248511"/>
            <a:ext cx="9051235" cy="3291601"/>
            <a:chOff x="755373" y="3248511"/>
            <a:chExt cx="9051235" cy="3291601"/>
          </a:xfrm>
        </p:grpSpPr>
        <p:sp>
          <p:nvSpPr>
            <p:cNvPr id="13" name="テキスト ボックス 12"/>
            <p:cNvSpPr txBox="1"/>
            <p:nvPr/>
          </p:nvSpPr>
          <p:spPr>
            <a:xfrm>
              <a:off x="755373" y="3248511"/>
              <a:ext cx="9051235" cy="2554545"/>
            </a:xfrm>
            <a:prstGeom prst="rect">
              <a:avLst/>
            </a:prstGeom>
            <a:noFill/>
          </p:spPr>
          <p:txBody>
            <a:bodyPr wrap="square" rtlCol="0">
              <a:spAutoFit/>
            </a:bodyPr>
            <a:lstStyle/>
            <a:p>
              <a:r>
                <a:rPr lang="ja-JP" altLang="en-US" sz="2000" b="1" dirty="0"/>
                <a:t>蜂窩織炎：皮膚の深いところから皮下脂肪組織にかけての細菌による化膿性</a:t>
              </a:r>
              <a:r>
                <a:rPr lang="ja-JP" altLang="en-US" sz="2000" b="1" dirty="0" smtClean="0"/>
                <a:t>炎症。赤く腫れてくるのが最初の兆候。</a:t>
              </a:r>
              <a:endParaRPr lang="en-US" altLang="ja-JP" sz="2000" b="1" dirty="0" smtClean="0"/>
            </a:p>
            <a:p>
              <a:endParaRPr kumimoji="1" lang="en-US" altLang="ja-JP" sz="2000" b="1" dirty="0"/>
            </a:p>
            <a:p>
              <a:r>
                <a:rPr lang="ja-JP" altLang="en-US" sz="2000" b="1" dirty="0" smtClean="0"/>
                <a:t>炎症の４徴</a:t>
              </a:r>
              <a:endParaRPr lang="en-US" altLang="ja-JP" sz="2000" b="1" dirty="0" smtClean="0"/>
            </a:p>
            <a:p>
              <a:r>
                <a:rPr kumimoji="1" lang="ja-JP" altLang="en-US" sz="2000" b="1" dirty="0" smtClean="0"/>
                <a:t>発熱</a:t>
              </a:r>
              <a:endParaRPr kumimoji="1" lang="en-US" altLang="ja-JP" sz="2000" b="1" dirty="0" smtClean="0"/>
            </a:p>
            <a:p>
              <a:r>
                <a:rPr kumimoji="1" lang="ja-JP" altLang="en-US" sz="2000" b="1" dirty="0" smtClean="0"/>
                <a:t>発赤</a:t>
              </a:r>
              <a:endParaRPr kumimoji="1" lang="en-US" altLang="ja-JP" sz="2000" b="1" dirty="0" smtClean="0"/>
            </a:p>
            <a:p>
              <a:r>
                <a:rPr lang="ja-JP" altLang="en-US" sz="2000" b="1" dirty="0" smtClean="0"/>
                <a:t>疼痛</a:t>
              </a:r>
              <a:endParaRPr lang="en-US" altLang="ja-JP" sz="2000" b="1" dirty="0" smtClean="0"/>
            </a:p>
            <a:p>
              <a:r>
                <a:rPr kumimoji="1" lang="ja-JP" altLang="en-US" sz="2000" b="1" dirty="0" smtClean="0"/>
                <a:t>細胞</a:t>
              </a:r>
              <a:r>
                <a:rPr kumimoji="1" lang="ja-JP" altLang="en-US" sz="2000" b="1" dirty="0"/>
                <a:t>障害</a:t>
              </a:r>
            </a:p>
          </p:txBody>
        </p:sp>
        <p:pic>
          <p:nvPicPr>
            <p:cNvPr id="14" name="図 1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4121" y="3805217"/>
              <a:ext cx="3204955" cy="2734895"/>
            </a:xfrm>
            <a:prstGeom prst="rect">
              <a:avLst/>
            </a:prstGeom>
          </p:spPr>
        </p:pic>
      </p:grpSp>
      <p:sp>
        <p:nvSpPr>
          <p:cNvPr id="2" name="正方形/長方形 1"/>
          <p:cNvSpPr/>
          <p:nvPr/>
        </p:nvSpPr>
        <p:spPr>
          <a:xfrm>
            <a:off x="8519076" y="2350735"/>
            <a:ext cx="628604" cy="567419"/>
          </a:xfrm>
          <a:prstGeom prst="rect">
            <a:avLst/>
          </a:prstGeom>
          <a:ln>
            <a:solidFill>
              <a:srgbClr val="FFFFFF"/>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461447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2664</TotalTime>
  <Words>3220</Words>
  <Application>Microsoft Office PowerPoint</Application>
  <PresentationFormat>35mm スライド</PresentationFormat>
  <Paragraphs>392</Paragraphs>
  <Slides>29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29</vt:i4>
      </vt:variant>
    </vt:vector>
  </HeadingPairs>
  <TitlesOfParts>
    <vt:vector size="34" baseType="lpstr">
      <vt:lpstr>ＭＳ Ｐゴシック</vt:lpstr>
      <vt:lpstr>Arial</vt:lpstr>
      <vt:lpstr>Calibri</vt:lpstr>
      <vt:lpstr>Wingdings</vt:lpstr>
      <vt:lpstr>ホワイト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北海道医療大学</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小林 正伸</dc:creator>
  <cp:lastModifiedBy>小林 正伸</cp:lastModifiedBy>
  <cp:revision>80</cp:revision>
  <dcterms:created xsi:type="dcterms:W3CDTF">2013-12-27T01:41:38Z</dcterms:created>
  <dcterms:modified xsi:type="dcterms:W3CDTF">2018-12-12T07:41:22Z</dcterms:modified>
</cp:coreProperties>
</file>