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84" r:id="rId2"/>
    <p:sldId id="282" r:id="rId3"/>
    <p:sldId id="305" r:id="rId4"/>
    <p:sldId id="306" r:id="rId5"/>
    <p:sldId id="307" r:id="rId6"/>
    <p:sldId id="308" r:id="rId7"/>
    <p:sldId id="309" r:id="rId8"/>
    <p:sldId id="310" r:id="rId9"/>
    <p:sldId id="311" r:id="rId10"/>
    <p:sldId id="256" r:id="rId11"/>
    <p:sldId id="257" r:id="rId12"/>
    <p:sldId id="304" r:id="rId13"/>
    <p:sldId id="258" r:id="rId14"/>
    <p:sldId id="281" r:id="rId15"/>
    <p:sldId id="259" r:id="rId16"/>
    <p:sldId id="283" r:id="rId17"/>
    <p:sldId id="260" r:id="rId18"/>
    <p:sldId id="263" r:id="rId19"/>
    <p:sldId id="264" r:id="rId20"/>
    <p:sldId id="285" r:id="rId21"/>
    <p:sldId id="302" r:id="rId22"/>
    <p:sldId id="265" r:id="rId23"/>
    <p:sldId id="267" r:id="rId24"/>
    <p:sldId id="266" r:id="rId25"/>
    <p:sldId id="268" r:id="rId26"/>
    <p:sldId id="286" r:id="rId27"/>
    <p:sldId id="287" r:id="rId28"/>
    <p:sldId id="301" r:id="rId29"/>
    <p:sldId id="288" r:id="rId30"/>
    <p:sldId id="312" r:id="rId31"/>
    <p:sldId id="289" r:id="rId32"/>
    <p:sldId id="290" r:id="rId33"/>
    <p:sldId id="303" r:id="rId34"/>
    <p:sldId id="291" r:id="rId35"/>
    <p:sldId id="313" r:id="rId36"/>
    <p:sldId id="292" r:id="rId37"/>
    <p:sldId id="318" r:id="rId38"/>
    <p:sldId id="293" r:id="rId39"/>
    <p:sldId id="294" r:id="rId40"/>
    <p:sldId id="295" r:id="rId41"/>
    <p:sldId id="296" r:id="rId42"/>
    <p:sldId id="297" r:id="rId43"/>
    <p:sldId id="298" r:id="rId44"/>
    <p:sldId id="299" r:id="rId45"/>
    <p:sldId id="314" r:id="rId46"/>
    <p:sldId id="315" r:id="rId47"/>
    <p:sldId id="316" r:id="rId48"/>
    <p:sldId id="317" r:id="rId49"/>
  </p:sldIdLst>
  <p:sldSz cx="10287000" cy="6858000" type="35mm"/>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90" y="132"/>
      </p:cViewPr>
      <p:guideLst>
        <p:guide orient="horz" pos="2160"/>
        <p:guide pos="32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501E7-7728-44F4-8A11-C17889CF03E6}" type="datetimeFigureOut">
              <a:rPr kumimoji="1" lang="ja-JP" altLang="en-US" smtClean="0"/>
              <a:t>2018/12/12</a:t>
            </a:fld>
            <a:endParaRPr kumimoji="1" lang="ja-JP" altLang="en-US"/>
          </a:p>
        </p:txBody>
      </p:sp>
      <p:sp>
        <p:nvSpPr>
          <p:cNvPr id="4" name="スライド イメージ プレースホルダー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3B25E-638F-471F-BA7B-A9FBCD268F08}" type="slidenum">
              <a:rPr kumimoji="1" lang="ja-JP" altLang="en-US" smtClean="0"/>
              <a:t>‹#›</a:t>
            </a:fld>
            <a:endParaRPr kumimoji="1" lang="ja-JP" altLang="en-US"/>
          </a:p>
        </p:txBody>
      </p:sp>
    </p:spTree>
    <p:extLst>
      <p:ext uri="{BB962C8B-B14F-4D97-AF65-F5344CB8AC3E}">
        <p14:creationId xmlns:p14="http://schemas.microsoft.com/office/powerpoint/2010/main" val="33443055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C3D85E2-1226-A147-BD63-A77E80674DBF}" type="slidenum">
              <a:rPr kumimoji="1" lang="ja-JP" altLang="en-US" smtClean="0"/>
              <a:t>3</a:t>
            </a:fld>
            <a:endParaRPr kumimoji="1" lang="ja-JP" altLang="en-US"/>
          </a:p>
        </p:txBody>
      </p:sp>
    </p:spTree>
    <p:extLst>
      <p:ext uri="{BB962C8B-B14F-4D97-AF65-F5344CB8AC3E}">
        <p14:creationId xmlns:p14="http://schemas.microsoft.com/office/powerpoint/2010/main" val="1554075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1525" y="2130426"/>
            <a:ext cx="874395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17787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289981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390335" y="274639"/>
            <a:ext cx="2603897"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78644" y="274639"/>
            <a:ext cx="7640241"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34604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153684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2602" y="4406901"/>
            <a:ext cx="874395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31506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78644" y="1600201"/>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872162" y="1600201"/>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282703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0" y="274638"/>
            <a:ext cx="92583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418224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306021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4061836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4351" y="273050"/>
            <a:ext cx="3384352"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293418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16324" y="4800600"/>
            <a:ext cx="6172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F6EB562-9559-424B-BECD-135453AF4D9B}" type="datetimeFigureOut">
              <a:rPr kumimoji="1" lang="ja-JP" altLang="en-US" smtClean="0"/>
              <a:t>2018/12/12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145959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514350" y="6356351"/>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EB562-9559-424B-BECD-135453AF4D9B}" type="datetimeFigureOut">
              <a:rPr kumimoji="1" lang="ja-JP" altLang="en-US" smtClean="0"/>
              <a:t>2018/12/12</a:t>
            </a:fld>
            <a:endParaRPr kumimoji="1" lang="ja-JP" altLang="en-US"/>
          </a:p>
        </p:txBody>
      </p:sp>
      <p:sp>
        <p:nvSpPr>
          <p:cNvPr id="5" name="フッター プレースホルダー 4"/>
          <p:cNvSpPr>
            <a:spLocks noGrp="1"/>
          </p:cNvSpPr>
          <p:nvPr>
            <p:ph type="ftr" sz="quarter" idx="3"/>
          </p:nvPr>
        </p:nvSpPr>
        <p:spPr>
          <a:xfrm>
            <a:off x="3514725" y="6356351"/>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372350" y="635635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FEB4C-96CB-6946-8673-C10E24320D36}" type="slidenum">
              <a:rPr kumimoji="1" lang="ja-JP" altLang="en-US" smtClean="0"/>
              <a:t>‹#›</a:t>
            </a:fld>
            <a:endParaRPr kumimoji="1" lang="ja-JP" altLang="en-US"/>
          </a:p>
        </p:txBody>
      </p:sp>
    </p:spTree>
    <p:extLst>
      <p:ext uri="{BB962C8B-B14F-4D97-AF65-F5344CB8AC3E}">
        <p14:creationId xmlns:p14="http://schemas.microsoft.com/office/powerpoint/2010/main" val="265275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0352" y="580929"/>
            <a:ext cx="7849940" cy="1938992"/>
          </a:xfrm>
          <a:prstGeom prst="rect">
            <a:avLst/>
          </a:prstGeom>
          <a:noFill/>
        </p:spPr>
        <p:txBody>
          <a:bodyPr wrap="square" rtlCol="0">
            <a:spAutoFit/>
          </a:bodyPr>
          <a:lstStyle/>
          <a:p>
            <a:r>
              <a:rPr lang="ja-JP" altLang="en-US" sz="2000" dirty="0"/>
              <a:t>第</a:t>
            </a:r>
            <a:r>
              <a:rPr lang="en-US" altLang="ja-JP" sz="2000" dirty="0"/>
              <a:t>96</a:t>
            </a:r>
            <a:r>
              <a:rPr lang="ja-JP" altLang="en-US" sz="2000" dirty="0"/>
              <a:t>回</a:t>
            </a:r>
          </a:p>
          <a:p>
            <a:r>
              <a:rPr lang="ja-JP" altLang="en-US" sz="2000" dirty="0"/>
              <a:t>リンパ系で正しいのはどれか</a:t>
            </a:r>
            <a:r>
              <a:rPr lang="ja-JP" altLang="en-US" sz="2000" dirty="0" smtClean="0"/>
              <a:t>。</a:t>
            </a:r>
            <a:endParaRPr lang="ja-JP" altLang="en-US" sz="2000" dirty="0"/>
          </a:p>
          <a:p>
            <a:r>
              <a:rPr lang="en-US" altLang="ja-JP" sz="2000" dirty="0"/>
              <a:t>1.</a:t>
            </a:r>
            <a:r>
              <a:rPr lang="ja-JP" altLang="en-US" sz="2000" dirty="0"/>
              <a:t>　過剰な組織液を回収する。</a:t>
            </a:r>
          </a:p>
          <a:p>
            <a:r>
              <a:rPr lang="en-US" altLang="ja-JP" sz="2000" dirty="0"/>
              <a:t>2.</a:t>
            </a:r>
            <a:r>
              <a:rPr lang="ja-JP" altLang="en-US" sz="2000" dirty="0"/>
              <a:t>　リンパに脂肪成分は含まれない。</a:t>
            </a:r>
          </a:p>
          <a:p>
            <a:r>
              <a:rPr lang="en-US" altLang="ja-JP" sz="2000" dirty="0"/>
              <a:t>3.</a:t>
            </a:r>
            <a:r>
              <a:rPr lang="ja-JP" altLang="en-US" sz="2000" dirty="0"/>
              <a:t>　胸管のリンパは動脈系へ直接流入する。</a:t>
            </a:r>
          </a:p>
          <a:p>
            <a:r>
              <a:rPr lang="en-US" altLang="ja-JP" sz="2000" dirty="0"/>
              <a:t>4.</a:t>
            </a:r>
            <a:r>
              <a:rPr lang="ja-JP" altLang="en-US" sz="2000" dirty="0"/>
              <a:t>　健常成人のリンパ流量は７～</a:t>
            </a:r>
            <a:r>
              <a:rPr lang="en-US" altLang="ja-JP" sz="2000" dirty="0"/>
              <a:t>10ℓ/</a:t>
            </a:r>
            <a:r>
              <a:rPr lang="ja-JP" altLang="en-US" sz="2000" dirty="0"/>
              <a:t>日である。</a:t>
            </a:r>
            <a:endParaRPr kumimoji="1" lang="ja-JP" altLang="en-US" sz="2000" dirty="0"/>
          </a:p>
        </p:txBody>
      </p:sp>
      <p:pic>
        <p:nvPicPr>
          <p:cNvPr id="3" name="図 2" descr="ch2-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91" y="2649797"/>
            <a:ext cx="3790571" cy="3929559"/>
          </a:xfrm>
          <a:prstGeom prst="rect">
            <a:avLst/>
          </a:prstGeom>
        </p:spPr>
      </p:pic>
      <p:sp>
        <p:nvSpPr>
          <p:cNvPr id="4" name="テキスト ボックス 3"/>
          <p:cNvSpPr txBox="1"/>
          <p:nvPr/>
        </p:nvSpPr>
        <p:spPr>
          <a:xfrm>
            <a:off x="4480560" y="3026234"/>
            <a:ext cx="5493839" cy="3280898"/>
          </a:xfrm>
          <a:prstGeom prst="rect">
            <a:avLst/>
          </a:prstGeom>
          <a:noFill/>
        </p:spPr>
        <p:txBody>
          <a:bodyPr wrap="square" rtlCol="0">
            <a:spAutoFit/>
          </a:bodyPr>
          <a:lstStyle/>
          <a:p>
            <a:pPr>
              <a:lnSpc>
                <a:spcPts val="2520"/>
              </a:lnSpc>
            </a:pPr>
            <a:r>
              <a:rPr lang="ja-JP" altLang="en-US" sz="2000" b="1" dirty="0" smtClean="0"/>
              <a:t>血液</a:t>
            </a:r>
            <a:r>
              <a:rPr lang="ja-JP" altLang="en-US" sz="2000" b="1" dirty="0"/>
              <a:t>の液体成分は常に血管内を流れているのではなく、細胞に酸素と栄養素を届けるために、毛細血管の動脈側で血管から</a:t>
            </a:r>
            <a:r>
              <a:rPr lang="ja-JP" altLang="en-US" sz="2000" b="1" dirty="0" smtClean="0"/>
              <a:t>流出し、大部分は静脈側で回収される。しかし、</a:t>
            </a:r>
            <a:r>
              <a:rPr lang="ja-JP" altLang="en-US" sz="2000" b="1" dirty="0"/>
              <a:t>静脈側で血管に戻れなかった水分はリンパとなり、これを回収して血流に戻してくれるのがリンパ管です。このように、毛細血管から漏れた水分をすくい、血管の静脈系に戻してくれるリンパ管は血液の組織間を起点、血管を終点としたバイパスになって</a:t>
            </a:r>
            <a:r>
              <a:rPr lang="ja-JP" altLang="en-US" sz="2000" b="1" dirty="0" smtClean="0"/>
              <a:t>いる。脂質の運搬。鎖骨下静脈に合流。</a:t>
            </a:r>
            <a:endParaRPr kumimoji="1" lang="ja-JP" altLang="en-US" sz="2000" b="1" dirty="0"/>
          </a:p>
        </p:txBody>
      </p:sp>
    </p:spTree>
    <p:extLst>
      <p:ext uri="{BB962C8B-B14F-4D97-AF65-F5344CB8AC3E}">
        <p14:creationId xmlns:p14="http://schemas.microsoft.com/office/powerpoint/2010/main" val="798889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96080" y="318146"/>
            <a:ext cx="1569660" cy="646331"/>
          </a:xfrm>
          <a:prstGeom prst="rect">
            <a:avLst/>
          </a:prstGeom>
          <a:noFill/>
        </p:spPr>
        <p:txBody>
          <a:bodyPr wrap="none" rtlCol="0">
            <a:spAutoFit/>
          </a:bodyPr>
          <a:lstStyle/>
          <a:p>
            <a:r>
              <a:rPr kumimoji="1" lang="ja-JP" altLang="en-US" sz="3600" dirty="0" smtClean="0"/>
              <a:t>心不全</a:t>
            </a:r>
            <a:endParaRPr kumimoji="1" lang="ja-JP" altLang="en-US" sz="3600" dirty="0"/>
          </a:p>
        </p:txBody>
      </p:sp>
      <p:sp>
        <p:nvSpPr>
          <p:cNvPr id="5" name="テキスト ボックス 4"/>
          <p:cNvSpPr txBox="1"/>
          <p:nvPr/>
        </p:nvSpPr>
        <p:spPr>
          <a:xfrm>
            <a:off x="927559" y="1098707"/>
            <a:ext cx="8205341" cy="3170099"/>
          </a:xfrm>
          <a:prstGeom prst="rect">
            <a:avLst/>
          </a:prstGeom>
          <a:noFill/>
        </p:spPr>
        <p:txBody>
          <a:bodyPr wrap="square" rtlCol="0">
            <a:spAutoFit/>
          </a:bodyPr>
          <a:lstStyle/>
          <a:p>
            <a:r>
              <a:rPr kumimoji="1" lang="ja-JP" altLang="en-US" sz="2000" dirty="0" smtClean="0"/>
              <a:t>問題</a:t>
            </a:r>
            <a:r>
              <a:rPr lang="ja-JP" altLang="en-US" sz="2000" dirty="0"/>
              <a:t>　心臓弁膜症で通院治療を続けていた患者が下腿の浮腫を認めて来院し，呼吸困難を訴えている。 　優先して行うのはどれか。</a:t>
            </a:r>
          </a:p>
          <a:p>
            <a:r>
              <a:rPr lang="ja-JP" altLang="en-US" sz="2000" dirty="0"/>
              <a:t> </a:t>
            </a:r>
            <a:r>
              <a:rPr lang="en-US" altLang="ja-JP" sz="2000" dirty="0"/>
              <a:t>a. </a:t>
            </a:r>
            <a:r>
              <a:rPr lang="ja-JP" altLang="en-US" sz="2000" dirty="0"/>
              <a:t>静脈還流量を減少させる体位にする。</a:t>
            </a:r>
          </a:p>
          <a:p>
            <a:r>
              <a:rPr lang="ja-JP" altLang="en-US" sz="2000" dirty="0"/>
              <a:t> </a:t>
            </a:r>
            <a:r>
              <a:rPr lang="en-US" altLang="ja-JP" sz="2000" dirty="0"/>
              <a:t>b. </a:t>
            </a:r>
            <a:r>
              <a:rPr lang="ja-JP" altLang="en-US" sz="2000" dirty="0"/>
              <a:t>ジギタリス中毒の有無を観察する。</a:t>
            </a:r>
          </a:p>
          <a:p>
            <a:r>
              <a:rPr lang="ja-JP" altLang="en-US" sz="2000" dirty="0"/>
              <a:t> </a:t>
            </a:r>
            <a:r>
              <a:rPr lang="en-US" altLang="ja-JP" sz="2000" dirty="0"/>
              <a:t>c. </a:t>
            </a:r>
            <a:r>
              <a:rPr lang="ja-JP" altLang="en-US" sz="2000" dirty="0"/>
              <a:t>心不全の病態を説明する。</a:t>
            </a:r>
          </a:p>
          <a:p>
            <a:r>
              <a:rPr lang="ja-JP" altLang="en-US" sz="2000" dirty="0"/>
              <a:t> </a:t>
            </a:r>
            <a:r>
              <a:rPr lang="en-US" altLang="ja-JP" sz="2000" dirty="0"/>
              <a:t>d. </a:t>
            </a:r>
            <a:r>
              <a:rPr lang="ja-JP" altLang="en-US" sz="2000" dirty="0"/>
              <a:t>酸素吸入の準備をする。</a:t>
            </a:r>
          </a:p>
          <a:p>
            <a:r>
              <a:rPr lang="ja-JP" altLang="en-US" sz="2000" dirty="0"/>
              <a:t>      </a:t>
            </a:r>
            <a:r>
              <a:rPr lang="en-US" altLang="ja-JP" sz="2000" dirty="0"/>
              <a:t>1. a, b</a:t>
            </a:r>
          </a:p>
          <a:p>
            <a:r>
              <a:rPr lang="en-US" altLang="ja-JP" sz="2000" dirty="0" smtClean="0"/>
              <a:t>        2</a:t>
            </a:r>
            <a:r>
              <a:rPr lang="en-US" altLang="ja-JP" sz="2000" dirty="0"/>
              <a:t>. a, </a:t>
            </a:r>
            <a:r>
              <a:rPr lang="en-US" altLang="ja-JP" sz="2000" dirty="0" smtClean="0"/>
              <a:t>d</a:t>
            </a:r>
            <a:r>
              <a:rPr lang="ja-JP" altLang="en-US" sz="2000" dirty="0" smtClean="0"/>
              <a:t>　　　　　　　　　　　　　　　　　　　　　　　　　　　　　　　</a:t>
            </a:r>
            <a:r>
              <a:rPr lang="ja-JP" altLang="en-US" sz="2000" dirty="0" smtClean="0">
                <a:latin typeface="Wingdings"/>
                <a:ea typeface="Wingdings"/>
                <a:cs typeface="Wingdings"/>
                <a:sym typeface="Wingdings"/>
              </a:rPr>
              <a:t></a:t>
            </a:r>
            <a:endParaRPr lang="en-US" altLang="ja-JP" sz="2000" dirty="0"/>
          </a:p>
          <a:p>
            <a:r>
              <a:rPr lang="en-US" altLang="ja-JP" sz="2000" dirty="0"/>
              <a:t>      </a:t>
            </a:r>
            <a:r>
              <a:rPr lang="en-US" altLang="ja-JP" sz="2000" dirty="0" smtClean="0"/>
              <a:t>  3</a:t>
            </a:r>
            <a:r>
              <a:rPr lang="en-US" altLang="ja-JP" sz="2000" dirty="0"/>
              <a:t>. b, c</a:t>
            </a:r>
          </a:p>
          <a:p>
            <a:r>
              <a:rPr lang="en-US" altLang="ja-JP" sz="2000" dirty="0"/>
              <a:t>      </a:t>
            </a:r>
            <a:r>
              <a:rPr lang="en-US" altLang="ja-JP" sz="2000" dirty="0" smtClean="0"/>
              <a:t>  4</a:t>
            </a:r>
            <a:r>
              <a:rPr lang="en-US" altLang="ja-JP" sz="2000" dirty="0"/>
              <a:t>. c, </a:t>
            </a:r>
            <a:r>
              <a:rPr lang="en-US" altLang="ja-JP" sz="2000" dirty="0" smtClean="0"/>
              <a:t>d</a:t>
            </a:r>
            <a:endParaRPr kumimoji="1" lang="ja-JP" altLang="en-US" sz="2000" dirty="0"/>
          </a:p>
        </p:txBody>
      </p:sp>
      <p:sp>
        <p:nvSpPr>
          <p:cNvPr id="6" name="テキスト ボックス 5"/>
          <p:cNvSpPr txBox="1"/>
          <p:nvPr/>
        </p:nvSpPr>
        <p:spPr>
          <a:xfrm>
            <a:off x="713507" y="4327383"/>
            <a:ext cx="9004469" cy="1849224"/>
          </a:xfrm>
          <a:prstGeom prst="rect">
            <a:avLst/>
          </a:prstGeom>
          <a:noFill/>
        </p:spPr>
        <p:txBody>
          <a:bodyPr wrap="square" rtlCol="0">
            <a:spAutoFit/>
          </a:bodyPr>
          <a:lstStyle/>
          <a:p>
            <a:pPr>
              <a:lnSpc>
                <a:spcPts val="2760"/>
              </a:lnSpc>
            </a:pPr>
            <a:r>
              <a:rPr lang="ja-JP" altLang="en-US" dirty="0" smtClean="0"/>
              <a:t>心弁膜症などの心疾患の終末像は心不全であることに気づくように。</a:t>
            </a:r>
            <a:endParaRPr lang="en-US" altLang="ja-JP" dirty="0" smtClean="0"/>
          </a:p>
          <a:p>
            <a:pPr>
              <a:lnSpc>
                <a:spcPts val="2760"/>
              </a:lnSpc>
            </a:pPr>
            <a:r>
              <a:rPr kumimoji="1" lang="ja-JP" altLang="en-US" dirty="0" smtClean="0"/>
              <a:t>下腿の浮腫は右心不全の最初に見られる兆候で、左心不全は呼吸困難。</a:t>
            </a:r>
            <a:endParaRPr kumimoji="1" lang="en-US" altLang="ja-JP" dirty="0" smtClean="0"/>
          </a:p>
          <a:p>
            <a:pPr>
              <a:lnSpc>
                <a:spcPts val="2760"/>
              </a:lnSpc>
            </a:pPr>
            <a:r>
              <a:rPr lang="ja-JP" altLang="en-US" dirty="0" smtClean="0"/>
              <a:t>心不全の治療には、心臓の力をつける（ジギタリスなど）ことと、心臓の負荷をとることがある。</a:t>
            </a:r>
            <a:endParaRPr lang="en-US" altLang="ja-JP" dirty="0" smtClean="0"/>
          </a:p>
          <a:p>
            <a:pPr>
              <a:lnSpc>
                <a:spcPts val="2760"/>
              </a:lnSpc>
            </a:pPr>
            <a:r>
              <a:rPr kumimoji="1" lang="ja-JP" altLang="en-US" dirty="0" smtClean="0"/>
              <a:t>心臓の負荷をとるためには、利尿剤で血液量を減らすか、心臓への還流量を減らす。</a:t>
            </a:r>
            <a:endParaRPr kumimoji="1" lang="en-US" altLang="ja-JP" dirty="0" smtClean="0"/>
          </a:p>
          <a:p>
            <a:pPr>
              <a:lnSpc>
                <a:spcPts val="2760"/>
              </a:lnSpc>
            </a:pPr>
            <a:r>
              <a:rPr lang="ja-JP" altLang="en-US" dirty="0" smtClean="0"/>
              <a:t>心不全になると静脈血が貯留し、動脈血が行かなくなり、酸素不足となる。</a:t>
            </a:r>
            <a:endParaRPr kumimoji="1" lang="ja-JP" altLang="en-US" dirty="0"/>
          </a:p>
        </p:txBody>
      </p:sp>
      <p:sp>
        <p:nvSpPr>
          <p:cNvPr id="2" name="正方形/長方形 1"/>
          <p:cNvSpPr/>
          <p:nvPr/>
        </p:nvSpPr>
        <p:spPr>
          <a:xfrm>
            <a:off x="7147362" y="3215374"/>
            <a:ext cx="635021" cy="48635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323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m_group_3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626" y="1276424"/>
            <a:ext cx="6198214" cy="3796405"/>
          </a:xfrm>
          <a:prstGeom prst="rect">
            <a:avLst/>
          </a:prstGeom>
        </p:spPr>
      </p:pic>
      <p:sp>
        <p:nvSpPr>
          <p:cNvPr id="5" name="テキスト ボックス 4"/>
          <p:cNvSpPr txBox="1"/>
          <p:nvPr/>
        </p:nvSpPr>
        <p:spPr>
          <a:xfrm>
            <a:off x="3596080" y="318146"/>
            <a:ext cx="1569660" cy="646331"/>
          </a:xfrm>
          <a:prstGeom prst="rect">
            <a:avLst/>
          </a:prstGeom>
          <a:noFill/>
        </p:spPr>
        <p:txBody>
          <a:bodyPr wrap="none" rtlCol="0">
            <a:spAutoFit/>
          </a:bodyPr>
          <a:lstStyle/>
          <a:p>
            <a:r>
              <a:rPr kumimoji="1" lang="ja-JP" altLang="en-US" sz="3600" dirty="0" smtClean="0"/>
              <a:t>心不全</a:t>
            </a:r>
            <a:endParaRPr kumimoji="1" lang="ja-JP" altLang="en-US" sz="3600" dirty="0"/>
          </a:p>
        </p:txBody>
      </p:sp>
      <p:sp>
        <p:nvSpPr>
          <p:cNvPr id="6" name="テキスト ボックス 5"/>
          <p:cNvSpPr txBox="1"/>
          <p:nvPr/>
        </p:nvSpPr>
        <p:spPr>
          <a:xfrm>
            <a:off x="556479" y="5302707"/>
            <a:ext cx="9273321" cy="861774"/>
          </a:xfrm>
          <a:prstGeom prst="rect">
            <a:avLst/>
          </a:prstGeom>
          <a:noFill/>
        </p:spPr>
        <p:txBody>
          <a:bodyPr wrap="square" rtlCol="0">
            <a:spAutoFit/>
          </a:bodyPr>
          <a:lstStyle/>
          <a:p>
            <a:pPr>
              <a:lnSpc>
                <a:spcPts val="3000"/>
              </a:lnSpc>
            </a:pPr>
            <a:r>
              <a:rPr lang="ja-JP" altLang="en-US" sz="2400" b="1" dirty="0"/>
              <a:t>心不全とは，心ポンプ機能低下により全身の組織代謝に必要な血液量（心拍出量）を送り出すことができない</a:t>
            </a:r>
            <a:r>
              <a:rPr lang="ja-JP" altLang="en-US" sz="2400" b="1" dirty="0" smtClean="0"/>
              <a:t>状態を指す。</a:t>
            </a:r>
            <a:endParaRPr kumimoji="1" lang="ja-JP" altLang="en-US" sz="2400" b="1" dirty="0"/>
          </a:p>
        </p:txBody>
      </p:sp>
      <p:sp>
        <p:nvSpPr>
          <p:cNvPr id="7" name="テキスト ボックス 6"/>
          <p:cNvSpPr txBox="1"/>
          <p:nvPr/>
        </p:nvSpPr>
        <p:spPr>
          <a:xfrm>
            <a:off x="436312" y="907093"/>
            <a:ext cx="2688853" cy="369332"/>
          </a:xfrm>
          <a:prstGeom prst="rect">
            <a:avLst/>
          </a:prstGeom>
          <a:noFill/>
        </p:spPr>
        <p:txBody>
          <a:bodyPr wrap="square" rtlCol="0">
            <a:spAutoFit/>
          </a:bodyPr>
          <a:lstStyle/>
          <a:p>
            <a:r>
              <a:rPr kumimoji="1" lang="ja-JP" altLang="en-US" smtClean="0"/>
              <a:t>全ての心臓病の終末像</a:t>
            </a:r>
            <a:endParaRPr kumimoji="1" lang="ja-JP" altLang="en-US" dirty="0"/>
          </a:p>
        </p:txBody>
      </p:sp>
    </p:spTree>
    <p:extLst>
      <p:ext uri="{BB962C8B-B14F-4D97-AF65-F5344CB8AC3E}">
        <p14:creationId xmlns:p14="http://schemas.microsoft.com/office/powerpoint/2010/main" val="1373853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shinfuzen006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856" y="903171"/>
            <a:ext cx="5296264" cy="3972199"/>
          </a:xfrm>
          <a:prstGeom prst="rect">
            <a:avLst/>
          </a:prstGeom>
        </p:spPr>
      </p:pic>
      <p:sp>
        <p:nvSpPr>
          <p:cNvPr id="6" name="テキスト ボックス 5"/>
          <p:cNvSpPr txBox="1"/>
          <p:nvPr/>
        </p:nvSpPr>
        <p:spPr>
          <a:xfrm>
            <a:off x="365761" y="4875370"/>
            <a:ext cx="9601200" cy="1631216"/>
          </a:xfrm>
          <a:prstGeom prst="rect">
            <a:avLst/>
          </a:prstGeom>
          <a:noFill/>
        </p:spPr>
        <p:txBody>
          <a:bodyPr wrap="square" rtlCol="0">
            <a:spAutoFit/>
          </a:bodyPr>
          <a:lstStyle/>
          <a:p>
            <a:pPr>
              <a:lnSpc>
                <a:spcPts val="3000"/>
              </a:lnSpc>
            </a:pPr>
            <a:r>
              <a:rPr lang="ja-JP" altLang="en-US" sz="2000" b="1" dirty="0"/>
              <a:t>弱っている馬が心不全状態の心臓</a:t>
            </a:r>
            <a:r>
              <a:rPr lang="ja-JP" altLang="en-US" sz="2000" b="1" dirty="0" smtClean="0"/>
              <a:t>とすると，</a:t>
            </a:r>
            <a:r>
              <a:rPr lang="ja-JP" altLang="en-US" sz="2000" b="1" dirty="0"/>
              <a:t>強心薬は弱っている馬にむちを入れるような</a:t>
            </a:r>
            <a:r>
              <a:rPr lang="ja-JP" altLang="en-US" sz="2000" b="1" dirty="0" smtClean="0"/>
              <a:t>もの。ただし</a:t>
            </a:r>
            <a:r>
              <a:rPr lang="ja-JP" altLang="en-US" sz="2000" b="1" dirty="0"/>
              <a:t>，馬をさらに早く疲れさせてしまう可能性が</a:t>
            </a:r>
            <a:r>
              <a:rPr lang="ja-JP" altLang="en-US" sz="2000" b="1" dirty="0" smtClean="0"/>
              <a:t>あるので</a:t>
            </a:r>
            <a:r>
              <a:rPr lang="ja-JP" altLang="en-US" sz="2000" b="1" dirty="0"/>
              <a:t>，使い方に工夫が</a:t>
            </a:r>
            <a:r>
              <a:rPr lang="ja-JP" altLang="en-US" sz="2000" b="1" dirty="0" smtClean="0"/>
              <a:t>必要。血管</a:t>
            </a:r>
            <a:r>
              <a:rPr lang="ja-JP" altLang="en-US" sz="2000" b="1" dirty="0"/>
              <a:t>拡張薬は荷物を減らす，</a:t>
            </a:r>
            <a:r>
              <a:rPr lang="en-US" altLang="ja-JP" sz="2000" b="1" dirty="0"/>
              <a:t>β</a:t>
            </a:r>
            <a:r>
              <a:rPr lang="ja-JP" altLang="en-US" sz="2000" b="1" dirty="0"/>
              <a:t>遮断薬は速度を落とす，心臓移植は新しい馬に代える，人工心臓はトラクターを購入することに</a:t>
            </a:r>
            <a:r>
              <a:rPr lang="ja-JP" altLang="en-US" sz="2000" b="1" dirty="0" smtClean="0"/>
              <a:t>例えられる。</a:t>
            </a:r>
            <a:endParaRPr kumimoji="1" lang="ja-JP" altLang="en-US" sz="2000" b="1" dirty="0"/>
          </a:p>
        </p:txBody>
      </p:sp>
      <p:sp>
        <p:nvSpPr>
          <p:cNvPr id="7" name="テキスト ボックス 6"/>
          <p:cNvSpPr txBox="1"/>
          <p:nvPr/>
        </p:nvSpPr>
        <p:spPr>
          <a:xfrm>
            <a:off x="3161493" y="194994"/>
            <a:ext cx="2492990" cy="646331"/>
          </a:xfrm>
          <a:prstGeom prst="rect">
            <a:avLst/>
          </a:prstGeom>
          <a:noFill/>
        </p:spPr>
        <p:txBody>
          <a:bodyPr wrap="none" rtlCol="0">
            <a:spAutoFit/>
          </a:bodyPr>
          <a:lstStyle/>
          <a:p>
            <a:r>
              <a:rPr kumimoji="1" lang="ja-JP" altLang="en-US" sz="3600" dirty="0" smtClean="0"/>
              <a:t>心不全治療</a:t>
            </a:r>
            <a:endParaRPr kumimoji="1" lang="en-US" altLang="ja-JP" sz="3600" dirty="0" smtClean="0"/>
          </a:p>
        </p:txBody>
      </p:sp>
    </p:spTree>
    <p:extLst>
      <p:ext uri="{BB962C8B-B14F-4D97-AF65-F5344CB8AC3E}">
        <p14:creationId xmlns:p14="http://schemas.microsoft.com/office/powerpoint/2010/main" val="403692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55992" y="870404"/>
            <a:ext cx="8205340" cy="2862322"/>
          </a:xfrm>
          <a:prstGeom prst="rect">
            <a:avLst/>
          </a:prstGeom>
          <a:noFill/>
        </p:spPr>
        <p:txBody>
          <a:bodyPr wrap="square" rtlCol="0">
            <a:spAutoFit/>
          </a:bodyPr>
          <a:lstStyle/>
          <a:p>
            <a:r>
              <a:rPr lang="ja-JP" altLang="en-US" sz="2000" b="1" dirty="0" smtClean="0"/>
              <a:t>問題　心</a:t>
            </a:r>
            <a:r>
              <a:rPr lang="ja-JP" altLang="en-US" sz="2000" b="1" dirty="0"/>
              <a:t>不全で起坐呼吸をしている患者の看護で正しいのはどれか。</a:t>
            </a:r>
          </a:p>
          <a:p>
            <a:r>
              <a:rPr lang="ja-JP" altLang="en-US" sz="2000" b="1" dirty="0"/>
              <a:t> </a:t>
            </a:r>
            <a:r>
              <a:rPr lang="en-US" altLang="ja-JP" sz="2000" b="1" dirty="0"/>
              <a:t>a. </a:t>
            </a:r>
            <a:r>
              <a:rPr lang="ja-JP" altLang="en-US" sz="2000" b="1" dirty="0"/>
              <a:t>絶食とする。</a:t>
            </a:r>
          </a:p>
          <a:p>
            <a:r>
              <a:rPr lang="ja-JP" altLang="en-US" sz="2000" b="1" dirty="0"/>
              <a:t> </a:t>
            </a:r>
            <a:r>
              <a:rPr lang="en-US" altLang="ja-JP" sz="2000" b="1" dirty="0"/>
              <a:t>b. </a:t>
            </a:r>
            <a:r>
              <a:rPr lang="ja-JP" altLang="en-US" sz="2000" b="1" dirty="0"/>
              <a:t>睡眠時は水平仰臥位にする。</a:t>
            </a:r>
          </a:p>
          <a:p>
            <a:r>
              <a:rPr lang="ja-JP" altLang="en-US" sz="2000" b="1" dirty="0"/>
              <a:t> </a:t>
            </a:r>
            <a:r>
              <a:rPr lang="en-US" altLang="ja-JP" sz="2000" b="1" dirty="0"/>
              <a:t>c. </a:t>
            </a:r>
            <a:r>
              <a:rPr lang="ja-JP" altLang="en-US" sz="2000" b="1" dirty="0"/>
              <a:t>ジギタリス服薬時は徐脈の出現に注意する。</a:t>
            </a:r>
          </a:p>
          <a:p>
            <a:r>
              <a:rPr lang="ja-JP" altLang="en-US" sz="2000" b="1" dirty="0"/>
              <a:t> </a:t>
            </a:r>
            <a:r>
              <a:rPr lang="en-US" altLang="ja-JP" sz="2000" b="1" dirty="0"/>
              <a:t>d. </a:t>
            </a:r>
            <a:r>
              <a:rPr lang="ja-JP" altLang="en-US" sz="2000" b="1" dirty="0"/>
              <a:t>水分の出納バランスに注意する。</a:t>
            </a:r>
          </a:p>
          <a:p>
            <a:r>
              <a:rPr lang="en-US" altLang="ja-JP" sz="2000" b="1" dirty="0" smtClean="0"/>
              <a:t>1. a</a:t>
            </a:r>
            <a:r>
              <a:rPr lang="en-US" altLang="ja-JP" sz="2000" b="1" dirty="0"/>
              <a:t>, b</a:t>
            </a:r>
          </a:p>
          <a:p>
            <a:r>
              <a:rPr lang="en-US" altLang="ja-JP" sz="2000" b="1" dirty="0" smtClean="0"/>
              <a:t>2</a:t>
            </a:r>
            <a:r>
              <a:rPr lang="en-US" altLang="ja-JP" sz="2000" b="1" dirty="0"/>
              <a:t>. a, </a:t>
            </a:r>
            <a:r>
              <a:rPr lang="en-US" altLang="ja-JP" sz="2000" b="1" dirty="0" smtClean="0"/>
              <a:t>d </a:t>
            </a:r>
          </a:p>
          <a:p>
            <a:r>
              <a:rPr lang="en-US" altLang="ja-JP" sz="2000" b="1" dirty="0" smtClean="0"/>
              <a:t>3</a:t>
            </a:r>
            <a:r>
              <a:rPr lang="en-US" altLang="ja-JP" sz="2000" b="1" dirty="0"/>
              <a:t>. b, c</a:t>
            </a:r>
          </a:p>
          <a:p>
            <a:r>
              <a:rPr lang="en-US" altLang="ja-JP" sz="2000" b="1" dirty="0" smtClean="0"/>
              <a:t>4</a:t>
            </a:r>
            <a:r>
              <a:rPr lang="en-US" altLang="ja-JP" sz="2000" b="1" dirty="0"/>
              <a:t>. c, </a:t>
            </a:r>
            <a:r>
              <a:rPr lang="en-US" altLang="ja-JP" sz="2000" b="1" dirty="0" smtClean="0"/>
              <a:t>d</a:t>
            </a:r>
            <a:r>
              <a:rPr lang="ja-JP" altLang="en-US" sz="2000" b="1" dirty="0" smtClean="0"/>
              <a:t>　　　　　　　　　　　　　　　　　　　　　　　　　　</a:t>
            </a:r>
            <a:r>
              <a:rPr lang="ja-JP" altLang="en-US" sz="2000" b="1" dirty="0" smtClean="0">
                <a:latin typeface="Wingdings"/>
                <a:ea typeface="Wingdings"/>
                <a:cs typeface="Wingdings"/>
                <a:sym typeface="Wingdings"/>
              </a:rPr>
              <a:t></a:t>
            </a:r>
            <a:endParaRPr kumimoji="1" lang="ja-JP" altLang="en-US" sz="2000" b="1" dirty="0"/>
          </a:p>
        </p:txBody>
      </p:sp>
      <p:sp>
        <p:nvSpPr>
          <p:cNvPr id="5" name="テキスト ボックス 4"/>
          <p:cNvSpPr txBox="1"/>
          <p:nvPr/>
        </p:nvSpPr>
        <p:spPr>
          <a:xfrm>
            <a:off x="396240" y="4277268"/>
            <a:ext cx="9585960" cy="1528624"/>
          </a:xfrm>
          <a:prstGeom prst="rect">
            <a:avLst/>
          </a:prstGeom>
          <a:noFill/>
        </p:spPr>
        <p:txBody>
          <a:bodyPr wrap="square" rtlCol="0">
            <a:spAutoFit/>
          </a:bodyPr>
          <a:lstStyle/>
          <a:p>
            <a:pPr>
              <a:lnSpc>
                <a:spcPts val="2760"/>
              </a:lnSpc>
            </a:pPr>
            <a:r>
              <a:rPr kumimoji="1" lang="ja-JP" altLang="en-US" sz="2000" b="1" dirty="0" smtClean="0"/>
              <a:t>絶食にすると、栄養を取らせるために点滴しなくてはならない。心臓により負荷がかかる。</a:t>
            </a:r>
            <a:endParaRPr kumimoji="1" lang="en-US" altLang="ja-JP" sz="2000" b="1" dirty="0" smtClean="0"/>
          </a:p>
          <a:p>
            <a:pPr>
              <a:lnSpc>
                <a:spcPts val="2760"/>
              </a:lnSpc>
            </a:pPr>
            <a:r>
              <a:rPr lang="ja-JP" altLang="en-US" sz="2000" b="1" dirty="0" smtClean="0"/>
              <a:t>水平仰臥位にすると、心臓への血液還流が増加して苦しくなる。</a:t>
            </a:r>
            <a:endParaRPr lang="en-US" altLang="ja-JP" sz="2000" b="1" dirty="0" smtClean="0"/>
          </a:p>
          <a:p>
            <a:pPr>
              <a:lnSpc>
                <a:spcPts val="2760"/>
              </a:lnSpc>
            </a:pPr>
            <a:r>
              <a:rPr kumimoji="1" lang="ja-JP" altLang="en-US" sz="2000" b="1" dirty="0" smtClean="0"/>
              <a:t>ジギタリスの副作用として徐脈やブロックがある。</a:t>
            </a:r>
            <a:endParaRPr kumimoji="1" lang="en-US" altLang="ja-JP" sz="2000" b="1" dirty="0" smtClean="0"/>
          </a:p>
          <a:p>
            <a:pPr>
              <a:lnSpc>
                <a:spcPts val="2760"/>
              </a:lnSpc>
            </a:pPr>
            <a:r>
              <a:rPr kumimoji="1" lang="ja-JP" altLang="en-US" sz="2000" b="1" dirty="0" smtClean="0"/>
              <a:t>水分の入りと出のバランスは、血液量の増減に直結する。</a:t>
            </a:r>
            <a:endParaRPr kumimoji="1" lang="ja-JP" altLang="en-US" sz="2000" b="1" dirty="0"/>
          </a:p>
        </p:txBody>
      </p:sp>
      <p:sp>
        <p:nvSpPr>
          <p:cNvPr id="2" name="正方形/長方形 1"/>
          <p:cNvSpPr/>
          <p:nvPr/>
        </p:nvSpPr>
        <p:spPr>
          <a:xfrm>
            <a:off x="6086577" y="3228969"/>
            <a:ext cx="580977" cy="517352"/>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3827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1730" y="567419"/>
            <a:ext cx="8295805" cy="5909310"/>
          </a:xfrm>
          <a:prstGeom prst="rect">
            <a:avLst/>
          </a:prstGeom>
          <a:noFill/>
        </p:spPr>
        <p:txBody>
          <a:bodyPr wrap="square" rtlCol="0">
            <a:spAutoFit/>
          </a:bodyPr>
          <a:lstStyle/>
          <a:p>
            <a:r>
              <a:rPr lang="ja-JP" altLang="en-US" b="1" dirty="0"/>
              <a:t>第</a:t>
            </a:r>
            <a:r>
              <a:rPr lang="en-US" altLang="ja-JP" b="1" dirty="0"/>
              <a:t>103</a:t>
            </a:r>
            <a:r>
              <a:rPr lang="ja-JP" altLang="en-US" b="1" dirty="0"/>
              <a:t>回</a:t>
            </a:r>
          </a:p>
          <a:p>
            <a:r>
              <a:rPr lang="ja-JP" altLang="en-US" b="1" dirty="0"/>
              <a:t>急性左心不全の症状はどれか</a:t>
            </a:r>
            <a:r>
              <a:rPr lang="ja-JP" altLang="en-US" b="1" dirty="0" smtClean="0"/>
              <a:t>。</a:t>
            </a:r>
            <a:endParaRPr lang="ja-JP" altLang="en-US" b="1" dirty="0"/>
          </a:p>
          <a:p>
            <a:r>
              <a:rPr lang="en-US" altLang="ja-JP" b="1" dirty="0"/>
              <a:t>1.</a:t>
            </a:r>
            <a:r>
              <a:rPr lang="ja-JP" altLang="en-US" b="1" dirty="0"/>
              <a:t>　肝腫大</a:t>
            </a:r>
          </a:p>
          <a:p>
            <a:r>
              <a:rPr lang="en-US" altLang="ja-JP" b="1" dirty="0"/>
              <a:t>2.</a:t>
            </a:r>
            <a:r>
              <a:rPr lang="ja-JP" altLang="en-US" b="1" dirty="0"/>
              <a:t>　呼吸</a:t>
            </a:r>
            <a:r>
              <a:rPr lang="ja-JP" altLang="en-US" b="1" dirty="0" smtClean="0"/>
              <a:t>困難   　　　　　　　　　　　　　　　　　　　　　　　　　　　　　　　　　　　　　</a:t>
            </a:r>
            <a:r>
              <a:rPr lang="ja-JP" altLang="en-US" b="1" dirty="0" smtClean="0">
                <a:latin typeface="Wingdings"/>
                <a:ea typeface="Wingdings"/>
                <a:cs typeface="Wingdings"/>
                <a:sym typeface="Wingdings"/>
              </a:rPr>
              <a:t></a:t>
            </a:r>
            <a:endParaRPr lang="ja-JP" altLang="en-US" b="1" dirty="0"/>
          </a:p>
          <a:p>
            <a:r>
              <a:rPr lang="en-US" altLang="ja-JP" b="1" dirty="0"/>
              <a:t>3.</a:t>
            </a:r>
            <a:r>
              <a:rPr lang="ja-JP" altLang="en-US" b="1" dirty="0"/>
              <a:t>　下腿浮腫</a:t>
            </a:r>
          </a:p>
          <a:p>
            <a:r>
              <a:rPr lang="en-US" altLang="ja-JP" b="1" dirty="0"/>
              <a:t>4.</a:t>
            </a:r>
            <a:r>
              <a:rPr lang="ja-JP" altLang="en-US" b="1" dirty="0"/>
              <a:t>　頸静脈</a:t>
            </a:r>
            <a:r>
              <a:rPr lang="ja-JP" altLang="en-US" b="1" dirty="0" smtClean="0"/>
              <a:t>怒張</a:t>
            </a:r>
            <a:endParaRPr lang="en-US" altLang="ja-JP" b="1" dirty="0" smtClean="0"/>
          </a:p>
          <a:p>
            <a:endParaRPr kumimoji="1" lang="en-US" altLang="ja-JP" b="1" dirty="0"/>
          </a:p>
          <a:p>
            <a:r>
              <a:rPr lang="ja-JP" altLang="en-US" b="1" dirty="0"/>
              <a:t>第</a:t>
            </a:r>
            <a:r>
              <a:rPr lang="en-US" altLang="ja-JP" b="1" dirty="0"/>
              <a:t>96</a:t>
            </a:r>
            <a:r>
              <a:rPr lang="ja-JP" altLang="en-US" b="1" dirty="0"/>
              <a:t>回</a:t>
            </a:r>
          </a:p>
          <a:p>
            <a:r>
              <a:rPr lang="ja-JP" altLang="en-US" b="1" dirty="0"/>
              <a:t>左心不全で入院中の片麻痺患者。夜間に呼吸が苦しくなり顔色不良となった。対応で適切なのはどれか</a:t>
            </a:r>
            <a:r>
              <a:rPr lang="ja-JP" altLang="en-US" b="1" dirty="0" smtClean="0"/>
              <a:t>。</a:t>
            </a:r>
            <a:endParaRPr lang="ja-JP" altLang="en-US" b="1" dirty="0"/>
          </a:p>
          <a:p>
            <a:r>
              <a:rPr lang="en-US" altLang="ja-JP" b="1" dirty="0"/>
              <a:t>1.</a:t>
            </a:r>
            <a:r>
              <a:rPr lang="ja-JP" altLang="en-US" b="1" dirty="0"/>
              <a:t>　肩枕を入れる</a:t>
            </a:r>
          </a:p>
          <a:p>
            <a:r>
              <a:rPr lang="en-US" altLang="ja-JP" b="1" dirty="0"/>
              <a:t>2.</a:t>
            </a:r>
            <a:r>
              <a:rPr lang="ja-JP" altLang="en-US" b="1" dirty="0"/>
              <a:t>　起座位にする</a:t>
            </a:r>
            <a:r>
              <a:rPr lang="ja-JP" altLang="en-US" b="1" dirty="0" smtClean="0"/>
              <a:t>。　　　　　　　　　　　　　　　　　　　　　　　　　　　　　　　　　　　</a:t>
            </a:r>
            <a:r>
              <a:rPr lang="ja-JP" altLang="en-US" b="1" dirty="0" smtClean="0">
                <a:latin typeface="Wingdings"/>
                <a:ea typeface="Wingdings"/>
                <a:cs typeface="Wingdings"/>
                <a:sym typeface="Wingdings"/>
              </a:rPr>
              <a:t></a:t>
            </a:r>
            <a:endParaRPr lang="ja-JP" altLang="en-US" b="1" dirty="0"/>
          </a:p>
          <a:p>
            <a:r>
              <a:rPr lang="en-US" altLang="ja-JP" b="1" dirty="0"/>
              <a:t>3.</a:t>
            </a:r>
            <a:r>
              <a:rPr lang="ja-JP" altLang="en-US" b="1" dirty="0"/>
              <a:t>　下肢を挙上する。</a:t>
            </a:r>
          </a:p>
          <a:p>
            <a:r>
              <a:rPr lang="en-US" altLang="ja-JP" b="1" dirty="0"/>
              <a:t>4.</a:t>
            </a:r>
            <a:r>
              <a:rPr lang="ja-JP" altLang="en-US" b="1" dirty="0"/>
              <a:t>　ヴァルサルヴァ法を実施する</a:t>
            </a:r>
            <a:r>
              <a:rPr lang="ja-JP" altLang="en-US" b="1" dirty="0" smtClean="0"/>
              <a:t>。</a:t>
            </a:r>
            <a:endParaRPr lang="en-US" altLang="ja-JP" b="1" dirty="0" smtClean="0"/>
          </a:p>
          <a:p>
            <a:endParaRPr kumimoji="1" lang="en-US" altLang="ja-JP" b="1" dirty="0"/>
          </a:p>
          <a:p>
            <a:r>
              <a:rPr lang="ja-JP" altLang="en-US" b="1" dirty="0"/>
              <a:t>第</a:t>
            </a:r>
            <a:r>
              <a:rPr lang="en-US" altLang="ja-JP" b="1" dirty="0"/>
              <a:t>100</a:t>
            </a:r>
            <a:r>
              <a:rPr lang="ja-JP" altLang="en-US" b="1" dirty="0"/>
              <a:t>回</a:t>
            </a:r>
          </a:p>
          <a:p>
            <a:r>
              <a:rPr lang="ja-JP" altLang="en-US" b="1" dirty="0"/>
              <a:t>慢性心不全の患者の急性増悪を疑うのはどれか</a:t>
            </a:r>
            <a:r>
              <a:rPr lang="ja-JP" altLang="en-US" b="1" dirty="0" smtClean="0"/>
              <a:t>。</a:t>
            </a:r>
            <a:endParaRPr lang="ja-JP" altLang="en-US" b="1" dirty="0"/>
          </a:p>
          <a:p>
            <a:r>
              <a:rPr lang="en-US" altLang="ja-JP" b="1" dirty="0"/>
              <a:t>1.</a:t>
            </a:r>
            <a:r>
              <a:rPr lang="ja-JP" altLang="en-US" b="1" dirty="0"/>
              <a:t>　体重の減少</a:t>
            </a:r>
          </a:p>
          <a:p>
            <a:r>
              <a:rPr lang="en-US" altLang="ja-JP" b="1" dirty="0"/>
              <a:t>2.</a:t>
            </a:r>
            <a:r>
              <a:rPr lang="ja-JP" altLang="en-US" b="1" dirty="0"/>
              <a:t>　喘息様</a:t>
            </a:r>
            <a:r>
              <a:rPr lang="ja-JP" altLang="en-US" b="1" dirty="0" smtClean="0"/>
              <a:t>症状　　　　　　　　　　　　　　　　　　　　　　　　　　　　　　　　　　　　　</a:t>
            </a:r>
            <a:r>
              <a:rPr lang="ja-JP" altLang="en-US" b="1" dirty="0" smtClean="0">
                <a:latin typeface="Wingdings"/>
                <a:ea typeface="Wingdings"/>
                <a:cs typeface="Wingdings"/>
                <a:sym typeface="Wingdings"/>
              </a:rPr>
              <a:t></a:t>
            </a:r>
            <a:endParaRPr lang="ja-JP" altLang="en-US" b="1" dirty="0"/>
          </a:p>
          <a:p>
            <a:r>
              <a:rPr lang="en-US" altLang="ja-JP" b="1" dirty="0"/>
              <a:t>3.</a:t>
            </a:r>
            <a:r>
              <a:rPr lang="ja-JP" altLang="en-US" b="1" dirty="0"/>
              <a:t>　下肢の熱感</a:t>
            </a:r>
          </a:p>
          <a:p>
            <a:r>
              <a:rPr lang="en-US" altLang="ja-JP" b="1" dirty="0"/>
              <a:t>4.</a:t>
            </a:r>
            <a:r>
              <a:rPr lang="ja-JP" altLang="en-US" b="1" dirty="0"/>
              <a:t>　くも状血管腫</a:t>
            </a:r>
            <a:endParaRPr kumimoji="1" lang="ja-JP" altLang="en-US" b="1" dirty="0"/>
          </a:p>
        </p:txBody>
      </p:sp>
      <p:sp>
        <p:nvSpPr>
          <p:cNvPr id="3" name="正方形/長方形 2"/>
          <p:cNvSpPr/>
          <p:nvPr/>
        </p:nvSpPr>
        <p:spPr>
          <a:xfrm>
            <a:off x="7701317" y="1229408"/>
            <a:ext cx="689065" cy="526888"/>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7925781" y="3522074"/>
            <a:ext cx="689065" cy="526888"/>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7853717" y="5533158"/>
            <a:ext cx="689065" cy="526888"/>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2404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12310" y="133439"/>
            <a:ext cx="7001436" cy="646331"/>
          </a:xfrm>
          <a:prstGeom prst="rect">
            <a:avLst/>
          </a:prstGeom>
          <a:noFill/>
        </p:spPr>
        <p:txBody>
          <a:bodyPr wrap="none" rtlCol="0">
            <a:spAutoFit/>
          </a:bodyPr>
          <a:lstStyle/>
          <a:p>
            <a:r>
              <a:rPr kumimoji="1" lang="ja-JP" altLang="en-US" sz="3600" dirty="0" smtClean="0"/>
              <a:t>虚血性心疾患（狭心症と心筋梗塞）</a:t>
            </a:r>
            <a:endParaRPr kumimoji="1" lang="ja-JP" altLang="en-US" sz="3600" dirty="0"/>
          </a:p>
        </p:txBody>
      </p:sp>
      <p:sp>
        <p:nvSpPr>
          <p:cNvPr id="5" name="テキスト ボックス 4"/>
          <p:cNvSpPr txBox="1"/>
          <p:nvPr/>
        </p:nvSpPr>
        <p:spPr>
          <a:xfrm>
            <a:off x="770589" y="914871"/>
            <a:ext cx="8205340" cy="1631216"/>
          </a:xfrm>
          <a:prstGeom prst="rect">
            <a:avLst/>
          </a:prstGeom>
          <a:noFill/>
        </p:spPr>
        <p:txBody>
          <a:bodyPr wrap="square" rtlCol="0">
            <a:spAutoFit/>
          </a:bodyPr>
          <a:lstStyle/>
          <a:p>
            <a:r>
              <a:rPr lang="ja-JP" altLang="en-US" sz="2000" dirty="0"/>
              <a:t>問題　心筋梗塞が発生する危険性が高いタイプの狭心症の特徴はどれか。</a:t>
            </a:r>
          </a:p>
          <a:p>
            <a:r>
              <a:rPr lang="ja-JP" altLang="en-US" sz="2000" dirty="0"/>
              <a:t>      </a:t>
            </a:r>
            <a:r>
              <a:rPr lang="en-US" altLang="ja-JP" sz="2000" dirty="0"/>
              <a:t>1. </a:t>
            </a:r>
            <a:r>
              <a:rPr lang="ja-JP" altLang="en-US" sz="2000" dirty="0"/>
              <a:t>労作によって痛みが起こる。</a:t>
            </a:r>
          </a:p>
          <a:p>
            <a:r>
              <a:rPr lang="ja-JP" altLang="en-US" sz="2000" dirty="0"/>
              <a:t>      </a:t>
            </a:r>
            <a:r>
              <a:rPr lang="en-US" altLang="ja-JP" sz="2000" dirty="0"/>
              <a:t>2. </a:t>
            </a:r>
            <a:r>
              <a:rPr lang="ja-JP" altLang="en-US" sz="2000" dirty="0"/>
              <a:t>締めつけられるような痛みである。</a:t>
            </a:r>
          </a:p>
          <a:p>
            <a:r>
              <a:rPr lang="en-US" altLang="ja-JP" sz="2000" dirty="0" smtClean="0"/>
              <a:t>        3</a:t>
            </a:r>
            <a:r>
              <a:rPr lang="en-US" altLang="ja-JP" sz="2000" dirty="0"/>
              <a:t>. </a:t>
            </a:r>
            <a:r>
              <a:rPr lang="ja-JP" altLang="en-US" sz="2000" dirty="0"/>
              <a:t>ニトログリセリンを用いても痛みが消えにくい</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ja-JP" altLang="en-US" sz="2000" dirty="0"/>
              <a:t>      </a:t>
            </a:r>
            <a:r>
              <a:rPr lang="en-US" altLang="ja-JP" sz="2000" dirty="0"/>
              <a:t>4. </a:t>
            </a:r>
            <a:r>
              <a:rPr lang="ja-JP" altLang="en-US" sz="2000" dirty="0"/>
              <a:t>左頸部にも痛みを感じる</a:t>
            </a:r>
            <a:r>
              <a:rPr lang="ja-JP" altLang="en-US" sz="2000" dirty="0" smtClean="0"/>
              <a:t>。</a:t>
            </a:r>
            <a:endParaRPr kumimoji="1" lang="ja-JP" altLang="en-US" sz="2000" dirty="0"/>
          </a:p>
        </p:txBody>
      </p:sp>
      <p:pic>
        <p:nvPicPr>
          <p:cNvPr id="7" name="図 6" descr="0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46" y="3074754"/>
            <a:ext cx="7874000" cy="3492500"/>
          </a:xfrm>
          <a:prstGeom prst="rect">
            <a:avLst/>
          </a:prstGeom>
        </p:spPr>
      </p:pic>
      <p:sp>
        <p:nvSpPr>
          <p:cNvPr id="8" name="テキスト ボックス 7"/>
          <p:cNvSpPr txBox="1"/>
          <p:nvPr/>
        </p:nvSpPr>
        <p:spPr>
          <a:xfrm>
            <a:off x="939746" y="5837648"/>
            <a:ext cx="1210588" cy="338554"/>
          </a:xfrm>
          <a:prstGeom prst="rect">
            <a:avLst/>
          </a:prstGeom>
          <a:noFill/>
        </p:spPr>
        <p:txBody>
          <a:bodyPr wrap="none" rtlCol="0">
            <a:spAutoFit/>
          </a:bodyPr>
          <a:lstStyle/>
          <a:p>
            <a:r>
              <a:rPr lang="ja-JP" altLang="en-US" sz="1600" dirty="0" smtClean="0"/>
              <a:t>異型狭心症</a:t>
            </a:r>
            <a:endParaRPr kumimoji="1" lang="ja-JP" altLang="en-US" sz="1600" dirty="0"/>
          </a:p>
        </p:txBody>
      </p:sp>
      <p:sp>
        <p:nvSpPr>
          <p:cNvPr id="9" name="テキスト ボックス 8"/>
          <p:cNvSpPr txBox="1"/>
          <p:nvPr/>
        </p:nvSpPr>
        <p:spPr>
          <a:xfrm>
            <a:off x="2561972" y="5305139"/>
            <a:ext cx="1415772" cy="338554"/>
          </a:xfrm>
          <a:prstGeom prst="rect">
            <a:avLst/>
          </a:prstGeom>
          <a:noFill/>
        </p:spPr>
        <p:txBody>
          <a:bodyPr wrap="none" rtlCol="0">
            <a:spAutoFit/>
          </a:bodyPr>
          <a:lstStyle/>
          <a:p>
            <a:r>
              <a:rPr lang="ja-JP" altLang="en-US" sz="1600" dirty="0" smtClean="0"/>
              <a:t>労作性狭心症</a:t>
            </a:r>
            <a:endParaRPr kumimoji="1" lang="ja-JP" altLang="en-US" sz="1600" dirty="0"/>
          </a:p>
        </p:txBody>
      </p:sp>
      <p:sp>
        <p:nvSpPr>
          <p:cNvPr id="2" name="正方形/長方形 1"/>
          <p:cNvSpPr/>
          <p:nvPr/>
        </p:nvSpPr>
        <p:spPr>
          <a:xfrm>
            <a:off x="8295804" y="1810336"/>
            <a:ext cx="517942" cy="44582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4806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70131" y="499869"/>
            <a:ext cx="8606559" cy="5909310"/>
          </a:xfrm>
          <a:prstGeom prst="rect">
            <a:avLst/>
          </a:prstGeom>
          <a:noFill/>
        </p:spPr>
        <p:txBody>
          <a:bodyPr wrap="square" rtlCol="0">
            <a:spAutoFit/>
          </a:bodyPr>
          <a:lstStyle/>
          <a:p>
            <a:r>
              <a:rPr lang="ja-JP" altLang="en-US" b="1" dirty="0"/>
              <a:t>第</a:t>
            </a:r>
            <a:r>
              <a:rPr lang="en-US" altLang="ja-JP" b="1" dirty="0"/>
              <a:t>95</a:t>
            </a:r>
            <a:r>
              <a:rPr lang="ja-JP" altLang="en-US" b="1" dirty="0"/>
              <a:t>回</a:t>
            </a:r>
          </a:p>
          <a:p>
            <a:r>
              <a:rPr lang="ja-JP" altLang="en-US" b="1" dirty="0"/>
              <a:t>次の文を読み問題</a:t>
            </a:r>
            <a:r>
              <a:rPr lang="en-US" altLang="ja-JP" b="1" dirty="0"/>
              <a:t>1</a:t>
            </a:r>
            <a:r>
              <a:rPr lang="ja-JP" altLang="en-US" b="1" dirty="0"/>
              <a:t>に答えよ。</a:t>
            </a:r>
          </a:p>
          <a:p>
            <a:r>
              <a:rPr lang="en-US" altLang="ja-JP" b="1" dirty="0"/>
              <a:t>55</a:t>
            </a:r>
            <a:r>
              <a:rPr lang="ja-JP" altLang="en-US" b="1" dirty="0"/>
              <a:t>歳の男性。営業職。</a:t>
            </a:r>
            <a:r>
              <a:rPr lang="en-US" altLang="ja-JP" b="1" dirty="0"/>
              <a:t>10</a:t>
            </a:r>
            <a:r>
              <a:rPr lang="ja-JP" altLang="en-US" b="1" dirty="0"/>
              <a:t>年前に定期健康診断で高血圧症と高脂血症とを指摘され、薬物治療を続けていた。２年前から階段昇降時に胸部圧迫感を感じていた。今朝、駅の階段を登ったところ、胸痛と息苦しさとが出現し、労作性狭心症の疑いで入院した。身長</a:t>
            </a:r>
            <a:r>
              <a:rPr lang="en-US" altLang="ja-JP" b="1" dirty="0"/>
              <a:t>170cm</a:t>
            </a:r>
            <a:r>
              <a:rPr lang="ja-JP" altLang="en-US" b="1" dirty="0"/>
              <a:t>、体重</a:t>
            </a:r>
            <a:r>
              <a:rPr lang="en-US" altLang="ja-JP" b="1" dirty="0"/>
              <a:t>84kg</a:t>
            </a:r>
            <a:r>
              <a:rPr lang="ja-JP" altLang="en-US" b="1" dirty="0"/>
              <a:t>、脈拍数</a:t>
            </a:r>
            <a:r>
              <a:rPr lang="en-US" altLang="ja-JP" b="1" dirty="0"/>
              <a:t>84/</a:t>
            </a:r>
            <a:r>
              <a:rPr lang="ja-JP" altLang="en-US" b="1" dirty="0"/>
              <a:t>分、整、血圧</a:t>
            </a:r>
            <a:r>
              <a:rPr lang="en-US" altLang="ja-JP" b="1" dirty="0"/>
              <a:t>162/80mmHg</a:t>
            </a:r>
            <a:r>
              <a:rPr lang="ja-JP" altLang="en-US" b="1" dirty="0"/>
              <a:t>。入院後の</a:t>
            </a:r>
            <a:r>
              <a:rPr lang="en-US" altLang="ja-JP" b="1" dirty="0"/>
              <a:t>12</a:t>
            </a:r>
            <a:r>
              <a:rPr lang="ja-JP" altLang="en-US" b="1" dirty="0"/>
              <a:t>誘導心電図は正常である。血清クレアチンキナーゼ（</a:t>
            </a:r>
            <a:r>
              <a:rPr lang="en-US" altLang="ja-JP" b="1" dirty="0"/>
              <a:t>CK</a:t>
            </a:r>
            <a:r>
              <a:rPr lang="ja-JP" altLang="en-US" b="1" dirty="0"/>
              <a:t>）、</a:t>
            </a:r>
            <a:r>
              <a:rPr lang="en-US" altLang="ja-JP" b="1" dirty="0"/>
              <a:t>AST</a:t>
            </a:r>
            <a:r>
              <a:rPr lang="ja-JP" altLang="en-US" b="1" dirty="0"/>
              <a:t>（</a:t>
            </a:r>
            <a:r>
              <a:rPr lang="en-US" altLang="ja-JP" b="1" dirty="0"/>
              <a:t>GOT</a:t>
            </a:r>
            <a:r>
              <a:rPr lang="ja-JP" altLang="en-US" b="1" dirty="0"/>
              <a:t>）の上昇はみられない。</a:t>
            </a:r>
          </a:p>
          <a:p>
            <a:endParaRPr lang="ja-JP" altLang="en-US" b="1" dirty="0"/>
          </a:p>
          <a:p>
            <a:r>
              <a:rPr lang="ja-JP" altLang="en-US" b="1" dirty="0"/>
              <a:t>問題</a:t>
            </a:r>
            <a:r>
              <a:rPr lang="en-US" altLang="ja-JP" b="1" dirty="0"/>
              <a:t>1</a:t>
            </a:r>
          </a:p>
          <a:p>
            <a:r>
              <a:rPr lang="ja-JP" altLang="en-US" b="1" dirty="0"/>
              <a:t>入院直後に行われる処置で適切なのはどれか</a:t>
            </a:r>
            <a:r>
              <a:rPr lang="ja-JP" altLang="en-US" b="1" dirty="0" smtClean="0"/>
              <a:t>。</a:t>
            </a:r>
            <a:endParaRPr lang="ja-JP" altLang="en-US" b="1" dirty="0"/>
          </a:p>
          <a:p>
            <a:r>
              <a:rPr lang="en-US" altLang="ja-JP" b="1" dirty="0"/>
              <a:t>1.</a:t>
            </a:r>
            <a:r>
              <a:rPr lang="ja-JP" altLang="en-US" b="1" dirty="0"/>
              <a:t>　心電図の持続</a:t>
            </a:r>
            <a:r>
              <a:rPr lang="ja-JP" altLang="en-US" b="1" dirty="0" smtClean="0"/>
              <a:t>モニタリング　　　　　　　　　　　　　　　　　　　　　　　　　　　　</a:t>
            </a:r>
            <a:r>
              <a:rPr lang="ja-JP" altLang="en-US" b="1" dirty="0" smtClean="0">
                <a:latin typeface="Wingdings"/>
                <a:ea typeface="Wingdings"/>
                <a:cs typeface="Wingdings"/>
                <a:sym typeface="Wingdings"/>
              </a:rPr>
              <a:t></a:t>
            </a:r>
            <a:endParaRPr lang="ja-JP" altLang="en-US" b="1" dirty="0"/>
          </a:p>
          <a:p>
            <a:r>
              <a:rPr lang="en-US" altLang="ja-JP" b="1" dirty="0"/>
              <a:t>2.</a:t>
            </a:r>
            <a:r>
              <a:rPr lang="ja-JP" altLang="en-US" b="1" dirty="0"/>
              <a:t>　中心静脈圧の測定</a:t>
            </a:r>
          </a:p>
          <a:p>
            <a:r>
              <a:rPr lang="en-US" altLang="ja-JP" b="1" dirty="0"/>
              <a:t>3.</a:t>
            </a:r>
            <a:r>
              <a:rPr lang="ja-JP" altLang="en-US" b="1" dirty="0"/>
              <a:t>　動脈ラインの確保</a:t>
            </a:r>
          </a:p>
          <a:p>
            <a:r>
              <a:rPr lang="en-US" altLang="ja-JP" b="1" dirty="0"/>
              <a:t>4.</a:t>
            </a:r>
            <a:r>
              <a:rPr lang="ja-JP" altLang="en-US" b="1" dirty="0"/>
              <a:t>　</a:t>
            </a:r>
            <a:r>
              <a:rPr lang="en-US" altLang="ja-JP" b="1" dirty="0"/>
              <a:t>IABP</a:t>
            </a:r>
            <a:r>
              <a:rPr lang="ja-JP" altLang="en-US" b="1" dirty="0"/>
              <a:t>（大動脈内バルーン・パンピング</a:t>
            </a:r>
            <a:r>
              <a:rPr lang="ja-JP" altLang="en-US" b="1" dirty="0" smtClean="0"/>
              <a:t>）</a:t>
            </a:r>
            <a:endParaRPr lang="en-US" altLang="ja-JP" b="1" dirty="0" smtClean="0"/>
          </a:p>
          <a:p>
            <a:endParaRPr kumimoji="1" lang="en-US" altLang="ja-JP" b="1" dirty="0"/>
          </a:p>
          <a:p>
            <a:r>
              <a:rPr lang="ja-JP" altLang="en-US" b="1" dirty="0"/>
              <a:t>問題</a:t>
            </a:r>
            <a:r>
              <a:rPr lang="en-US" altLang="ja-JP" b="1" dirty="0"/>
              <a:t>2</a:t>
            </a:r>
          </a:p>
          <a:p>
            <a:r>
              <a:rPr lang="ja-JP" altLang="en-US" b="1" dirty="0"/>
              <a:t>翌日の午前中に冠状動脈造影を行うことになった。事前の説明で適切なのはどれか</a:t>
            </a:r>
            <a:r>
              <a:rPr lang="ja-JP" altLang="en-US" b="1" dirty="0" smtClean="0"/>
              <a:t>。</a:t>
            </a:r>
            <a:endParaRPr lang="ja-JP" altLang="en-US" b="1" dirty="0"/>
          </a:p>
          <a:p>
            <a:r>
              <a:rPr lang="en-US" altLang="ja-JP" b="1" dirty="0"/>
              <a:t>1.</a:t>
            </a:r>
            <a:r>
              <a:rPr lang="ja-JP" altLang="en-US" b="1" dirty="0"/>
              <a:t>　検査は全身麻酔で行われる。</a:t>
            </a:r>
          </a:p>
          <a:p>
            <a:r>
              <a:rPr lang="en-US" altLang="ja-JP" b="1" dirty="0"/>
              <a:t>2.</a:t>
            </a:r>
            <a:r>
              <a:rPr lang="ja-JP" altLang="en-US" b="1" dirty="0"/>
              <a:t>　造影で息苦しさが改善される。</a:t>
            </a:r>
          </a:p>
          <a:p>
            <a:r>
              <a:rPr lang="en-US" altLang="ja-JP" b="1" dirty="0"/>
              <a:t>3.</a:t>
            </a:r>
            <a:r>
              <a:rPr lang="ja-JP" altLang="en-US" b="1" dirty="0"/>
              <a:t>　検査後、穿刺部の圧迫止血が行われる</a:t>
            </a:r>
            <a:r>
              <a:rPr lang="ja-JP" altLang="en-US" b="1" dirty="0" smtClean="0"/>
              <a:t>。　　　　　　　　　　　　　　　　　　　</a:t>
            </a:r>
            <a:r>
              <a:rPr lang="ja-JP" altLang="en-US" b="1" dirty="0" smtClean="0">
                <a:latin typeface="Wingdings"/>
                <a:ea typeface="Wingdings"/>
                <a:cs typeface="Wingdings"/>
                <a:sym typeface="Wingdings"/>
              </a:rPr>
              <a:t></a:t>
            </a:r>
            <a:endParaRPr lang="ja-JP" altLang="en-US" b="1" dirty="0"/>
          </a:p>
          <a:p>
            <a:r>
              <a:rPr lang="en-US" altLang="ja-JP" b="1" dirty="0"/>
              <a:t>4.</a:t>
            </a:r>
            <a:r>
              <a:rPr lang="ja-JP" altLang="en-US" b="1" dirty="0"/>
              <a:t>　造影用カテーテルは</a:t>
            </a:r>
            <a:r>
              <a:rPr lang="en-US" altLang="ja-JP" b="1" dirty="0"/>
              <a:t>24</a:t>
            </a:r>
            <a:r>
              <a:rPr lang="ja-JP" altLang="en-US" b="1" dirty="0"/>
              <a:t>時間留置される。</a:t>
            </a:r>
            <a:endParaRPr kumimoji="1" lang="ja-JP" altLang="en-US" b="1" dirty="0"/>
          </a:p>
        </p:txBody>
      </p:sp>
      <p:sp>
        <p:nvSpPr>
          <p:cNvPr id="3" name="正方形/長方形 2"/>
          <p:cNvSpPr/>
          <p:nvPr/>
        </p:nvSpPr>
        <p:spPr>
          <a:xfrm>
            <a:off x="7767784" y="3174442"/>
            <a:ext cx="599424" cy="53959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7767784" y="5577810"/>
            <a:ext cx="701488" cy="57915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453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42048" y="784791"/>
            <a:ext cx="8547825" cy="2862322"/>
          </a:xfrm>
          <a:prstGeom prst="rect">
            <a:avLst/>
          </a:prstGeom>
          <a:noFill/>
        </p:spPr>
        <p:txBody>
          <a:bodyPr wrap="square" rtlCol="0">
            <a:spAutoFit/>
          </a:bodyPr>
          <a:lstStyle/>
          <a:p>
            <a:r>
              <a:rPr lang="ja-JP" altLang="en-US" sz="2000" b="1" dirty="0" smtClean="0"/>
              <a:t>問題　ニトログリセリン</a:t>
            </a:r>
            <a:r>
              <a:rPr lang="ja-JP" altLang="en-US" sz="2000" b="1" dirty="0"/>
              <a:t>舌下錠を与薬した患者への看護で正しいのはどれか。</a:t>
            </a:r>
          </a:p>
          <a:p>
            <a:r>
              <a:rPr lang="ja-JP" altLang="en-US" sz="2000" b="1" dirty="0"/>
              <a:t> </a:t>
            </a:r>
            <a:r>
              <a:rPr lang="en-US" altLang="ja-JP" sz="2000" b="1" dirty="0"/>
              <a:t>a. </a:t>
            </a:r>
            <a:r>
              <a:rPr lang="ja-JP" altLang="en-US" sz="2000" b="1" dirty="0"/>
              <a:t>皮下出血斑の出現を観察する。</a:t>
            </a:r>
          </a:p>
          <a:p>
            <a:r>
              <a:rPr lang="ja-JP" altLang="en-US" sz="2000" b="1" dirty="0"/>
              <a:t> </a:t>
            </a:r>
            <a:r>
              <a:rPr lang="en-US" altLang="ja-JP" sz="2000" b="1" dirty="0"/>
              <a:t>b. </a:t>
            </a:r>
            <a:r>
              <a:rPr lang="ja-JP" altLang="en-US" sz="2000" b="1" dirty="0"/>
              <a:t>効果は</a:t>
            </a:r>
            <a:r>
              <a:rPr lang="en-US" altLang="ja-JP" sz="2000" b="1" dirty="0"/>
              <a:t>3</a:t>
            </a:r>
            <a:r>
              <a:rPr lang="ja-JP" altLang="en-US" sz="2000" b="1" dirty="0"/>
              <a:t>時間持続することを説明する。</a:t>
            </a:r>
          </a:p>
          <a:p>
            <a:r>
              <a:rPr lang="ja-JP" altLang="en-US" sz="2000" b="1" dirty="0"/>
              <a:t> </a:t>
            </a:r>
            <a:r>
              <a:rPr lang="en-US" altLang="ja-JP" sz="2000" b="1" dirty="0"/>
              <a:t>c. </a:t>
            </a:r>
            <a:r>
              <a:rPr lang="ja-JP" altLang="en-US" sz="2000" b="1" dirty="0"/>
              <a:t>立ったままで服薬しないよう説明する。</a:t>
            </a:r>
          </a:p>
          <a:p>
            <a:r>
              <a:rPr lang="ja-JP" altLang="en-US" sz="2000" b="1" dirty="0"/>
              <a:t> </a:t>
            </a:r>
            <a:r>
              <a:rPr lang="en-US" altLang="ja-JP" sz="2000" b="1" dirty="0"/>
              <a:t>d. </a:t>
            </a:r>
            <a:r>
              <a:rPr lang="ja-JP" altLang="en-US" sz="2000" b="1" dirty="0"/>
              <a:t>脈拍数を観察する。</a:t>
            </a:r>
          </a:p>
          <a:p>
            <a:r>
              <a:rPr lang="en-US" altLang="ja-JP" sz="2000" b="1" dirty="0" smtClean="0"/>
              <a:t>1. a</a:t>
            </a:r>
            <a:r>
              <a:rPr lang="en-US" altLang="ja-JP" sz="2000" b="1" dirty="0"/>
              <a:t>, b</a:t>
            </a:r>
          </a:p>
          <a:p>
            <a:r>
              <a:rPr lang="en-US" altLang="ja-JP" sz="2000" b="1" dirty="0" smtClean="0"/>
              <a:t>2</a:t>
            </a:r>
            <a:r>
              <a:rPr lang="en-US" altLang="ja-JP" sz="2000" b="1" dirty="0"/>
              <a:t>. a, d</a:t>
            </a:r>
          </a:p>
          <a:p>
            <a:r>
              <a:rPr lang="en-US" altLang="ja-JP" sz="2000" b="1" dirty="0" smtClean="0"/>
              <a:t>3</a:t>
            </a:r>
            <a:r>
              <a:rPr lang="en-US" altLang="ja-JP" sz="2000" b="1" dirty="0"/>
              <a:t>. b, c</a:t>
            </a:r>
          </a:p>
          <a:p>
            <a:r>
              <a:rPr lang="en-US" altLang="ja-JP" sz="2000" b="1" dirty="0" smtClean="0"/>
              <a:t>4</a:t>
            </a:r>
            <a:r>
              <a:rPr lang="en-US" altLang="ja-JP" sz="2000" b="1" dirty="0"/>
              <a:t>. c, </a:t>
            </a:r>
            <a:r>
              <a:rPr lang="en-US" altLang="ja-JP" sz="2000" b="1" dirty="0" smtClean="0"/>
              <a:t>d</a:t>
            </a:r>
            <a:r>
              <a:rPr lang="ja-JP" altLang="en-US" sz="2000" b="1" dirty="0" smtClean="0"/>
              <a:t>　　　　　　　　　　　　　　　　　　　　　　　　　　　　　</a:t>
            </a:r>
            <a:r>
              <a:rPr lang="ja-JP" altLang="en-US" sz="2000" b="1" dirty="0" smtClean="0">
                <a:latin typeface="Wingdings"/>
                <a:ea typeface="Wingdings"/>
                <a:cs typeface="Wingdings"/>
                <a:sym typeface="Wingdings"/>
              </a:rPr>
              <a:t></a:t>
            </a:r>
            <a:endParaRPr kumimoji="1" lang="ja-JP" altLang="en-US" sz="2000" b="1" dirty="0"/>
          </a:p>
        </p:txBody>
      </p:sp>
      <p:sp>
        <p:nvSpPr>
          <p:cNvPr id="2" name="テキスト ボックス 1"/>
          <p:cNvSpPr txBox="1"/>
          <p:nvPr/>
        </p:nvSpPr>
        <p:spPr>
          <a:xfrm>
            <a:off x="1656447" y="4429072"/>
            <a:ext cx="7015113" cy="1323439"/>
          </a:xfrm>
          <a:prstGeom prst="rect">
            <a:avLst/>
          </a:prstGeom>
          <a:noFill/>
        </p:spPr>
        <p:txBody>
          <a:bodyPr wrap="square" rtlCol="0">
            <a:spAutoFit/>
          </a:bodyPr>
          <a:lstStyle/>
          <a:p>
            <a:r>
              <a:rPr kumimoji="1" lang="ja-JP" altLang="en-US" sz="2000" b="1" dirty="0" smtClean="0"/>
              <a:t>硝酸薬の最大の副作用は、低血圧、徐脈、頻脈。</a:t>
            </a:r>
            <a:endParaRPr kumimoji="1" lang="en-US" altLang="ja-JP" sz="2000" b="1" dirty="0" smtClean="0"/>
          </a:p>
          <a:p>
            <a:r>
              <a:rPr lang="ja-JP" altLang="en-US" sz="2000" b="1" dirty="0" smtClean="0"/>
              <a:t>立位で投与すると、低血圧でふらふらすることがあり危険。</a:t>
            </a:r>
            <a:endParaRPr lang="en-US" altLang="ja-JP" sz="2000" b="1" dirty="0" smtClean="0"/>
          </a:p>
          <a:p>
            <a:r>
              <a:rPr kumimoji="1" lang="ja-JP" altLang="en-US" sz="2000" b="1" dirty="0" smtClean="0"/>
              <a:t>内服でも１．６時間くらい。</a:t>
            </a:r>
            <a:endParaRPr kumimoji="1" lang="en-US" altLang="ja-JP" sz="2000" b="1" dirty="0" smtClean="0"/>
          </a:p>
          <a:p>
            <a:r>
              <a:rPr lang="ja-JP" altLang="en-US" sz="2000" b="1" dirty="0" smtClean="0"/>
              <a:t>出血傾向の増強はない。</a:t>
            </a:r>
            <a:endParaRPr kumimoji="1" lang="ja-JP" altLang="en-US" sz="2000" b="1" dirty="0"/>
          </a:p>
        </p:txBody>
      </p:sp>
      <p:sp>
        <p:nvSpPr>
          <p:cNvPr id="3" name="正方形/長方形 2"/>
          <p:cNvSpPr/>
          <p:nvPr/>
        </p:nvSpPr>
        <p:spPr>
          <a:xfrm>
            <a:off x="6066476" y="3147824"/>
            <a:ext cx="756620" cy="49928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6581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033525" y="447176"/>
            <a:ext cx="4587827" cy="2278202"/>
          </a:xfrm>
          <a:prstGeom prst="rect">
            <a:avLst/>
          </a:prstGeom>
        </p:spPr>
      </p:pic>
      <p:sp>
        <p:nvSpPr>
          <p:cNvPr id="5" name="テキスト ボックス 4"/>
          <p:cNvSpPr txBox="1"/>
          <p:nvPr/>
        </p:nvSpPr>
        <p:spPr>
          <a:xfrm>
            <a:off x="713508" y="2740463"/>
            <a:ext cx="9090090" cy="1938992"/>
          </a:xfrm>
          <a:prstGeom prst="rect">
            <a:avLst/>
          </a:prstGeom>
          <a:noFill/>
        </p:spPr>
        <p:txBody>
          <a:bodyPr wrap="square" rtlCol="0">
            <a:spAutoFit/>
          </a:bodyPr>
          <a:lstStyle/>
          <a:p>
            <a:r>
              <a:rPr lang="ja-JP" altLang="en-US" sz="2000" dirty="0"/>
              <a:t>は心筋梗塞発症後の検査値に異常が出現する時期と程度を示している。図の</a:t>
            </a:r>
            <a:r>
              <a:rPr lang="en-US" altLang="ja-JP" sz="2000" dirty="0"/>
              <a:t>□</a:t>
            </a:r>
            <a:r>
              <a:rPr lang="ja-JP" altLang="en-US" sz="2000" dirty="0"/>
              <a:t>に当てはまるのはどれか。</a:t>
            </a:r>
          </a:p>
          <a:p>
            <a:r>
              <a:rPr lang="en-US" altLang="ja-JP" sz="2000" dirty="0" smtClean="0"/>
              <a:t>1. </a:t>
            </a:r>
            <a:r>
              <a:rPr lang="ja-JP" altLang="en-US" sz="2000" dirty="0" smtClean="0"/>
              <a:t>クレアチンキナーゼ　　　　　　　　　　　　　　　　　　　　　　　</a:t>
            </a:r>
            <a:r>
              <a:rPr lang="ja-JP" altLang="en-US" sz="2000" dirty="0" smtClean="0">
                <a:latin typeface="Wingdings"/>
                <a:ea typeface="Wingdings"/>
                <a:cs typeface="Wingdings"/>
                <a:sym typeface="Wingdings"/>
              </a:rPr>
              <a:t></a:t>
            </a:r>
            <a:endParaRPr lang="ja-JP" altLang="en-US" sz="2000" dirty="0"/>
          </a:p>
          <a:p>
            <a:r>
              <a:rPr lang="en-US" altLang="ja-JP" sz="2000" dirty="0" smtClean="0"/>
              <a:t>2. </a:t>
            </a:r>
            <a:r>
              <a:rPr lang="ja-JP" altLang="en-US" sz="2000" dirty="0" smtClean="0"/>
              <a:t>赤血球数</a:t>
            </a:r>
            <a:endParaRPr lang="ja-JP" altLang="en-US" sz="2000" dirty="0"/>
          </a:p>
          <a:p>
            <a:r>
              <a:rPr lang="en-US" altLang="ja-JP" sz="2000" dirty="0" smtClean="0"/>
              <a:t>3</a:t>
            </a:r>
            <a:r>
              <a:rPr lang="en-US" altLang="ja-JP" sz="2000" dirty="0"/>
              <a:t>. </a:t>
            </a:r>
            <a:r>
              <a:rPr lang="ja-JP" altLang="en-US" sz="2000" dirty="0"/>
              <a:t>カルシウム</a:t>
            </a:r>
          </a:p>
          <a:p>
            <a:r>
              <a:rPr lang="en-US" altLang="ja-JP" sz="2000" dirty="0" smtClean="0"/>
              <a:t>4</a:t>
            </a:r>
            <a:r>
              <a:rPr lang="en-US" altLang="ja-JP" sz="2000" dirty="0"/>
              <a:t>. </a:t>
            </a:r>
            <a:r>
              <a:rPr lang="ja-JP" altLang="en-US" sz="2000" dirty="0"/>
              <a:t>尿素</a:t>
            </a:r>
            <a:r>
              <a:rPr lang="ja-JP" altLang="en-US" sz="2000" dirty="0" smtClean="0"/>
              <a:t>窒素</a:t>
            </a:r>
            <a:endParaRPr kumimoji="1" lang="ja-JP" altLang="en-US" sz="2000" dirty="0"/>
          </a:p>
        </p:txBody>
      </p:sp>
      <p:sp>
        <p:nvSpPr>
          <p:cNvPr id="6" name="テキスト ボックス 5"/>
          <p:cNvSpPr txBox="1"/>
          <p:nvPr/>
        </p:nvSpPr>
        <p:spPr>
          <a:xfrm>
            <a:off x="713507" y="4852263"/>
            <a:ext cx="8604905" cy="1155872"/>
          </a:xfrm>
          <a:prstGeom prst="rect">
            <a:avLst/>
          </a:prstGeom>
          <a:noFill/>
        </p:spPr>
        <p:txBody>
          <a:bodyPr wrap="square" rtlCol="0">
            <a:spAutoFit/>
          </a:bodyPr>
          <a:lstStyle/>
          <a:p>
            <a:pPr>
              <a:lnSpc>
                <a:spcPts val="2800"/>
              </a:lnSpc>
            </a:pPr>
            <a:r>
              <a:rPr lang="ja-JP" altLang="en-US" sz="2000" dirty="0" smtClean="0"/>
              <a:t>細かい時間の違いにはこだわらない。一番早めに出てくるものを覚えておく。</a:t>
            </a:r>
            <a:endParaRPr lang="en-US" altLang="ja-JP" sz="2000" dirty="0" smtClean="0"/>
          </a:p>
          <a:p>
            <a:pPr>
              <a:lnSpc>
                <a:spcPts val="2800"/>
              </a:lnSpc>
            </a:pPr>
            <a:r>
              <a:rPr kumimoji="1" lang="ja-JP" altLang="en-US" dirty="0" smtClean="0">
                <a:solidFill>
                  <a:srgbClr val="FF0000"/>
                </a:solidFill>
              </a:rPr>
              <a:t>一番早くて特異的なものは、クレアチンフォスフォキナーゼ（クレアチンキナーゼ）とトロポニン。</a:t>
            </a:r>
            <a:endParaRPr kumimoji="1" lang="ja-JP" altLang="en-US" dirty="0">
              <a:solidFill>
                <a:srgbClr val="FF0000"/>
              </a:solidFill>
            </a:endParaRPr>
          </a:p>
        </p:txBody>
      </p:sp>
      <p:sp>
        <p:nvSpPr>
          <p:cNvPr id="2" name="正方形/長方形 1"/>
          <p:cNvSpPr/>
          <p:nvPr/>
        </p:nvSpPr>
        <p:spPr>
          <a:xfrm>
            <a:off x="6823096" y="3309943"/>
            <a:ext cx="621510" cy="51337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71120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6318" y="941749"/>
            <a:ext cx="8733337" cy="2755455"/>
          </a:xfrm>
          <a:prstGeom prst="rect">
            <a:avLst/>
          </a:prstGeom>
          <a:noFill/>
        </p:spPr>
        <p:txBody>
          <a:bodyPr wrap="square" rtlCol="0">
            <a:spAutoFit/>
          </a:bodyPr>
          <a:lstStyle/>
          <a:p>
            <a:pPr>
              <a:lnSpc>
                <a:spcPts val="2600"/>
              </a:lnSpc>
            </a:pPr>
            <a:r>
              <a:rPr lang="en-US" altLang="ja-JP" sz="2000" dirty="0"/>
              <a:t>A</a:t>
            </a:r>
            <a:r>
              <a:rPr lang="ja-JP" altLang="en-US" sz="2000" dirty="0"/>
              <a:t>さん（</a:t>
            </a:r>
            <a:r>
              <a:rPr lang="en-US" altLang="ja-JP" sz="2000" dirty="0"/>
              <a:t>78</a:t>
            </a:r>
            <a:r>
              <a:rPr lang="ja-JP" altLang="en-US" sz="2000" dirty="0"/>
              <a:t>歳，女性）は心筋梗塞の再発作で入院した。治療経過は順調であるが，日常における行動範囲が拡大しない。</a:t>
            </a:r>
            <a:r>
              <a:rPr lang="en-US" altLang="ja-JP" sz="2000" dirty="0"/>
              <a:t>A</a:t>
            </a:r>
            <a:r>
              <a:rPr lang="ja-JP" altLang="en-US" sz="2000" dirty="0"/>
              <a:t>さんは「心臓に負担がかかるから休んでいたい」と言う。</a:t>
            </a:r>
          </a:p>
          <a:p>
            <a:pPr>
              <a:lnSpc>
                <a:spcPts val="2600"/>
              </a:lnSpc>
            </a:pPr>
            <a:r>
              <a:rPr lang="en-US" altLang="ja-JP" sz="2000" dirty="0"/>
              <a:t>A</a:t>
            </a:r>
            <a:r>
              <a:rPr lang="ja-JP" altLang="en-US" sz="2000" dirty="0"/>
              <a:t>さんへの言葉かけで適切なのはどれか。</a:t>
            </a:r>
          </a:p>
          <a:p>
            <a:pPr>
              <a:lnSpc>
                <a:spcPts val="2600"/>
              </a:lnSpc>
            </a:pPr>
            <a:r>
              <a:rPr lang="en-US" altLang="ja-JP" sz="2000" dirty="0"/>
              <a:t>1. </a:t>
            </a:r>
            <a:r>
              <a:rPr lang="ja-JP" altLang="en-US" sz="2000" dirty="0"/>
              <a:t>「それでは，休みましょう」</a:t>
            </a:r>
          </a:p>
          <a:p>
            <a:pPr>
              <a:lnSpc>
                <a:spcPts val="2600"/>
              </a:lnSpc>
            </a:pPr>
            <a:r>
              <a:rPr lang="en-US" altLang="ja-JP" sz="2000" dirty="0"/>
              <a:t>2. </a:t>
            </a:r>
            <a:r>
              <a:rPr lang="ja-JP" altLang="en-US" sz="2000" dirty="0"/>
              <a:t>「息が上がる程度に動きましょう」</a:t>
            </a:r>
          </a:p>
          <a:p>
            <a:pPr>
              <a:lnSpc>
                <a:spcPts val="2600"/>
              </a:lnSpc>
            </a:pPr>
            <a:r>
              <a:rPr lang="en-US" altLang="ja-JP" sz="2000" dirty="0"/>
              <a:t>3. </a:t>
            </a:r>
            <a:r>
              <a:rPr lang="ja-JP" altLang="en-US" sz="2000" dirty="0"/>
              <a:t>「不整脈があっても大丈夫ですよ」</a:t>
            </a:r>
          </a:p>
          <a:p>
            <a:pPr>
              <a:lnSpc>
                <a:spcPts val="2600"/>
              </a:lnSpc>
            </a:pPr>
            <a:r>
              <a:rPr lang="en-US" altLang="ja-JP" sz="2000" dirty="0"/>
              <a:t>4. </a:t>
            </a:r>
            <a:r>
              <a:rPr lang="ja-JP" altLang="en-US" sz="2000" dirty="0"/>
              <a:t>「負担がかかると思うのはどんなときですか</a:t>
            </a:r>
            <a:r>
              <a:rPr lang="ja-JP" altLang="en-US" sz="2000" dirty="0" smtClean="0"/>
              <a:t>」　　　　　　　　　　　　　　　　　　</a:t>
            </a:r>
            <a:r>
              <a:rPr lang="ja-JP" altLang="en-US" sz="2000" dirty="0" smtClean="0">
                <a:latin typeface="Wingdings"/>
                <a:ea typeface="Wingdings"/>
                <a:cs typeface="Wingdings"/>
                <a:sym typeface="Wingdings"/>
              </a:rPr>
              <a:t></a:t>
            </a:r>
            <a:endParaRPr kumimoji="1" lang="ja-JP" altLang="en-US" sz="2000" dirty="0"/>
          </a:p>
        </p:txBody>
      </p:sp>
      <p:sp>
        <p:nvSpPr>
          <p:cNvPr id="5" name="テキスト ボックス 4"/>
          <p:cNvSpPr txBox="1"/>
          <p:nvPr/>
        </p:nvSpPr>
        <p:spPr>
          <a:xfrm>
            <a:off x="756318" y="4123718"/>
            <a:ext cx="8847498" cy="2246769"/>
          </a:xfrm>
          <a:prstGeom prst="rect">
            <a:avLst/>
          </a:prstGeom>
          <a:noFill/>
        </p:spPr>
        <p:txBody>
          <a:bodyPr wrap="square" rtlCol="0">
            <a:spAutoFit/>
          </a:bodyPr>
          <a:lstStyle/>
          <a:p>
            <a:r>
              <a:rPr kumimoji="1" lang="ja-JP" altLang="en-US" sz="2000" dirty="0" smtClean="0"/>
              <a:t>全ての病気において、回復期のリハビリの目的はもとの生活に</a:t>
            </a:r>
            <a:r>
              <a:rPr kumimoji="1" lang="ja-JP" altLang="en-US" sz="2000" dirty="0" smtClean="0">
                <a:solidFill>
                  <a:srgbClr val="FF0000"/>
                </a:solidFill>
              </a:rPr>
              <a:t>可能な限り</a:t>
            </a:r>
            <a:r>
              <a:rPr kumimoji="1" lang="ja-JP" altLang="en-US" sz="2000" dirty="0" smtClean="0"/>
              <a:t>戻れるようにすることである。</a:t>
            </a:r>
            <a:endParaRPr kumimoji="1" lang="en-US" altLang="ja-JP" sz="2000" dirty="0" smtClean="0"/>
          </a:p>
          <a:p>
            <a:r>
              <a:rPr lang="ja-JP" altLang="en-US" sz="2000" dirty="0" smtClean="0"/>
              <a:t>「休んでいたい」という希望に対して「休みましょう」ではリハビリにならない。心臓に負担にならない範囲で動くことも重要であると説得する。</a:t>
            </a:r>
            <a:endParaRPr lang="en-US" altLang="ja-JP" sz="2000" dirty="0" smtClean="0"/>
          </a:p>
          <a:p>
            <a:r>
              <a:rPr kumimoji="1" lang="ja-JP" altLang="en-US" sz="2000" dirty="0" smtClean="0"/>
              <a:t>可能な限り一歩一歩前進することが重要で、「息が上がらない程度に」。</a:t>
            </a:r>
            <a:endParaRPr kumimoji="1" lang="en-US" altLang="ja-JP" sz="2000" dirty="0" smtClean="0"/>
          </a:p>
          <a:p>
            <a:r>
              <a:rPr lang="ja-JP" altLang="en-US" sz="2000" dirty="0" smtClean="0"/>
              <a:t>「不整脈がある時には安静に。</a:t>
            </a:r>
            <a:endParaRPr lang="en-US" altLang="ja-JP" sz="2000" dirty="0" smtClean="0"/>
          </a:p>
          <a:p>
            <a:r>
              <a:rPr kumimoji="1" lang="ja-JP" altLang="en-US" sz="2000" dirty="0" smtClean="0"/>
              <a:t>「今の状況で負担に思うことを聞いて、どのようにリハビリをすべきかを考えるべき。</a:t>
            </a:r>
            <a:endParaRPr kumimoji="1" lang="ja-JP" altLang="en-US" sz="2000" dirty="0"/>
          </a:p>
        </p:txBody>
      </p:sp>
      <p:sp>
        <p:nvSpPr>
          <p:cNvPr id="2" name="正方形/長方形 1"/>
          <p:cNvSpPr/>
          <p:nvPr/>
        </p:nvSpPr>
        <p:spPr>
          <a:xfrm>
            <a:off x="8593048" y="3174844"/>
            <a:ext cx="702576" cy="52236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3655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7687" y="743049"/>
            <a:ext cx="8444426" cy="4708981"/>
          </a:xfrm>
          <a:prstGeom prst="rect">
            <a:avLst/>
          </a:prstGeom>
          <a:noFill/>
        </p:spPr>
        <p:txBody>
          <a:bodyPr wrap="square" rtlCol="0">
            <a:spAutoFit/>
          </a:bodyPr>
          <a:lstStyle/>
          <a:p>
            <a:r>
              <a:rPr lang="ja-JP" altLang="en-US" sz="2000" b="1" dirty="0"/>
              <a:t>第</a:t>
            </a:r>
            <a:r>
              <a:rPr lang="en-US" altLang="ja-JP" sz="2000" b="1" dirty="0"/>
              <a:t>101</a:t>
            </a:r>
            <a:r>
              <a:rPr lang="ja-JP" altLang="en-US" sz="2000" b="1" dirty="0"/>
              <a:t>回</a:t>
            </a:r>
          </a:p>
          <a:p>
            <a:r>
              <a:rPr lang="ja-JP" altLang="en-US" sz="2000" b="1" dirty="0"/>
              <a:t>リンパ系について正しいのはどれか</a:t>
            </a:r>
            <a:r>
              <a:rPr lang="ja-JP" altLang="en-US" sz="2000" b="1" dirty="0" smtClean="0"/>
              <a:t>。</a:t>
            </a:r>
            <a:endParaRPr lang="en-US" altLang="ja-JP" sz="2000" b="1" dirty="0" smtClean="0"/>
          </a:p>
          <a:p>
            <a:endParaRPr lang="ja-JP" altLang="en-US" sz="2000" b="1" dirty="0"/>
          </a:p>
          <a:p>
            <a:r>
              <a:rPr lang="en-US" altLang="ja-JP" sz="2000" b="1" dirty="0"/>
              <a:t>1.</a:t>
            </a:r>
            <a:r>
              <a:rPr lang="ja-JP" altLang="en-US" sz="2000" b="1" dirty="0"/>
              <a:t>　リンパ管には弁がない。</a:t>
            </a:r>
          </a:p>
          <a:p>
            <a:r>
              <a:rPr lang="en-US" altLang="ja-JP" sz="2000" b="1" dirty="0"/>
              <a:t>2.</a:t>
            </a:r>
            <a:r>
              <a:rPr lang="ja-JP" altLang="en-US" sz="2000" b="1" dirty="0"/>
              <a:t>　吸収された脂肪を輸送する</a:t>
            </a:r>
            <a:r>
              <a:rPr lang="ja-JP" altLang="en-US" sz="2000" b="1" dirty="0" smtClean="0"/>
              <a:t>。　　　　　　　　　　　　　　　　　　　　　　</a:t>
            </a:r>
            <a:r>
              <a:rPr lang="ja-JP" altLang="en-US" sz="2000" b="1" dirty="0" smtClean="0">
                <a:latin typeface="Wingdings"/>
                <a:ea typeface="Wingdings"/>
                <a:cs typeface="Wingdings"/>
                <a:sym typeface="Wingdings"/>
              </a:rPr>
              <a:t></a:t>
            </a:r>
            <a:endParaRPr lang="ja-JP" altLang="en-US" sz="2000" b="1" dirty="0"/>
          </a:p>
          <a:p>
            <a:r>
              <a:rPr lang="en-US" altLang="ja-JP" sz="2000" b="1" dirty="0"/>
              <a:t>3.</a:t>
            </a:r>
            <a:r>
              <a:rPr lang="ja-JP" altLang="en-US" sz="2000" b="1" dirty="0"/>
              <a:t>　胸管は鎖骨下動脈に合流する。</a:t>
            </a:r>
          </a:p>
          <a:p>
            <a:r>
              <a:rPr lang="en-US" altLang="ja-JP" sz="2000" b="1" dirty="0"/>
              <a:t>4.</a:t>
            </a:r>
            <a:r>
              <a:rPr lang="ja-JP" altLang="en-US" sz="2000" b="1" dirty="0"/>
              <a:t>　リンパの流れは動脈と同方向である</a:t>
            </a:r>
            <a:r>
              <a:rPr lang="ja-JP" altLang="en-US" sz="2000" b="1" dirty="0" smtClean="0"/>
              <a:t>。</a:t>
            </a:r>
            <a:endParaRPr lang="en-US" altLang="ja-JP" sz="2000" b="1" dirty="0" smtClean="0"/>
          </a:p>
          <a:p>
            <a:endParaRPr kumimoji="1" lang="en-US" altLang="ja-JP" sz="2000" b="1" dirty="0"/>
          </a:p>
          <a:p>
            <a:r>
              <a:rPr lang="ja-JP" altLang="en-US" sz="2000" b="1" dirty="0"/>
              <a:t>第</a:t>
            </a:r>
            <a:r>
              <a:rPr lang="en-US" altLang="ja-JP" sz="2000" b="1" dirty="0"/>
              <a:t>104</a:t>
            </a:r>
            <a:r>
              <a:rPr lang="ja-JP" altLang="en-US" sz="2000" b="1" dirty="0"/>
              <a:t>回</a:t>
            </a:r>
          </a:p>
          <a:p>
            <a:r>
              <a:rPr lang="ja-JP" altLang="en-US" sz="2000" b="1" dirty="0"/>
              <a:t>胸管で正しいのはどれか。</a:t>
            </a:r>
          </a:p>
          <a:p>
            <a:endParaRPr lang="ja-JP" altLang="en-US" sz="2000" b="1" dirty="0"/>
          </a:p>
          <a:p>
            <a:r>
              <a:rPr lang="en-US" altLang="ja-JP" sz="2000" b="1" dirty="0"/>
              <a:t>1.</a:t>
            </a:r>
            <a:r>
              <a:rPr lang="ja-JP" altLang="en-US" sz="2000" b="1" dirty="0"/>
              <a:t>　弁がない。</a:t>
            </a:r>
          </a:p>
          <a:p>
            <a:r>
              <a:rPr lang="en-US" altLang="ja-JP" sz="2000" b="1" dirty="0"/>
              <a:t>2.</a:t>
            </a:r>
            <a:r>
              <a:rPr lang="ja-JP" altLang="en-US" sz="2000" b="1" dirty="0"/>
              <a:t>　静脈角に合流する</a:t>
            </a:r>
            <a:r>
              <a:rPr lang="ja-JP" altLang="en-US" sz="2000" b="1" dirty="0" smtClean="0"/>
              <a:t>。　　　　　　　　　　　　　　　　　　　　　　　　　　　</a:t>
            </a:r>
            <a:r>
              <a:rPr lang="ja-JP" altLang="en-US" sz="2000" b="1" dirty="0" smtClean="0">
                <a:latin typeface="Wingdings"/>
                <a:ea typeface="Wingdings"/>
                <a:cs typeface="Wingdings"/>
                <a:sym typeface="Wingdings"/>
              </a:rPr>
              <a:t></a:t>
            </a:r>
            <a:endParaRPr lang="ja-JP" altLang="en-US" sz="2000" b="1" dirty="0"/>
          </a:p>
          <a:p>
            <a:r>
              <a:rPr lang="en-US" altLang="ja-JP" sz="2000" b="1" dirty="0"/>
              <a:t>3.</a:t>
            </a:r>
            <a:r>
              <a:rPr lang="ja-JP" altLang="en-US" sz="2000" b="1" dirty="0"/>
              <a:t>　癌細胞は流入しない。</a:t>
            </a:r>
          </a:p>
          <a:p>
            <a:r>
              <a:rPr lang="en-US" altLang="ja-JP" sz="2000" b="1" dirty="0"/>
              <a:t>4.</a:t>
            </a:r>
            <a:r>
              <a:rPr lang="ja-JP" altLang="en-US" sz="2000" b="1" dirty="0"/>
              <a:t>　主に蛋白質を輸送する。</a:t>
            </a:r>
            <a:endParaRPr kumimoji="1" lang="ja-JP" altLang="en-US" sz="2000" b="1" dirty="0"/>
          </a:p>
        </p:txBody>
      </p:sp>
      <p:sp>
        <p:nvSpPr>
          <p:cNvPr id="3" name="正方形/長方形 2"/>
          <p:cNvSpPr/>
          <p:nvPr/>
        </p:nvSpPr>
        <p:spPr>
          <a:xfrm>
            <a:off x="7890472" y="1783317"/>
            <a:ext cx="648532" cy="56741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7718606" y="4191883"/>
            <a:ext cx="648532" cy="56741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989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3643" y="567419"/>
            <a:ext cx="8741670" cy="5755423"/>
          </a:xfrm>
          <a:prstGeom prst="rect">
            <a:avLst/>
          </a:prstGeom>
          <a:noFill/>
        </p:spPr>
        <p:txBody>
          <a:bodyPr wrap="square" rtlCol="0">
            <a:spAutoFit/>
          </a:bodyPr>
          <a:lstStyle/>
          <a:p>
            <a:r>
              <a:rPr lang="ja-JP" altLang="en-US" sz="1600" b="1" dirty="0"/>
              <a:t>第</a:t>
            </a:r>
            <a:r>
              <a:rPr lang="en-US" altLang="ja-JP" sz="1600" b="1" dirty="0"/>
              <a:t>102</a:t>
            </a:r>
            <a:r>
              <a:rPr lang="ja-JP" altLang="en-US" sz="1600" b="1" dirty="0"/>
              <a:t>回</a:t>
            </a:r>
          </a:p>
          <a:p>
            <a:r>
              <a:rPr lang="ja-JP" altLang="en-US" sz="1600" b="1" dirty="0"/>
              <a:t>次の文を読み問題</a:t>
            </a:r>
            <a:r>
              <a:rPr lang="en-US" altLang="ja-JP" sz="1600" b="1" dirty="0"/>
              <a:t>1</a:t>
            </a:r>
            <a:r>
              <a:rPr lang="ja-JP" altLang="en-US" sz="1600" b="1" dirty="0"/>
              <a:t>に答えよ。</a:t>
            </a:r>
          </a:p>
          <a:p>
            <a:r>
              <a:rPr lang="ja-JP" altLang="en-US" sz="1600" b="1" dirty="0"/>
              <a:t>Ａさん（</a:t>
            </a:r>
            <a:r>
              <a:rPr lang="en-US" altLang="ja-JP" sz="1600" b="1" dirty="0"/>
              <a:t>64</a:t>
            </a:r>
            <a:r>
              <a:rPr lang="ja-JP" altLang="en-US" sz="1600" b="1" dirty="0"/>
              <a:t>歳、男性）は、人工心肺装置を使用した冠動脈バイパス術</a:t>
            </a:r>
            <a:r>
              <a:rPr lang="en-US" altLang="ja-JP" sz="1600" b="1" dirty="0"/>
              <a:t>〈CABG〉</a:t>
            </a:r>
            <a:r>
              <a:rPr lang="ja-JP" altLang="en-US" sz="1600" b="1" dirty="0"/>
              <a:t>を受け、</a:t>
            </a:r>
            <a:r>
              <a:rPr lang="en-US" altLang="ja-JP" sz="1600" b="1" dirty="0"/>
              <a:t>ICU</a:t>
            </a:r>
            <a:r>
              <a:rPr lang="ja-JP" altLang="en-US" sz="1600" b="1" dirty="0"/>
              <a:t>に入室した。手術時間</a:t>
            </a:r>
            <a:r>
              <a:rPr lang="en-US" altLang="ja-JP" sz="1600" b="1" dirty="0"/>
              <a:t>10</a:t>
            </a:r>
            <a:r>
              <a:rPr lang="ja-JP" altLang="en-US" sz="1600" b="1" dirty="0"/>
              <a:t>時間、手術中の輸液量</a:t>
            </a:r>
            <a:r>
              <a:rPr lang="en-US" altLang="ja-JP" sz="1600" b="1" dirty="0"/>
              <a:t>6,200㎖ </a:t>
            </a:r>
            <a:r>
              <a:rPr lang="ja-JP" altLang="en-US" sz="1600" b="1" dirty="0"/>
              <a:t>、出血量</a:t>
            </a:r>
            <a:r>
              <a:rPr lang="en-US" altLang="ja-JP" sz="1600" b="1" dirty="0"/>
              <a:t>480㎖ </a:t>
            </a:r>
            <a:r>
              <a:rPr lang="ja-JP" altLang="en-US" sz="1600" b="1" dirty="0"/>
              <a:t>、尿量</a:t>
            </a:r>
            <a:r>
              <a:rPr lang="en-US" altLang="ja-JP" sz="1600" b="1" dirty="0"/>
              <a:t>980㎖ </a:t>
            </a:r>
            <a:r>
              <a:rPr lang="ja-JP" altLang="en-US" sz="1600" b="1" dirty="0"/>
              <a:t>であった。</a:t>
            </a:r>
          </a:p>
          <a:p>
            <a:endParaRPr lang="ja-JP" altLang="en-US" sz="1600" b="1" dirty="0"/>
          </a:p>
          <a:p>
            <a:r>
              <a:rPr lang="ja-JP" altLang="en-US" sz="1600" b="1" dirty="0"/>
              <a:t>問題</a:t>
            </a:r>
            <a:r>
              <a:rPr lang="en-US" altLang="ja-JP" sz="1600" b="1" dirty="0"/>
              <a:t>1</a:t>
            </a:r>
          </a:p>
          <a:p>
            <a:r>
              <a:rPr lang="ja-JP" altLang="en-US" sz="1600" b="1" dirty="0"/>
              <a:t>手術直後の血圧</a:t>
            </a:r>
            <a:r>
              <a:rPr lang="en-US" altLang="ja-JP" sz="1600" b="1" dirty="0"/>
              <a:t>72/34mmHg</a:t>
            </a:r>
            <a:r>
              <a:rPr lang="ja-JP" altLang="en-US" sz="1600" b="1" dirty="0"/>
              <a:t>、心拍数</a:t>
            </a:r>
            <a:r>
              <a:rPr lang="en-US" altLang="ja-JP" sz="1600" b="1" dirty="0"/>
              <a:t>110/</a:t>
            </a:r>
            <a:r>
              <a:rPr lang="ja-JP" altLang="en-US" sz="1600" b="1" dirty="0"/>
              <a:t>分、心係数</a:t>
            </a:r>
            <a:r>
              <a:rPr lang="en-US" altLang="ja-JP" sz="1600" b="1" dirty="0"/>
              <a:t>2.0ℓ/</a:t>
            </a:r>
            <a:r>
              <a:rPr lang="ja-JP" altLang="en-US" sz="1600" b="1" dirty="0"/>
              <a:t>分</a:t>
            </a:r>
            <a:r>
              <a:rPr lang="en-US" altLang="ja-JP" sz="1600" b="1" dirty="0"/>
              <a:t>/m2</a:t>
            </a:r>
            <a:r>
              <a:rPr lang="ja-JP" altLang="en-US" sz="1600" b="1" dirty="0"/>
              <a:t>、肺動脈楔入圧</a:t>
            </a:r>
            <a:r>
              <a:rPr lang="en-US" altLang="ja-JP" sz="1600" b="1" dirty="0"/>
              <a:t>20mmHg</a:t>
            </a:r>
            <a:r>
              <a:rPr lang="ja-JP" altLang="en-US" sz="1600" b="1" dirty="0"/>
              <a:t>であったため、大腿動脈からカテーテルが挿入されて大動脈内バルーンパンピング</a:t>
            </a:r>
            <a:r>
              <a:rPr lang="en-US" altLang="ja-JP" sz="1600" b="1" dirty="0"/>
              <a:t>〈IABP〉</a:t>
            </a:r>
            <a:r>
              <a:rPr lang="ja-JP" altLang="en-US" sz="1600" b="1" dirty="0"/>
              <a:t>が行われている。Ａさんへの看護で適切なのはどれか</a:t>
            </a:r>
            <a:r>
              <a:rPr lang="ja-JP" altLang="en-US" sz="1600" b="1" dirty="0" smtClean="0"/>
              <a:t>。</a:t>
            </a:r>
            <a:endParaRPr lang="ja-JP" altLang="en-US" sz="1600" b="1" dirty="0"/>
          </a:p>
          <a:p>
            <a:r>
              <a:rPr lang="en-US" altLang="ja-JP" sz="1600" b="1" dirty="0"/>
              <a:t>1.</a:t>
            </a:r>
            <a:r>
              <a:rPr lang="ja-JP" altLang="en-US" sz="1600" b="1" dirty="0"/>
              <a:t>　四肢に抑制帯を使用する。</a:t>
            </a:r>
          </a:p>
          <a:p>
            <a:r>
              <a:rPr lang="en-US" altLang="ja-JP" sz="1600" b="1" dirty="0"/>
              <a:t>2.</a:t>
            </a:r>
            <a:r>
              <a:rPr lang="ja-JP" altLang="en-US" sz="1600" b="1" dirty="0"/>
              <a:t>　背部の清拭を禁忌とする。</a:t>
            </a:r>
          </a:p>
          <a:p>
            <a:r>
              <a:rPr lang="en-US" altLang="ja-JP" sz="1600" b="1" dirty="0"/>
              <a:t>3.</a:t>
            </a:r>
            <a:r>
              <a:rPr lang="ja-JP" altLang="en-US" sz="1600" b="1" dirty="0"/>
              <a:t>　両足背動脈の拍動を確認する</a:t>
            </a:r>
            <a:r>
              <a:rPr lang="ja-JP" altLang="en-US" sz="1600" b="1" dirty="0" smtClean="0"/>
              <a:t>。　　　　　　　　　　　　　　　　　　　　　　　　　　　　　　　　　　　</a:t>
            </a:r>
            <a:r>
              <a:rPr lang="ja-JP" altLang="en-US" sz="1600" b="1" dirty="0" smtClean="0">
                <a:latin typeface="Wingdings"/>
                <a:ea typeface="Wingdings"/>
                <a:cs typeface="Wingdings"/>
                <a:sym typeface="Wingdings"/>
              </a:rPr>
              <a:t></a:t>
            </a:r>
            <a:endParaRPr lang="ja-JP" altLang="en-US" sz="1600" b="1" dirty="0"/>
          </a:p>
          <a:p>
            <a:r>
              <a:rPr lang="en-US" altLang="ja-JP" sz="1600" b="1" dirty="0"/>
              <a:t>4.</a:t>
            </a:r>
            <a:r>
              <a:rPr lang="ja-JP" altLang="en-US" sz="1600" b="1" dirty="0"/>
              <a:t>　</a:t>
            </a:r>
            <a:r>
              <a:rPr lang="en-US" altLang="ja-JP" sz="1600" b="1" dirty="0" err="1"/>
              <a:t>Trendelenburg</a:t>
            </a:r>
            <a:r>
              <a:rPr lang="en-US" altLang="ja-JP" sz="1600" b="1" dirty="0"/>
              <a:t>〈</a:t>
            </a:r>
            <a:r>
              <a:rPr lang="ja-JP" altLang="en-US" sz="1600" b="1" dirty="0"/>
              <a:t>トレンデレンブルグ</a:t>
            </a:r>
            <a:r>
              <a:rPr lang="en-US" altLang="ja-JP" sz="1600" b="1" dirty="0"/>
              <a:t>〉</a:t>
            </a:r>
            <a:r>
              <a:rPr lang="ja-JP" altLang="en-US" sz="1600" b="1" dirty="0"/>
              <a:t>体位にする</a:t>
            </a:r>
            <a:r>
              <a:rPr lang="ja-JP" altLang="en-US" sz="1600" b="1" dirty="0" smtClean="0"/>
              <a:t>。</a:t>
            </a:r>
            <a:endParaRPr lang="en-US" altLang="ja-JP" sz="1600" b="1" dirty="0" smtClean="0"/>
          </a:p>
          <a:p>
            <a:endParaRPr kumimoji="1" lang="en-US" altLang="ja-JP" sz="1600" b="1" dirty="0"/>
          </a:p>
          <a:p>
            <a:r>
              <a:rPr lang="ja-JP" altLang="en-US" sz="1600" b="1" dirty="0"/>
              <a:t>問題</a:t>
            </a:r>
            <a:r>
              <a:rPr lang="en-US" altLang="ja-JP" sz="1600" b="1" dirty="0"/>
              <a:t>2</a:t>
            </a:r>
          </a:p>
          <a:p>
            <a:r>
              <a:rPr lang="ja-JP" altLang="en-US" sz="1600" b="1" dirty="0"/>
              <a:t>術後１日。経口気管チューブが挿入され、人工呼吸器による補助換気が行われている。吸入酸素濃度</a:t>
            </a:r>
            <a:r>
              <a:rPr lang="en-US" altLang="ja-JP" sz="1600" b="1" dirty="0"/>
              <a:t>40</a:t>
            </a:r>
            <a:r>
              <a:rPr lang="ja-JP" altLang="en-US" sz="1600" b="1" dirty="0"/>
              <a:t>％、動脈血酸素分圧</a:t>
            </a:r>
            <a:r>
              <a:rPr lang="en-US" altLang="ja-JP" sz="1600" b="1" dirty="0"/>
              <a:t>〈PaO2〉96Torr</a:t>
            </a:r>
            <a:r>
              <a:rPr lang="ja-JP" altLang="en-US" sz="1600" b="1" dirty="0"/>
              <a:t>、動脈血炭酸ガス分圧</a:t>
            </a:r>
            <a:r>
              <a:rPr lang="en-US" altLang="ja-JP" sz="1600" b="1" dirty="0"/>
              <a:t>〈PaCO2〉35Torr</a:t>
            </a:r>
            <a:r>
              <a:rPr lang="ja-JP" altLang="en-US" sz="1600" b="1" dirty="0"/>
              <a:t>。断続性副雑音が聴取され、気道から泡沫状の分泌物が吸引された。胸部エックス線写真で両肺全体に透過性の低下を認める。胸水を認めない。Ａさんに起こっていると考えられる合併症はどれか</a:t>
            </a:r>
            <a:r>
              <a:rPr lang="ja-JP" altLang="en-US" sz="1600" b="1" dirty="0" smtClean="0"/>
              <a:t>。</a:t>
            </a:r>
            <a:endParaRPr lang="ja-JP" altLang="en-US" sz="1600" b="1" dirty="0"/>
          </a:p>
          <a:p>
            <a:r>
              <a:rPr lang="en-US" altLang="ja-JP" sz="1600" b="1" dirty="0"/>
              <a:t>1.</a:t>
            </a:r>
            <a:r>
              <a:rPr lang="ja-JP" altLang="en-US" sz="1600" b="1" dirty="0"/>
              <a:t>　無気肺</a:t>
            </a:r>
          </a:p>
          <a:p>
            <a:r>
              <a:rPr lang="en-US" altLang="ja-JP" sz="1600" b="1" dirty="0"/>
              <a:t>2.</a:t>
            </a:r>
            <a:r>
              <a:rPr lang="ja-JP" altLang="en-US" sz="1600" b="1" dirty="0"/>
              <a:t>　肺</a:t>
            </a:r>
            <a:r>
              <a:rPr lang="ja-JP" altLang="en-US" sz="1600" b="1" dirty="0" smtClean="0"/>
              <a:t>水腫　　　　　　　　　　　　　　　　　　　　　　　　　　　　　　　　</a:t>
            </a:r>
            <a:r>
              <a:rPr lang="ja-JP" altLang="en-US" sz="1600" b="1" dirty="0" smtClean="0">
                <a:latin typeface="Wingdings"/>
                <a:ea typeface="Wingdings"/>
                <a:cs typeface="Wingdings"/>
                <a:sym typeface="Wingdings"/>
              </a:rPr>
              <a:t></a:t>
            </a:r>
            <a:endParaRPr lang="ja-JP" altLang="en-US" sz="1600" b="1" dirty="0"/>
          </a:p>
          <a:p>
            <a:r>
              <a:rPr lang="en-US" altLang="ja-JP" sz="1600" b="1" dirty="0"/>
              <a:t>3.</a:t>
            </a:r>
            <a:r>
              <a:rPr lang="ja-JP" altLang="en-US" sz="1600" b="1" dirty="0"/>
              <a:t>　肺血栓塞栓症</a:t>
            </a:r>
          </a:p>
          <a:p>
            <a:r>
              <a:rPr lang="en-US" altLang="ja-JP" sz="1600" b="1" dirty="0"/>
              <a:t>4.</a:t>
            </a:r>
            <a:r>
              <a:rPr lang="ja-JP" altLang="en-US" sz="1600" b="1" dirty="0"/>
              <a:t>　人工呼吸器関連肺炎</a:t>
            </a:r>
            <a:endParaRPr kumimoji="1" lang="ja-JP" altLang="en-US" sz="1600" b="1" dirty="0"/>
          </a:p>
        </p:txBody>
      </p:sp>
      <p:sp>
        <p:nvSpPr>
          <p:cNvPr id="3" name="正方形/長方形 2"/>
          <p:cNvSpPr/>
          <p:nvPr/>
        </p:nvSpPr>
        <p:spPr>
          <a:xfrm>
            <a:off x="8376871" y="3147824"/>
            <a:ext cx="635021" cy="51337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5935143" y="5407780"/>
            <a:ext cx="635021" cy="51337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646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02575" y="324239"/>
            <a:ext cx="8822737" cy="6247866"/>
          </a:xfrm>
          <a:prstGeom prst="rect">
            <a:avLst/>
          </a:prstGeom>
          <a:noFill/>
        </p:spPr>
        <p:txBody>
          <a:bodyPr wrap="square" rtlCol="0">
            <a:spAutoFit/>
          </a:bodyPr>
          <a:lstStyle/>
          <a:p>
            <a:r>
              <a:rPr lang="ja-JP" altLang="en-US" sz="1600" b="1" dirty="0"/>
              <a:t>第</a:t>
            </a:r>
            <a:r>
              <a:rPr lang="en-US" altLang="ja-JP" sz="1600" b="1" dirty="0"/>
              <a:t>94</a:t>
            </a:r>
            <a:r>
              <a:rPr lang="ja-JP" altLang="en-US" sz="1600" b="1" dirty="0"/>
              <a:t>回</a:t>
            </a:r>
          </a:p>
          <a:p>
            <a:r>
              <a:rPr lang="ja-JP" altLang="en-US" sz="1600" b="1" dirty="0"/>
              <a:t>次の文を読み問題</a:t>
            </a:r>
            <a:r>
              <a:rPr lang="en-US" altLang="ja-JP" sz="1600" b="1" dirty="0"/>
              <a:t>1</a:t>
            </a:r>
            <a:r>
              <a:rPr lang="ja-JP" altLang="en-US" sz="1600" b="1" dirty="0"/>
              <a:t>に答えよ。</a:t>
            </a:r>
          </a:p>
          <a:p>
            <a:r>
              <a:rPr lang="ja-JP" altLang="en-US" sz="1600" b="1" dirty="0"/>
              <a:t>Ａさん、</a:t>
            </a:r>
            <a:r>
              <a:rPr lang="en-US" altLang="ja-JP" sz="1600" b="1" dirty="0"/>
              <a:t>45</a:t>
            </a:r>
            <a:r>
              <a:rPr lang="ja-JP" altLang="en-US" sz="1600" b="1" dirty="0"/>
              <a:t>歳の男性。出版社に勤務。５年前に職場の健康診断でコレステロール値が高いと指摘されていた。会社で徹夜した午前８時ころ、突然前胸部に締め付けられるような痛みが起こり、治まらないため、１時間後救急車で来院した。受診時の呼吸数</a:t>
            </a:r>
            <a:r>
              <a:rPr lang="en-US" altLang="ja-JP" sz="1600" b="1" dirty="0"/>
              <a:t>23/</a:t>
            </a:r>
            <a:r>
              <a:rPr lang="ja-JP" altLang="en-US" sz="1600" b="1" dirty="0"/>
              <a:t>分、心拍数</a:t>
            </a:r>
            <a:r>
              <a:rPr lang="en-US" altLang="ja-JP" sz="1600" b="1" dirty="0"/>
              <a:t>98/</a:t>
            </a:r>
            <a:r>
              <a:rPr lang="ja-JP" altLang="en-US" sz="1600" b="1" dirty="0"/>
              <a:t>分、血圧</a:t>
            </a:r>
            <a:r>
              <a:rPr lang="en-US" altLang="ja-JP" sz="1600" b="1" dirty="0"/>
              <a:t>198/112</a:t>
            </a:r>
            <a:r>
              <a:rPr lang="ja-JP" altLang="en-US" sz="1600" b="1" dirty="0"/>
              <a:t>ｍｍ</a:t>
            </a:r>
            <a:r>
              <a:rPr lang="en-US" altLang="ja-JP" sz="1600" b="1" dirty="0"/>
              <a:t>Hg</a:t>
            </a:r>
            <a:r>
              <a:rPr lang="ja-JP" altLang="en-US" sz="1600" b="1" dirty="0"/>
              <a:t>。心電図で</a:t>
            </a:r>
            <a:r>
              <a:rPr lang="en-US" altLang="ja-JP" sz="1600" b="1" dirty="0"/>
              <a:t>ST</a:t>
            </a:r>
            <a:r>
              <a:rPr lang="ja-JP" altLang="en-US" sz="1600" b="1" dirty="0"/>
              <a:t>上昇があり、心エコー検査の結果、左室前壁心筋梗塞と診断され入院した。</a:t>
            </a:r>
          </a:p>
          <a:p>
            <a:endParaRPr lang="ja-JP" altLang="en-US" sz="1600" b="1" dirty="0"/>
          </a:p>
          <a:p>
            <a:r>
              <a:rPr lang="ja-JP" altLang="en-US" sz="1600" b="1" dirty="0"/>
              <a:t>問題</a:t>
            </a:r>
            <a:r>
              <a:rPr lang="en-US" altLang="ja-JP" sz="1600" b="1" dirty="0"/>
              <a:t>1</a:t>
            </a:r>
          </a:p>
          <a:p>
            <a:r>
              <a:rPr lang="ja-JP" altLang="en-US" sz="1600" b="1" dirty="0"/>
              <a:t>Ａさんの冠状動脈の狭窄部位はどれか。	</a:t>
            </a:r>
          </a:p>
          <a:p>
            <a:endParaRPr lang="ja-JP" altLang="en-US" sz="1600" b="1" dirty="0"/>
          </a:p>
          <a:p>
            <a:r>
              <a:rPr lang="en-US" altLang="ja-JP" sz="1600" b="1" dirty="0"/>
              <a:t>1.</a:t>
            </a:r>
            <a:r>
              <a:rPr lang="ja-JP" altLang="en-US" sz="1600" b="1" dirty="0"/>
              <a:t>　ア</a:t>
            </a:r>
          </a:p>
          <a:p>
            <a:r>
              <a:rPr lang="en-US" altLang="ja-JP" sz="1600" b="1" dirty="0"/>
              <a:t>2.</a:t>
            </a:r>
            <a:r>
              <a:rPr lang="ja-JP" altLang="en-US" sz="1600" b="1" dirty="0"/>
              <a:t>　イ</a:t>
            </a:r>
          </a:p>
          <a:p>
            <a:r>
              <a:rPr lang="en-US" altLang="ja-JP" sz="1600" b="1" dirty="0"/>
              <a:t>3.</a:t>
            </a:r>
            <a:r>
              <a:rPr lang="ja-JP" altLang="en-US" sz="1600" b="1" dirty="0"/>
              <a:t>　ウ</a:t>
            </a:r>
          </a:p>
          <a:p>
            <a:r>
              <a:rPr lang="en-US" altLang="ja-JP" sz="1600" b="1" dirty="0"/>
              <a:t>4.</a:t>
            </a:r>
            <a:r>
              <a:rPr lang="ja-JP" altLang="en-US" sz="1600" b="1" dirty="0"/>
              <a:t>　</a:t>
            </a:r>
            <a:r>
              <a:rPr lang="ja-JP" altLang="en-US" sz="1600" b="1" dirty="0" smtClean="0"/>
              <a:t>エ　　　　　　　　　　　　　　　　　　　　　　　　　　　</a:t>
            </a:r>
            <a:r>
              <a:rPr lang="ja-JP" altLang="en-US" sz="1600" b="1" dirty="0" smtClean="0">
                <a:latin typeface="Wingdings"/>
                <a:ea typeface="Wingdings"/>
                <a:cs typeface="Wingdings"/>
                <a:sym typeface="Wingdings"/>
              </a:rPr>
              <a:t></a:t>
            </a:r>
            <a:endParaRPr lang="ja-JP" altLang="en-US" sz="1600" b="1" dirty="0"/>
          </a:p>
          <a:p>
            <a:endParaRPr kumimoji="1" lang="en-US" altLang="ja-JP" sz="1600" b="1" dirty="0" smtClean="0"/>
          </a:p>
          <a:p>
            <a:r>
              <a:rPr lang="ja-JP" altLang="en-US" sz="1600" b="1" dirty="0"/>
              <a:t>問題</a:t>
            </a:r>
            <a:r>
              <a:rPr lang="en-US" altLang="ja-JP" sz="1600" b="1" dirty="0"/>
              <a:t>2</a:t>
            </a:r>
          </a:p>
          <a:p>
            <a:r>
              <a:rPr lang="ja-JP" altLang="en-US" sz="1600" b="1" dirty="0"/>
              <a:t>入院当日</a:t>
            </a:r>
            <a:r>
              <a:rPr lang="en-US" altLang="ja-JP" sz="1600" b="1" dirty="0"/>
              <a:t>PTCA</a:t>
            </a:r>
            <a:r>
              <a:rPr lang="ja-JP" altLang="en-US" sz="1600" b="1" dirty="0"/>
              <a:t>（経皮経管冠動脈形成術）が行われ、ステントを留置し、狭窄率は０％に改善した。術後３日に足踏み試験を行ったところ、脈拍数が</a:t>
            </a:r>
            <a:r>
              <a:rPr lang="en-US" altLang="ja-JP" sz="1600" b="1" dirty="0"/>
              <a:t>120/</a:t>
            </a:r>
            <a:r>
              <a:rPr lang="ja-JP" altLang="en-US" sz="1600" b="1" dirty="0"/>
              <a:t>分に上昇したため中止した。その後、病室へ行くとＡさんは「胸の痛みがないので、トイレに行くところです」と言う。脈拍数は</a:t>
            </a:r>
            <a:r>
              <a:rPr lang="en-US" altLang="ja-JP" sz="1600" b="1" dirty="0"/>
              <a:t>66/</a:t>
            </a:r>
            <a:r>
              <a:rPr lang="ja-JP" altLang="en-US" sz="1600" b="1" dirty="0"/>
              <a:t>分であった。対応で適切なのはどれか。</a:t>
            </a:r>
          </a:p>
          <a:p>
            <a:endParaRPr lang="ja-JP" altLang="en-US" sz="1600" b="1" dirty="0"/>
          </a:p>
          <a:p>
            <a:r>
              <a:rPr lang="en-US" altLang="ja-JP" sz="1600" b="1" dirty="0"/>
              <a:t>1.</a:t>
            </a:r>
            <a:r>
              <a:rPr lang="ja-JP" altLang="en-US" sz="1600" b="1" dirty="0"/>
              <a:t>　「今日は導尿にしましょう。」</a:t>
            </a:r>
          </a:p>
          <a:p>
            <a:r>
              <a:rPr lang="en-US" altLang="ja-JP" sz="1600" b="1" dirty="0"/>
              <a:t>2.</a:t>
            </a:r>
            <a:r>
              <a:rPr lang="ja-JP" altLang="en-US" sz="1600" b="1" dirty="0"/>
              <a:t>　「ポータブルトイレを使いましょう。</a:t>
            </a:r>
            <a:r>
              <a:rPr lang="ja-JP" altLang="en-US" sz="1600" b="1" dirty="0" smtClean="0"/>
              <a:t>」　　　　　　　　</a:t>
            </a:r>
            <a:r>
              <a:rPr lang="ja-JP" altLang="en-US" sz="1600" b="1" dirty="0" smtClean="0">
                <a:latin typeface="Wingdings"/>
                <a:ea typeface="Wingdings"/>
                <a:cs typeface="Wingdings"/>
                <a:sym typeface="Wingdings"/>
              </a:rPr>
              <a:t></a:t>
            </a:r>
            <a:endParaRPr lang="ja-JP" altLang="en-US" sz="1600" b="1" dirty="0"/>
          </a:p>
          <a:p>
            <a:r>
              <a:rPr lang="en-US" altLang="ja-JP" sz="1600" b="1" dirty="0"/>
              <a:t>3.</a:t>
            </a:r>
            <a:r>
              <a:rPr lang="ja-JP" altLang="en-US" sz="1600" b="1" dirty="0"/>
              <a:t>　「病棟のトイレまで付き添います。」</a:t>
            </a:r>
          </a:p>
          <a:p>
            <a:r>
              <a:rPr lang="en-US" altLang="ja-JP" sz="1600" b="1" dirty="0"/>
              <a:t>4.</a:t>
            </a:r>
            <a:r>
              <a:rPr lang="ja-JP" altLang="en-US" sz="1600" b="1" dirty="0"/>
              <a:t>　「気を付けてトイレまで行ってください。」</a:t>
            </a:r>
            <a:endParaRPr kumimoji="1" lang="ja-JP" altLang="en-US" sz="1600" b="1" dirty="0"/>
          </a:p>
        </p:txBody>
      </p:sp>
      <p:pic>
        <p:nvPicPr>
          <p:cNvPr id="3" name="図 2" descr="m2_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2878" y="1891395"/>
            <a:ext cx="3031191" cy="1917692"/>
          </a:xfrm>
          <a:prstGeom prst="rect">
            <a:avLst/>
          </a:prstGeom>
        </p:spPr>
      </p:pic>
      <p:sp>
        <p:nvSpPr>
          <p:cNvPr id="4" name="正方形/長方形 3"/>
          <p:cNvSpPr/>
          <p:nvPr/>
        </p:nvSpPr>
        <p:spPr>
          <a:xfrm>
            <a:off x="4796434" y="3485573"/>
            <a:ext cx="445866" cy="323514"/>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5019367" y="5772549"/>
            <a:ext cx="445866" cy="323514"/>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177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24620" y="228303"/>
            <a:ext cx="1569660" cy="646331"/>
          </a:xfrm>
          <a:prstGeom prst="rect">
            <a:avLst/>
          </a:prstGeom>
          <a:noFill/>
        </p:spPr>
        <p:txBody>
          <a:bodyPr wrap="none" rtlCol="0">
            <a:spAutoFit/>
          </a:bodyPr>
          <a:lstStyle/>
          <a:p>
            <a:r>
              <a:rPr kumimoji="1" lang="ja-JP" altLang="en-US" sz="3600" dirty="0" smtClean="0"/>
              <a:t>心電図</a:t>
            </a:r>
            <a:endParaRPr kumimoji="1" lang="ja-JP" altLang="en-US" sz="3600" dirty="0"/>
          </a:p>
        </p:txBody>
      </p:sp>
      <p:sp>
        <p:nvSpPr>
          <p:cNvPr id="5" name="テキスト ボックス 4"/>
          <p:cNvSpPr txBox="1"/>
          <p:nvPr/>
        </p:nvSpPr>
        <p:spPr>
          <a:xfrm>
            <a:off x="713507" y="1269934"/>
            <a:ext cx="3108543" cy="2434855"/>
          </a:xfrm>
          <a:prstGeom prst="rect">
            <a:avLst/>
          </a:prstGeom>
          <a:noFill/>
        </p:spPr>
        <p:txBody>
          <a:bodyPr wrap="none" rtlCol="0">
            <a:spAutoFit/>
          </a:bodyPr>
          <a:lstStyle/>
          <a:p>
            <a:pPr>
              <a:lnSpc>
                <a:spcPts val="3680"/>
              </a:lnSpc>
            </a:pPr>
            <a:r>
              <a:rPr kumimoji="1" lang="ja-JP" altLang="en-US" sz="2400" dirty="0" smtClean="0"/>
              <a:t>不整脈・・・・・期外収縮</a:t>
            </a:r>
            <a:endParaRPr kumimoji="1" lang="en-US" altLang="ja-JP" sz="2400" dirty="0" smtClean="0"/>
          </a:p>
          <a:p>
            <a:pPr>
              <a:lnSpc>
                <a:spcPts val="3680"/>
              </a:lnSpc>
            </a:pPr>
            <a:r>
              <a:rPr lang="ja-JP" altLang="ja-JP" sz="2400" dirty="0"/>
              <a:t>　</a:t>
            </a:r>
            <a:r>
              <a:rPr lang="ja-JP" altLang="en-US" sz="2400" dirty="0" smtClean="0"/>
              <a:t>　　　　　　　心房細動</a:t>
            </a:r>
            <a:endParaRPr kumimoji="1" lang="en-US" altLang="ja-JP" sz="2400" dirty="0" smtClean="0"/>
          </a:p>
          <a:p>
            <a:pPr>
              <a:lnSpc>
                <a:spcPts val="3680"/>
              </a:lnSpc>
            </a:pPr>
            <a:r>
              <a:rPr lang="ja-JP" altLang="ja-JP" sz="2400" dirty="0"/>
              <a:t>　</a:t>
            </a:r>
            <a:r>
              <a:rPr lang="ja-JP" altLang="en-US" sz="2400" dirty="0" smtClean="0"/>
              <a:t>　　　　　　　徐脈</a:t>
            </a:r>
            <a:endParaRPr lang="en-US" altLang="ja-JP" sz="2400" dirty="0" smtClean="0"/>
          </a:p>
          <a:p>
            <a:pPr>
              <a:lnSpc>
                <a:spcPts val="3680"/>
              </a:lnSpc>
            </a:pPr>
            <a:r>
              <a:rPr kumimoji="1" lang="ja-JP" altLang="ja-JP" sz="2400" dirty="0"/>
              <a:t>　</a:t>
            </a:r>
            <a:r>
              <a:rPr kumimoji="1" lang="ja-JP" altLang="en-US" sz="2400" dirty="0" smtClean="0"/>
              <a:t>　　　　　　　頻脈</a:t>
            </a:r>
            <a:endParaRPr kumimoji="1" lang="en-US" altLang="ja-JP" sz="2400" dirty="0" smtClean="0"/>
          </a:p>
          <a:p>
            <a:pPr>
              <a:lnSpc>
                <a:spcPts val="3680"/>
              </a:lnSpc>
            </a:pPr>
            <a:r>
              <a:rPr lang="ja-JP" altLang="en-US" sz="2400" dirty="0" smtClean="0"/>
              <a:t>心筋梗塞時の心電図</a:t>
            </a:r>
            <a:endParaRPr kumimoji="1" lang="ja-JP" altLang="en-US" sz="2400" dirty="0"/>
          </a:p>
        </p:txBody>
      </p:sp>
      <p:sp>
        <p:nvSpPr>
          <p:cNvPr id="6" name="テキスト ボックス 5"/>
          <p:cNvSpPr txBox="1"/>
          <p:nvPr/>
        </p:nvSpPr>
        <p:spPr>
          <a:xfrm>
            <a:off x="4266777" y="1526775"/>
            <a:ext cx="5579632" cy="1015663"/>
          </a:xfrm>
          <a:prstGeom prst="rect">
            <a:avLst/>
          </a:prstGeom>
          <a:noFill/>
        </p:spPr>
        <p:txBody>
          <a:bodyPr wrap="square" rtlCol="0">
            <a:spAutoFit/>
          </a:bodyPr>
          <a:lstStyle/>
          <a:p>
            <a:r>
              <a:rPr lang="ja-JP" altLang="en-US" sz="2000" dirty="0"/>
              <a:t>問題　モニター心電図は規則正しかったが，</a:t>
            </a:r>
            <a:r>
              <a:rPr lang="en-US" altLang="ja-JP" sz="2000" dirty="0"/>
              <a:t>1</a:t>
            </a:r>
            <a:r>
              <a:rPr lang="ja-JP" altLang="en-US" sz="2000" dirty="0"/>
              <a:t>分前から図のような波形がみられた。 　自覚・他覚症状で考えられるのはどれか。</a:t>
            </a:r>
            <a:endParaRPr kumimoji="1" lang="ja-JP" altLang="en-US" sz="2000" dirty="0"/>
          </a:p>
        </p:txBody>
      </p:sp>
      <p:pic>
        <p:nvPicPr>
          <p:cNvPr id="7" name="図 6"/>
          <p:cNvPicPr>
            <a:picLocks noChangeAspect="1"/>
          </p:cNvPicPr>
          <p:nvPr/>
        </p:nvPicPr>
        <p:blipFill>
          <a:blip r:embed="rId2"/>
          <a:stretch>
            <a:fillRect/>
          </a:stretch>
        </p:blipFill>
        <p:spPr>
          <a:xfrm>
            <a:off x="4266777" y="2542437"/>
            <a:ext cx="4908934" cy="2321157"/>
          </a:xfrm>
          <a:prstGeom prst="rect">
            <a:avLst/>
          </a:prstGeom>
        </p:spPr>
      </p:pic>
      <p:sp>
        <p:nvSpPr>
          <p:cNvPr id="8" name="テキスト ボックス 7"/>
          <p:cNvSpPr txBox="1"/>
          <p:nvPr/>
        </p:nvSpPr>
        <p:spPr>
          <a:xfrm>
            <a:off x="4380938" y="4723013"/>
            <a:ext cx="2383118" cy="1323439"/>
          </a:xfrm>
          <a:prstGeom prst="rect">
            <a:avLst/>
          </a:prstGeom>
          <a:noFill/>
        </p:spPr>
        <p:txBody>
          <a:bodyPr wrap="square" rtlCol="0">
            <a:spAutoFit/>
          </a:bodyPr>
          <a:lstStyle/>
          <a:p>
            <a:r>
              <a:rPr lang="en-US" altLang="ja-JP" sz="2000" dirty="0" smtClean="0"/>
              <a:t>1</a:t>
            </a:r>
            <a:r>
              <a:rPr lang="en-US" altLang="ja-JP" sz="2000" dirty="0"/>
              <a:t>. </a:t>
            </a:r>
            <a:r>
              <a:rPr lang="ja-JP" altLang="en-US" sz="2000" dirty="0"/>
              <a:t>めまい</a:t>
            </a:r>
          </a:p>
          <a:p>
            <a:r>
              <a:rPr lang="en-US" altLang="ja-JP" sz="2000" dirty="0" smtClean="0"/>
              <a:t>2</a:t>
            </a:r>
            <a:r>
              <a:rPr lang="en-US" altLang="ja-JP" sz="2000" dirty="0"/>
              <a:t>. </a:t>
            </a:r>
            <a:r>
              <a:rPr lang="ja-JP" altLang="en-US" sz="2000" dirty="0"/>
              <a:t>意識消失</a:t>
            </a:r>
          </a:p>
          <a:p>
            <a:r>
              <a:rPr lang="en-US" altLang="ja-JP" sz="2000" dirty="0" smtClean="0"/>
              <a:t>3</a:t>
            </a:r>
            <a:r>
              <a:rPr lang="en-US" altLang="ja-JP" sz="2000" dirty="0"/>
              <a:t>. </a:t>
            </a:r>
            <a:r>
              <a:rPr lang="ja-JP" altLang="en-US" sz="2000" dirty="0"/>
              <a:t>脈拍</a:t>
            </a:r>
            <a:r>
              <a:rPr lang="ja-JP" altLang="en-US" sz="2000" dirty="0" smtClean="0"/>
              <a:t>欠損　　　　</a:t>
            </a:r>
            <a:r>
              <a:rPr lang="ja-JP" altLang="en-US" sz="2000" dirty="0" smtClean="0">
                <a:latin typeface="Wingdings"/>
                <a:ea typeface="Wingdings"/>
                <a:cs typeface="Wingdings"/>
                <a:sym typeface="Wingdings"/>
              </a:rPr>
              <a:t></a:t>
            </a:r>
            <a:endParaRPr lang="ja-JP" altLang="en-US" sz="2000" dirty="0"/>
          </a:p>
          <a:p>
            <a:r>
              <a:rPr lang="en-US" altLang="ja-JP" sz="2000" dirty="0" smtClean="0"/>
              <a:t>4</a:t>
            </a:r>
            <a:r>
              <a:rPr lang="en-US" altLang="ja-JP" sz="2000" dirty="0"/>
              <a:t>. </a:t>
            </a:r>
            <a:r>
              <a:rPr lang="ja-JP" altLang="en-US" sz="2000" dirty="0"/>
              <a:t>血圧低下</a:t>
            </a:r>
            <a:endParaRPr kumimoji="1" lang="ja-JP" altLang="en-US" sz="2000" dirty="0"/>
          </a:p>
        </p:txBody>
      </p:sp>
      <p:sp>
        <p:nvSpPr>
          <p:cNvPr id="9" name="テキスト ボックス 8"/>
          <p:cNvSpPr txBox="1"/>
          <p:nvPr/>
        </p:nvSpPr>
        <p:spPr>
          <a:xfrm>
            <a:off x="813398" y="3895415"/>
            <a:ext cx="3182245" cy="2242922"/>
          </a:xfrm>
          <a:prstGeom prst="rect">
            <a:avLst/>
          </a:prstGeom>
          <a:noFill/>
        </p:spPr>
        <p:txBody>
          <a:bodyPr wrap="square" rtlCol="0">
            <a:spAutoFit/>
          </a:bodyPr>
          <a:lstStyle/>
          <a:p>
            <a:pPr>
              <a:lnSpc>
                <a:spcPts val="2820"/>
              </a:lnSpc>
            </a:pPr>
            <a:r>
              <a:rPr kumimoji="1" lang="ja-JP" altLang="en-US" sz="1600" dirty="0" smtClean="0"/>
              <a:t>期外収縮には心房性期外収縮と心室性期外収縮があるが、</a:t>
            </a:r>
            <a:r>
              <a:rPr kumimoji="1" lang="ja-JP" altLang="en-US" sz="1600" dirty="0" smtClean="0">
                <a:solidFill>
                  <a:srgbClr val="FF0000"/>
                </a:solidFill>
              </a:rPr>
              <a:t>本来あるべきタイミングより早く心臓の収縮が始まるよう信号が出るため、この回だけ心臓の収縮が止まる。</a:t>
            </a:r>
            <a:endParaRPr kumimoji="1" lang="en-US" altLang="ja-JP" sz="1600" dirty="0" smtClean="0">
              <a:solidFill>
                <a:srgbClr val="FF0000"/>
              </a:solidFill>
            </a:endParaRPr>
          </a:p>
          <a:p>
            <a:pPr>
              <a:lnSpc>
                <a:spcPts val="2820"/>
              </a:lnSpc>
            </a:pPr>
            <a:r>
              <a:rPr lang="ja-JP" altLang="en-US" sz="1600" dirty="0" smtClean="0"/>
              <a:t>脈拍の欠損と感じる。</a:t>
            </a:r>
            <a:endParaRPr kumimoji="1" lang="ja-JP" altLang="en-US" sz="1600" dirty="0"/>
          </a:p>
        </p:txBody>
      </p:sp>
      <p:sp>
        <p:nvSpPr>
          <p:cNvPr id="2" name="正方形/長方形 1"/>
          <p:cNvSpPr/>
          <p:nvPr/>
        </p:nvSpPr>
        <p:spPr>
          <a:xfrm>
            <a:off x="6272640" y="5260932"/>
            <a:ext cx="583200" cy="57015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1926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07517" y="924408"/>
            <a:ext cx="8107035" cy="2246769"/>
          </a:xfrm>
          <a:prstGeom prst="rect">
            <a:avLst/>
          </a:prstGeom>
          <a:noFill/>
        </p:spPr>
        <p:txBody>
          <a:bodyPr wrap="square" rtlCol="0">
            <a:spAutoFit/>
          </a:bodyPr>
          <a:lstStyle/>
          <a:p>
            <a:r>
              <a:rPr kumimoji="1" lang="ja-JP" altLang="en-US" sz="2000" dirty="0" smtClean="0"/>
              <a:t>問題　</a:t>
            </a:r>
            <a:r>
              <a:rPr lang="en-US" altLang="ja-JP" sz="2000" dirty="0"/>
              <a:t>44</a:t>
            </a:r>
            <a:r>
              <a:rPr lang="ja-JP" altLang="en-US" sz="2000" dirty="0"/>
              <a:t>歳の男性。</a:t>
            </a:r>
            <a:r>
              <a:rPr lang="ja-JP" altLang="en-US" sz="2000" dirty="0">
                <a:solidFill>
                  <a:srgbClr val="000000"/>
                </a:solidFill>
              </a:rPr>
              <a:t>リウマチ熱の既往があり，</a:t>
            </a:r>
            <a:r>
              <a:rPr lang="en-US" altLang="ja-JP" sz="2000" dirty="0">
                <a:solidFill>
                  <a:srgbClr val="000000"/>
                </a:solidFill>
              </a:rPr>
              <a:t>3</a:t>
            </a:r>
            <a:r>
              <a:rPr lang="ja-JP" altLang="en-US" sz="2000" dirty="0">
                <a:solidFill>
                  <a:srgbClr val="000000"/>
                </a:solidFill>
              </a:rPr>
              <a:t>年前から僧帽弁狭窄症・閉鎖不全と診断され，利尿薬とジギタリスを服用していた</a:t>
            </a:r>
            <a:r>
              <a:rPr lang="ja-JP" altLang="en-US" sz="2000" dirty="0"/>
              <a:t>。趣味はテニスだったが，最近平らな道を歩いていても動悸や息切れがしてきたため入院した。身長</a:t>
            </a:r>
            <a:r>
              <a:rPr lang="en-US" altLang="ja-JP" sz="2000" dirty="0"/>
              <a:t>162cm</a:t>
            </a:r>
            <a:r>
              <a:rPr lang="ja-JP" altLang="en-US" sz="2000" dirty="0"/>
              <a:t>。体重</a:t>
            </a:r>
            <a:r>
              <a:rPr lang="en-US" altLang="ja-JP" sz="2000" dirty="0"/>
              <a:t>58kg</a:t>
            </a:r>
            <a:r>
              <a:rPr lang="ja-JP" altLang="en-US" sz="2000" dirty="0"/>
              <a:t>。心拍数</a:t>
            </a:r>
            <a:r>
              <a:rPr lang="en-US" altLang="ja-JP" sz="2000" dirty="0"/>
              <a:t>100/</a:t>
            </a:r>
            <a:r>
              <a:rPr lang="ja-JP" altLang="en-US" sz="2000" dirty="0"/>
              <a:t>分，脈拍数は橈骨動脈で</a:t>
            </a:r>
            <a:r>
              <a:rPr lang="en-US" altLang="ja-JP" sz="2000" dirty="0"/>
              <a:t>86/</a:t>
            </a:r>
            <a:r>
              <a:rPr lang="ja-JP" altLang="en-US" sz="2000" dirty="0"/>
              <a:t>分。血圧</a:t>
            </a:r>
            <a:r>
              <a:rPr lang="en-US" altLang="ja-JP" sz="2000" dirty="0"/>
              <a:t>100/66mmHg</a:t>
            </a:r>
            <a:r>
              <a:rPr lang="ja-JP" altLang="en-US" sz="2000" dirty="0"/>
              <a:t>。呼吸困難，下腿の浮腫，仰臥位で頸静脈の怒張が観察された。</a:t>
            </a:r>
          </a:p>
          <a:p>
            <a:r>
              <a:rPr lang="ja-JP" altLang="en-US" sz="2000" dirty="0"/>
              <a:t>問題</a:t>
            </a:r>
            <a:r>
              <a:rPr lang="en-US" altLang="ja-JP" sz="2000" dirty="0"/>
              <a:t>1  </a:t>
            </a:r>
            <a:r>
              <a:rPr lang="ja-JP" altLang="en-US" sz="2000" dirty="0"/>
              <a:t>入院時の心電図はどれ</a:t>
            </a:r>
            <a:r>
              <a:rPr lang="ja-JP" altLang="en-US" sz="2000" dirty="0" smtClean="0"/>
              <a:t>か。</a:t>
            </a:r>
            <a:endParaRPr kumimoji="1" lang="ja-JP" altLang="en-US" sz="2000" dirty="0"/>
          </a:p>
        </p:txBody>
      </p:sp>
      <p:pic>
        <p:nvPicPr>
          <p:cNvPr id="3" name="図 2"/>
          <p:cNvPicPr>
            <a:picLocks noChangeAspect="1"/>
          </p:cNvPicPr>
          <p:nvPr/>
        </p:nvPicPr>
        <p:blipFill>
          <a:blip r:embed="rId2"/>
          <a:stretch>
            <a:fillRect/>
          </a:stretch>
        </p:blipFill>
        <p:spPr>
          <a:xfrm>
            <a:off x="1107517" y="3171177"/>
            <a:ext cx="5397500" cy="3352800"/>
          </a:xfrm>
          <a:prstGeom prst="rect">
            <a:avLst/>
          </a:prstGeom>
        </p:spPr>
      </p:pic>
      <p:sp>
        <p:nvSpPr>
          <p:cNvPr id="4" name="テキスト ボックス 3"/>
          <p:cNvSpPr txBox="1"/>
          <p:nvPr/>
        </p:nvSpPr>
        <p:spPr>
          <a:xfrm>
            <a:off x="6632250" y="3181020"/>
            <a:ext cx="3411156" cy="3157275"/>
          </a:xfrm>
          <a:prstGeom prst="rect">
            <a:avLst/>
          </a:prstGeom>
          <a:noFill/>
        </p:spPr>
        <p:txBody>
          <a:bodyPr wrap="square" rtlCol="0">
            <a:spAutoFit/>
          </a:bodyPr>
          <a:lstStyle/>
          <a:p>
            <a:pPr>
              <a:lnSpc>
                <a:spcPts val="3000"/>
              </a:lnSpc>
            </a:pPr>
            <a:r>
              <a:rPr lang="ja-JP" altLang="en-US" dirty="0"/>
              <a:t>心房細動を高率に伴う心疾患としては、心臓弁膜症があり、特に僧帽弁狭窄や閉鎖不全症などが上げられる</a:t>
            </a:r>
            <a:r>
              <a:rPr lang="ja-JP" altLang="en-US" dirty="0" smtClean="0"/>
              <a:t>。</a:t>
            </a:r>
            <a:endParaRPr lang="en-US" altLang="ja-JP" dirty="0" smtClean="0"/>
          </a:p>
          <a:p>
            <a:pPr>
              <a:lnSpc>
                <a:spcPts val="3000"/>
              </a:lnSpc>
            </a:pPr>
            <a:r>
              <a:rPr kumimoji="1" lang="ja-JP" altLang="en-US" dirty="0" smtClean="0"/>
              <a:t>心拍数と脈拍数が異なることに注目。</a:t>
            </a:r>
            <a:endParaRPr kumimoji="1" lang="en-US" altLang="ja-JP" dirty="0" smtClean="0"/>
          </a:p>
          <a:p>
            <a:pPr>
              <a:lnSpc>
                <a:spcPts val="3000"/>
              </a:lnSpc>
            </a:pPr>
            <a:r>
              <a:rPr lang="ja-JP" altLang="en-US" dirty="0" smtClean="0"/>
              <a:t>脈拍数は決して少なくはなく、むしろ多め。</a:t>
            </a:r>
            <a:endParaRPr kumimoji="1" lang="ja-JP" altLang="en-US" dirty="0"/>
          </a:p>
        </p:txBody>
      </p:sp>
      <p:sp>
        <p:nvSpPr>
          <p:cNvPr id="5" name="テキスト ボックス 4"/>
          <p:cNvSpPr txBox="1"/>
          <p:nvPr/>
        </p:nvSpPr>
        <p:spPr>
          <a:xfrm>
            <a:off x="2796951" y="228303"/>
            <a:ext cx="4849104" cy="646331"/>
          </a:xfrm>
          <a:prstGeom prst="rect">
            <a:avLst/>
          </a:prstGeom>
          <a:noFill/>
        </p:spPr>
        <p:txBody>
          <a:bodyPr wrap="none" rtlCol="0">
            <a:spAutoFit/>
          </a:bodyPr>
          <a:lstStyle/>
          <a:p>
            <a:r>
              <a:rPr kumimoji="1" lang="ja-JP" altLang="en-US" sz="3600" dirty="0" smtClean="0"/>
              <a:t>心電図その２</a:t>
            </a:r>
            <a:r>
              <a:rPr kumimoji="1" lang="en-US" altLang="ja-JP" sz="3600" dirty="0" smtClean="0"/>
              <a:t>−</a:t>
            </a:r>
            <a:r>
              <a:rPr kumimoji="1" lang="ja-JP" altLang="en-US" sz="3600" dirty="0" smtClean="0"/>
              <a:t>心房細動</a:t>
            </a:r>
            <a:endParaRPr kumimoji="1" lang="ja-JP" altLang="en-US" sz="3600" dirty="0"/>
          </a:p>
        </p:txBody>
      </p:sp>
    </p:spTree>
    <p:extLst>
      <p:ext uri="{BB962C8B-B14F-4D97-AF65-F5344CB8AC3E}">
        <p14:creationId xmlns:p14="http://schemas.microsoft.com/office/powerpoint/2010/main" val="705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96951" y="228303"/>
            <a:ext cx="3925774" cy="646331"/>
          </a:xfrm>
          <a:prstGeom prst="rect">
            <a:avLst/>
          </a:prstGeom>
          <a:noFill/>
        </p:spPr>
        <p:txBody>
          <a:bodyPr wrap="none" rtlCol="0">
            <a:spAutoFit/>
          </a:bodyPr>
          <a:lstStyle/>
          <a:p>
            <a:r>
              <a:rPr kumimoji="1" lang="ja-JP" altLang="en-US" sz="3600" smtClean="0"/>
              <a:t>心電図その３</a:t>
            </a:r>
            <a:r>
              <a:rPr kumimoji="1" lang="en-US" altLang="ja-JP" sz="3600" dirty="0" smtClean="0"/>
              <a:t>−</a:t>
            </a:r>
            <a:r>
              <a:rPr kumimoji="1" lang="ja-JP" altLang="en-US" sz="3600" dirty="0" smtClean="0"/>
              <a:t>徐脈</a:t>
            </a:r>
            <a:endParaRPr kumimoji="1" lang="ja-JP" altLang="en-US" sz="3600" dirty="0"/>
          </a:p>
        </p:txBody>
      </p:sp>
      <p:sp>
        <p:nvSpPr>
          <p:cNvPr id="5" name="テキスト ボックス 4"/>
          <p:cNvSpPr txBox="1"/>
          <p:nvPr/>
        </p:nvSpPr>
        <p:spPr>
          <a:xfrm>
            <a:off x="970370" y="874634"/>
            <a:ext cx="8476474" cy="400110"/>
          </a:xfrm>
          <a:prstGeom prst="rect">
            <a:avLst/>
          </a:prstGeom>
          <a:noFill/>
        </p:spPr>
        <p:txBody>
          <a:bodyPr wrap="square" rtlCol="0">
            <a:spAutoFit/>
          </a:bodyPr>
          <a:lstStyle/>
          <a:p>
            <a:r>
              <a:rPr kumimoji="1" lang="ja-JP" altLang="en-US" sz="2000" dirty="0" smtClean="0">
                <a:solidFill>
                  <a:srgbClr val="FF0000"/>
                </a:solidFill>
              </a:rPr>
              <a:t>徐脈では、</a:t>
            </a:r>
            <a:r>
              <a:rPr kumimoji="1" lang="ja-JP" altLang="en-US" sz="2000" dirty="0" smtClean="0"/>
              <a:t>脈拍が４０／分以下になると酸素が十分に遅れなくなり、</a:t>
            </a:r>
            <a:r>
              <a:rPr kumimoji="1" lang="ja-JP" altLang="en-US" sz="2000" dirty="0" smtClean="0">
                <a:solidFill>
                  <a:srgbClr val="FF0000"/>
                </a:solidFill>
              </a:rPr>
              <a:t>失神する。</a:t>
            </a:r>
            <a:endParaRPr kumimoji="1" lang="ja-JP" altLang="en-US" sz="2000" dirty="0">
              <a:solidFill>
                <a:srgbClr val="FF0000"/>
              </a:solidFill>
            </a:endParaRPr>
          </a:p>
        </p:txBody>
      </p:sp>
      <p:sp>
        <p:nvSpPr>
          <p:cNvPr id="6" name="テキスト ボックス 5"/>
          <p:cNvSpPr txBox="1"/>
          <p:nvPr/>
        </p:nvSpPr>
        <p:spPr>
          <a:xfrm>
            <a:off x="770589" y="1683733"/>
            <a:ext cx="8861768" cy="400110"/>
          </a:xfrm>
          <a:prstGeom prst="rect">
            <a:avLst/>
          </a:prstGeom>
          <a:noFill/>
        </p:spPr>
        <p:txBody>
          <a:bodyPr wrap="square" rtlCol="0">
            <a:spAutoFit/>
          </a:bodyPr>
          <a:lstStyle/>
          <a:p>
            <a:r>
              <a:rPr lang="ja-JP" altLang="en-US" sz="2000" dirty="0"/>
              <a:t>問題　下記の心電図でペースメーカーの適応となるのはどれか。</a:t>
            </a:r>
            <a:endParaRPr kumimoji="1" lang="ja-JP" altLang="en-US" sz="2000" dirty="0"/>
          </a:p>
        </p:txBody>
      </p:sp>
      <p:pic>
        <p:nvPicPr>
          <p:cNvPr id="7" name="図 6"/>
          <p:cNvPicPr>
            <a:picLocks noChangeAspect="1"/>
          </p:cNvPicPr>
          <p:nvPr/>
        </p:nvPicPr>
        <p:blipFill>
          <a:blip r:embed="rId2">
            <a:lum bright="-40000" contrast="40000"/>
          </a:blip>
          <a:stretch>
            <a:fillRect/>
          </a:stretch>
        </p:blipFill>
        <p:spPr>
          <a:xfrm>
            <a:off x="1141612" y="2209799"/>
            <a:ext cx="5148444" cy="4256939"/>
          </a:xfrm>
          <a:prstGeom prst="rect">
            <a:avLst/>
          </a:prstGeom>
        </p:spPr>
      </p:pic>
      <p:sp>
        <p:nvSpPr>
          <p:cNvPr id="2" name="テキスト ボックス 1"/>
          <p:cNvSpPr txBox="1"/>
          <p:nvPr/>
        </p:nvSpPr>
        <p:spPr>
          <a:xfrm>
            <a:off x="6416447" y="2796708"/>
            <a:ext cx="3346589" cy="1233671"/>
          </a:xfrm>
          <a:prstGeom prst="rect">
            <a:avLst/>
          </a:prstGeom>
          <a:noFill/>
        </p:spPr>
        <p:txBody>
          <a:bodyPr wrap="none" rtlCol="0">
            <a:spAutoFit/>
          </a:bodyPr>
          <a:lstStyle/>
          <a:p>
            <a:pPr>
              <a:lnSpc>
                <a:spcPts val="3000"/>
              </a:lnSpc>
            </a:pPr>
            <a:r>
              <a:rPr kumimoji="1" lang="ja-JP" altLang="en-US" sz="2000" dirty="0" smtClean="0"/>
              <a:t>パースメーカーの絶対的適応</a:t>
            </a:r>
            <a:endParaRPr kumimoji="1" lang="en-US" altLang="ja-JP" sz="2000" dirty="0" smtClean="0"/>
          </a:p>
          <a:p>
            <a:pPr>
              <a:lnSpc>
                <a:spcPts val="3000"/>
              </a:lnSpc>
            </a:pPr>
            <a:r>
              <a:rPr lang="ja-JP" altLang="en-US" sz="2000" dirty="0" smtClean="0"/>
              <a:t>洞機能不全</a:t>
            </a:r>
            <a:endParaRPr lang="en-US" altLang="ja-JP" sz="2000" dirty="0" smtClean="0"/>
          </a:p>
          <a:p>
            <a:pPr>
              <a:lnSpc>
                <a:spcPts val="3000"/>
              </a:lnSpc>
            </a:pPr>
            <a:r>
              <a:rPr kumimoji="1" lang="en-US" altLang="ja-JP" sz="2000" dirty="0" smtClean="0"/>
              <a:t>III</a:t>
            </a:r>
            <a:r>
              <a:rPr kumimoji="1" lang="ja-JP" altLang="en-US" sz="2000" dirty="0" smtClean="0"/>
              <a:t>度房室ブロック</a:t>
            </a:r>
            <a:endParaRPr kumimoji="1" lang="ja-JP" altLang="en-US" sz="2000" dirty="0"/>
          </a:p>
        </p:txBody>
      </p:sp>
    </p:spTree>
    <p:extLst>
      <p:ext uri="{BB962C8B-B14F-4D97-AF65-F5344CB8AC3E}">
        <p14:creationId xmlns:p14="http://schemas.microsoft.com/office/powerpoint/2010/main" val="299309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41504" y="1327013"/>
            <a:ext cx="7648804" cy="400110"/>
          </a:xfrm>
          <a:prstGeom prst="rect">
            <a:avLst/>
          </a:prstGeom>
          <a:noFill/>
        </p:spPr>
        <p:txBody>
          <a:bodyPr wrap="square" rtlCol="0">
            <a:spAutoFit/>
          </a:bodyPr>
          <a:lstStyle/>
          <a:p>
            <a:r>
              <a:rPr lang="ja-JP" altLang="en-US" sz="2000"/>
              <a:t>問題　直ちに除細動が必要なのはどれか。</a:t>
            </a:r>
            <a:endParaRPr kumimoji="1" lang="ja-JP" altLang="en-US" sz="2000" dirty="0"/>
          </a:p>
        </p:txBody>
      </p:sp>
      <p:pic>
        <p:nvPicPr>
          <p:cNvPr id="2" name="図 1"/>
          <p:cNvPicPr>
            <a:picLocks noChangeAspect="1"/>
          </p:cNvPicPr>
          <p:nvPr/>
        </p:nvPicPr>
        <p:blipFill>
          <a:blip r:embed="rId2"/>
          <a:stretch>
            <a:fillRect/>
          </a:stretch>
        </p:blipFill>
        <p:spPr>
          <a:xfrm>
            <a:off x="1350267" y="1727123"/>
            <a:ext cx="3505200" cy="1168400"/>
          </a:xfrm>
          <a:prstGeom prst="rect">
            <a:avLst/>
          </a:prstGeom>
        </p:spPr>
      </p:pic>
      <p:pic>
        <p:nvPicPr>
          <p:cNvPr id="3" name="図 2"/>
          <p:cNvPicPr>
            <a:picLocks noChangeAspect="1"/>
          </p:cNvPicPr>
          <p:nvPr/>
        </p:nvPicPr>
        <p:blipFill>
          <a:blip r:embed="rId3"/>
          <a:stretch>
            <a:fillRect/>
          </a:stretch>
        </p:blipFill>
        <p:spPr>
          <a:xfrm>
            <a:off x="1450298" y="2797290"/>
            <a:ext cx="3276600" cy="1092200"/>
          </a:xfrm>
          <a:prstGeom prst="rect">
            <a:avLst/>
          </a:prstGeom>
        </p:spPr>
      </p:pic>
      <p:pic>
        <p:nvPicPr>
          <p:cNvPr id="5" name="図 4"/>
          <p:cNvPicPr>
            <a:picLocks noChangeAspect="1"/>
          </p:cNvPicPr>
          <p:nvPr/>
        </p:nvPicPr>
        <p:blipFill>
          <a:blip r:embed="rId4"/>
          <a:stretch>
            <a:fillRect/>
          </a:stretch>
        </p:blipFill>
        <p:spPr>
          <a:xfrm>
            <a:off x="1350267" y="3889490"/>
            <a:ext cx="3505200" cy="1168400"/>
          </a:xfrm>
          <a:prstGeom prst="rect">
            <a:avLst/>
          </a:prstGeom>
        </p:spPr>
      </p:pic>
      <p:pic>
        <p:nvPicPr>
          <p:cNvPr id="6" name="図 5"/>
          <p:cNvPicPr>
            <a:picLocks noChangeAspect="1"/>
          </p:cNvPicPr>
          <p:nvPr/>
        </p:nvPicPr>
        <p:blipFill>
          <a:blip r:embed="rId5"/>
          <a:stretch>
            <a:fillRect/>
          </a:stretch>
        </p:blipFill>
        <p:spPr>
          <a:xfrm>
            <a:off x="1350267" y="5057890"/>
            <a:ext cx="3505200" cy="1168400"/>
          </a:xfrm>
          <a:prstGeom prst="rect">
            <a:avLst/>
          </a:prstGeom>
        </p:spPr>
      </p:pic>
      <p:grpSp>
        <p:nvGrpSpPr>
          <p:cNvPr id="9" name="図形グループ 8"/>
          <p:cNvGrpSpPr/>
          <p:nvPr/>
        </p:nvGrpSpPr>
        <p:grpSpPr>
          <a:xfrm>
            <a:off x="4961682" y="2311568"/>
            <a:ext cx="4887848" cy="1962931"/>
            <a:chOff x="4961682" y="1712270"/>
            <a:chExt cx="4887848" cy="1962931"/>
          </a:xfrm>
        </p:grpSpPr>
        <p:sp>
          <p:nvSpPr>
            <p:cNvPr id="7" name="テキスト ボックス 6"/>
            <p:cNvSpPr txBox="1"/>
            <p:nvPr/>
          </p:nvSpPr>
          <p:spPr>
            <a:xfrm>
              <a:off x="5622442" y="1712270"/>
              <a:ext cx="4227088" cy="1962931"/>
            </a:xfrm>
            <a:prstGeom prst="rect">
              <a:avLst/>
            </a:prstGeom>
            <a:noFill/>
          </p:spPr>
          <p:txBody>
            <a:bodyPr wrap="square" rtlCol="0">
              <a:spAutoFit/>
            </a:bodyPr>
            <a:lstStyle/>
            <a:p>
              <a:pPr>
                <a:lnSpc>
                  <a:spcPts val="3680"/>
                </a:lnSpc>
              </a:pPr>
              <a:r>
                <a:rPr kumimoji="1" lang="ja-JP" altLang="en-US" sz="2400" dirty="0" smtClean="0"/>
                <a:t>除細動とは「細動を除く」という字のとおり、</a:t>
              </a:r>
              <a:r>
                <a:rPr lang="ja-JP" altLang="en-US" sz="2400" dirty="0" smtClean="0"/>
                <a:t>心室細動（まれに心房細動）に使われる。他には心室性頻拍にも使われる。</a:t>
              </a:r>
              <a:endParaRPr kumimoji="1" lang="ja-JP" altLang="en-US" sz="2400" dirty="0"/>
            </a:p>
          </p:txBody>
        </p:sp>
        <p:sp>
          <p:nvSpPr>
            <p:cNvPr id="8" name="左矢印 7"/>
            <p:cNvSpPr/>
            <p:nvPr/>
          </p:nvSpPr>
          <p:spPr>
            <a:xfrm>
              <a:off x="4961682" y="2776429"/>
              <a:ext cx="531609" cy="17721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0" name="テキスト ボックス 9"/>
          <p:cNvSpPr txBox="1"/>
          <p:nvPr/>
        </p:nvSpPr>
        <p:spPr>
          <a:xfrm>
            <a:off x="2796951" y="228303"/>
            <a:ext cx="3925774" cy="646331"/>
          </a:xfrm>
          <a:prstGeom prst="rect">
            <a:avLst/>
          </a:prstGeom>
          <a:noFill/>
        </p:spPr>
        <p:txBody>
          <a:bodyPr wrap="none" rtlCol="0">
            <a:spAutoFit/>
          </a:bodyPr>
          <a:lstStyle/>
          <a:p>
            <a:r>
              <a:rPr kumimoji="1" lang="ja-JP" altLang="en-US" sz="3600" dirty="0" smtClean="0"/>
              <a:t>心電図その４</a:t>
            </a:r>
            <a:r>
              <a:rPr kumimoji="1" lang="en-US" altLang="ja-JP" sz="3600" dirty="0" smtClean="0"/>
              <a:t>−</a:t>
            </a:r>
            <a:r>
              <a:rPr kumimoji="1" lang="ja-JP" altLang="en-US" sz="3600" dirty="0" smtClean="0"/>
              <a:t>頻脈</a:t>
            </a:r>
            <a:endParaRPr kumimoji="1" lang="ja-JP" altLang="en-US" sz="3600" dirty="0"/>
          </a:p>
        </p:txBody>
      </p:sp>
    </p:spTree>
    <p:extLst>
      <p:ext uri="{BB962C8B-B14F-4D97-AF65-F5344CB8AC3E}">
        <p14:creationId xmlns:p14="http://schemas.microsoft.com/office/powerpoint/2010/main" val="25917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51198" y="878148"/>
            <a:ext cx="8593048" cy="3785652"/>
          </a:xfrm>
          <a:prstGeom prst="rect">
            <a:avLst/>
          </a:prstGeom>
          <a:noFill/>
        </p:spPr>
        <p:txBody>
          <a:bodyPr wrap="square" rtlCol="0">
            <a:spAutoFit/>
          </a:bodyPr>
          <a:lstStyle/>
          <a:p>
            <a:r>
              <a:rPr lang="ja-JP" altLang="en-US" sz="1600" b="1" dirty="0"/>
              <a:t>第</a:t>
            </a:r>
            <a:r>
              <a:rPr lang="en-US" altLang="ja-JP" sz="1600" b="1" dirty="0"/>
              <a:t>103</a:t>
            </a:r>
            <a:r>
              <a:rPr lang="ja-JP" altLang="en-US" sz="1600" b="1" dirty="0"/>
              <a:t>回</a:t>
            </a:r>
          </a:p>
          <a:p>
            <a:r>
              <a:rPr lang="ja-JP" altLang="en-US" sz="1600" b="1" dirty="0"/>
              <a:t>心電図モニターで不整脈の変化がみられた。このときの心電図を示す。初期対応で適切なのはどれか。 </a:t>
            </a:r>
          </a:p>
          <a:p>
            <a:endParaRPr lang="ja-JP" altLang="en-US" sz="1600" b="1" dirty="0"/>
          </a:p>
          <a:p>
            <a:endParaRPr lang="en-US" altLang="ja-JP" sz="1600" b="1" dirty="0" smtClean="0"/>
          </a:p>
          <a:p>
            <a:endParaRPr lang="en-US" altLang="ja-JP" sz="1600" b="1" dirty="0"/>
          </a:p>
          <a:p>
            <a:endParaRPr lang="en-US" altLang="ja-JP" sz="1600" b="1" dirty="0" smtClean="0"/>
          </a:p>
          <a:p>
            <a:endParaRPr lang="en-US" altLang="ja-JP" sz="1600" b="1" dirty="0"/>
          </a:p>
          <a:p>
            <a:endParaRPr lang="en-US" altLang="ja-JP" sz="1600" b="1" dirty="0" smtClean="0"/>
          </a:p>
          <a:p>
            <a:endParaRPr lang="ja-JP" altLang="en-US" sz="1600" b="1" dirty="0"/>
          </a:p>
          <a:p>
            <a:endParaRPr lang="ja-JP" altLang="en-US" sz="1600" b="1" dirty="0"/>
          </a:p>
          <a:p>
            <a:r>
              <a:rPr lang="ja-JP" altLang="en-US" sz="1600" b="1" dirty="0"/>
              <a:t>		</a:t>
            </a:r>
            <a:r>
              <a:rPr lang="en-US" altLang="ja-JP" sz="1600" b="1" dirty="0"/>
              <a:t>1.</a:t>
            </a:r>
            <a:r>
              <a:rPr lang="ja-JP" altLang="en-US" sz="1600" b="1" dirty="0"/>
              <a:t>　胸骨圧迫を行う</a:t>
            </a:r>
            <a:r>
              <a:rPr lang="ja-JP" altLang="en-US" sz="1600" b="1" dirty="0" smtClean="0"/>
              <a:t>。　　　　　　　　　　　　　　　　　　　　　　　　　　　　　　　　</a:t>
            </a:r>
            <a:r>
              <a:rPr lang="ja-JP" altLang="en-US" sz="1600" b="1" dirty="0" smtClean="0">
                <a:latin typeface="Wingdings"/>
                <a:ea typeface="Wingdings"/>
                <a:cs typeface="Wingdings"/>
                <a:sym typeface="Wingdings"/>
              </a:rPr>
              <a:t></a:t>
            </a:r>
            <a:endParaRPr lang="ja-JP" altLang="en-US" sz="1600" b="1" dirty="0"/>
          </a:p>
          <a:p>
            <a:r>
              <a:rPr lang="ja-JP" altLang="en-US" sz="1600" b="1" dirty="0"/>
              <a:t>		</a:t>
            </a:r>
            <a:r>
              <a:rPr lang="en-US" altLang="ja-JP" sz="1600" b="1" dirty="0"/>
              <a:t>2.</a:t>
            </a:r>
            <a:r>
              <a:rPr lang="ja-JP" altLang="en-US" sz="1600" b="1" dirty="0"/>
              <a:t>　体表面ペーシングを準備する。</a:t>
            </a:r>
          </a:p>
          <a:p>
            <a:r>
              <a:rPr lang="ja-JP" altLang="en-US" sz="1600" b="1" dirty="0"/>
              <a:t>		</a:t>
            </a:r>
            <a:r>
              <a:rPr lang="en-US" altLang="ja-JP" sz="1600" b="1" dirty="0"/>
              <a:t>3.</a:t>
            </a:r>
            <a:r>
              <a:rPr lang="ja-JP" altLang="en-US" sz="1600" b="1" dirty="0"/>
              <a:t>　自覚症状がなければ経過観察をする。</a:t>
            </a:r>
          </a:p>
          <a:p>
            <a:r>
              <a:rPr lang="ja-JP" altLang="en-US" sz="1600" b="1" dirty="0"/>
              <a:t>		</a:t>
            </a:r>
            <a:r>
              <a:rPr lang="en-US" altLang="ja-JP" sz="1600" b="1" dirty="0"/>
              <a:t>4.</a:t>
            </a:r>
            <a:r>
              <a:rPr lang="ja-JP" altLang="en-US" sz="1600" b="1" dirty="0"/>
              <a:t>　自覚症状と血圧を医師に報告して指示を待つ。</a:t>
            </a:r>
            <a:endParaRPr kumimoji="1" lang="ja-JP" altLang="en-US" sz="1600" b="1" dirty="0"/>
          </a:p>
        </p:txBody>
      </p:sp>
      <p:pic>
        <p:nvPicPr>
          <p:cNvPr id="3" name="図 2" descr="m2_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751" y="1754185"/>
            <a:ext cx="5382423" cy="1812448"/>
          </a:xfrm>
          <a:prstGeom prst="rect">
            <a:avLst/>
          </a:prstGeom>
        </p:spPr>
      </p:pic>
      <p:sp>
        <p:nvSpPr>
          <p:cNvPr id="4" name="正方形/長方形 3"/>
          <p:cNvSpPr/>
          <p:nvPr/>
        </p:nvSpPr>
        <p:spPr>
          <a:xfrm>
            <a:off x="7687806" y="3431533"/>
            <a:ext cx="675554" cy="56741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851198" y="5255379"/>
            <a:ext cx="8390382" cy="707886"/>
          </a:xfrm>
          <a:prstGeom prst="rect">
            <a:avLst/>
          </a:prstGeom>
          <a:noFill/>
        </p:spPr>
        <p:txBody>
          <a:bodyPr wrap="square" rtlCol="0">
            <a:spAutoFit/>
          </a:bodyPr>
          <a:lstStyle/>
          <a:p>
            <a:r>
              <a:rPr kumimoji="1" lang="ja-JP" altLang="en-US" sz="2000" b="1" dirty="0" smtClean="0"/>
              <a:t>心室性頻脈から心室細動に移行しており、直ちに胸骨圧迫による心マッサージを行い、</a:t>
            </a:r>
            <a:r>
              <a:rPr kumimoji="1" lang="en-US" altLang="ja-JP" sz="2000" b="1" dirty="0" smtClean="0"/>
              <a:t>AED</a:t>
            </a:r>
            <a:r>
              <a:rPr kumimoji="1" lang="ja-JP" altLang="en-US" sz="2000" b="1" dirty="0" smtClean="0"/>
              <a:t>を準備する。</a:t>
            </a:r>
            <a:endParaRPr kumimoji="1" lang="ja-JP" altLang="en-US" sz="2000" b="1" dirty="0"/>
          </a:p>
        </p:txBody>
      </p:sp>
    </p:spTree>
    <p:extLst>
      <p:ext uri="{BB962C8B-B14F-4D97-AF65-F5344CB8AC3E}">
        <p14:creationId xmlns:p14="http://schemas.microsoft.com/office/powerpoint/2010/main" val="5463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37686" y="770069"/>
            <a:ext cx="8498471" cy="5016758"/>
          </a:xfrm>
          <a:prstGeom prst="rect">
            <a:avLst/>
          </a:prstGeom>
          <a:noFill/>
        </p:spPr>
        <p:txBody>
          <a:bodyPr wrap="square" rtlCol="0">
            <a:spAutoFit/>
          </a:bodyPr>
          <a:lstStyle/>
          <a:p>
            <a:r>
              <a:rPr lang="ja-JP" altLang="en-US" sz="2000" dirty="0"/>
              <a:t>第</a:t>
            </a:r>
            <a:r>
              <a:rPr lang="en-US" altLang="ja-JP" sz="2000" dirty="0"/>
              <a:t>104</a:t>
            </a:r>
            <a:r>
              <a:rPr lang="ja-JP" altLang="en-US" sz="2000" dirty="0"/>
              <a:t>回</a:t>
            </a:r>
          </a:p>
          <a:p>
            <a:r>
              <a:rPr lang="ja-JP" altLang="en-US" sz="2000" dirty="0"/>
              <a:t>心電図を示す。所見として正しいのはどれか。２つ選べ。	</a:t>
            </a:r>
          </a:p>
          <a:p>
            <a:endParaRPr lang="en-US" altLang="ja-JP" sz="2000" dirty="0" smtClean="0"/>
          </a:p>
          <a:p>
            <a:endParaRPr lang="en-US" altLang="ja-JP" sz="2000" dirty="0"/>
          </a:p>
          <a:p>
            <a:endParaRPr lang="en-US" altLang="ja-JP" sz="2000" dirty="0" smtClean="0"/>
          </a:p>
          <a:p>
            <a:endParaRPr lang="en-US" altLang="ja-JP" sz="2000" dirty="0"/>
          </a:p>
          <a:p>
            <a:endParaRPr lang="en-US" altLang="ja-JP" sz="2000" dirty="0" smtClean="0"/>
          </a:p>
          <a:p>
            <a:endParaRPr lang="en-US" altLang="ja-JP" sz="2000" dirty="0"/>
          </a:p>
          <a:p>
            <a:endParaRPr lang="en-US" altLang="ja-JP" sz="2000" dirty="0" smtClean="0"/>
          </a:p>
          <a:p>
            <a:endParaRPr lang="ja-JP" altLang="en-US" sz="2000" dirty="0"/>
          </a:p>
          <a:p>
            <a:endParaRPr lang="ja-JP" altLang="en-US" sz="2000" dirty="0"/>
          </a:p>
          <a:p>
            <a:r>
              <a:rPr lang="en-US" altLang="ja-JP" sz="2000" dirty="0"/>
              <a:t>1.</a:t>
            </a:r>
            <a:r>
              <a:rPr lang="ja-JP" altLang="en-US" sz="2000" dirty="0"/>
              <a:t>　Ｒ－Ｒ間隔の</a:t>
            </a:r>
            <a:r>
              <a:rPr lang="ja-JP" altLang="en-US" sz="2000" dirty="0" smtClean="0"/>
              <a:t>不整　　　　　　　　　　　　　　　　　　　　　　　　　</a:t>
            </a:r>
            <a:r>
              <a:rPr lang="ja-JP" altLang="en-US" sz="2000" dirty="0" smtClean="0">
                <a:latin typeface="Wingdings"/>
                <a:ea typeface="Wingdings"/>
                <a:cs typeface="Wingdings"/>
                <a:sym typeface="Wingdings"/>
              </a:rPr>
              <a:t></a:t>
            </a:r>
            <a:endParaRPr lang="ja-JP" altLang="en-US" sz="2000" dirty="0"/>
          </a:p>
          <a:p>
            <a:r>
              <a:rPr lang="en-US" altLang="ja-JP" sz="2000" dirty="0"/>
              <a:t>2.</a:t>
            </a:r>
            <a:r>
              <a:rPr lang="ja-JP" altLang="en-US" sz="2000" dirty="0"/>
              <a:t>　細動波の</a:t>
            </a:r>
            <a:r>
              <a:rPr lang="ja-JP" altLang="en-US" sz="2000" dirty="0" smtClean="0"/>
              <a:t>出現　　　　　　　　　　　　　　　　　　　　　　　　　　　</a:t>
            </a:r>
            <a:r>
              <a:rPr lang="ja-JP" altLang="en-US" sz="2000" dirty="0" smtClean="0">
                <a:latin typeface="Wingdings"/>
                <a:ea typeface="Wingdings"/>
                <a:cs typeface="Wingdings"/>
                <a:sym typeface="Wingdings"/>
              </a:rPr>
              <a:t></a:t>
            </a:r>
            <a:endParaRPr lang="ja-JP" altLang="en-US" sz="2000" dirty="0"/>
          </a:p>
          <a:p>
            <a:r>
              <a:rPr lang="en-US" altLang="ja-JP" sz="2000" dirty="0"/>
              <a:t>3.</a:t>
            </a:r>
            <a:r>
              <a:rPr lang="ja-JP" altLang="en-US" sz="2000" dirty="0"/>
              <a:t>　</a:t>
            </a:r>
            <a:r>
              <a:rPr lang="en-US" altLang="ja-JP" sz="2000" dirty="0"/>
              <a:t>QRS</a:t>
            </a:r>
            <a:r>
              <a:rPr lang="ja-JP" altLang="en-US" sz="2000" dirty="0"/>
              <a:t>波の</a:t>
            </a:r>
            <a:r>
              <a:rPr lang="ja-JP" altLang="en-US" sz="2000" dirty="0" smtClean="0"/>
              <a:t>消失　　　　　　</a:t>
            </a:r>
            <a:endParaRPr lang="ja-JP" altLang="en-US" sz="2000" dirty="0"/>
          </a:p>
          <a:p>
            <a:r>
              <a:rPr lang="en-US" altLang="ja-JP" sz="2000" dirty="0"/>
              <a:t>4.</a:t>
            </a:r>
            <a:r>
              <a:rPr lang="ja-JP" altLang="en-US" sz="2000" dirty="0"/>
              <a:t>　</a:t>
            </a:r>
            <a:r>
              <a:rPr lang="en-US" altLang="ja-JP" sz="2000" dirty="0"/>
              <a:t>ST</a:t>
            </a:r>
            <a:r>
              <a:rPr lang="ja-JP" altLang="en-US" sz="2000" dirty="0"/>
              <a:t>の上昇</a:t>
            </a:r>
          </a:p>
          <a:p>
            <a:r>
              <a:rPr lang="en-US" altLang="ja-JP" sz="2000" dirty="0"/>
              <a:t>5.</a:t>
            </a:r>
            <a:r>
              <a:rPr lang="ja-JP" altLang="en-US" sz="2000" dirty="0"/>
              <a:t>　陰性Ｔ波</a:t>
            </a:r>
            <a:endParaRPr kumimoji="1" lang="ja-JP" altLang="en-US" sz="2000" dirty="0"/>
          </a:p>
        </p:txBody>
      </p:sp>
      <p:sp>
        <p:nvSpPr>
          <p:cNvPr id="3" name="正方形/長方形 2"/>
          <p:cNvSpPr/>
          <p:nvPr/>
        </p:nvSpPr>
        <p:spPr>
          <a:xfrm>
            <a:off x="6980523" y="4181995"/>
            <a:ext cx="716088" cy="75655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 name="図 3" descr="m2_9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173" y="1952851"/>
            <a:ext cx="7348157" cy="1424642"/>
          </a:xfrm>
          <a:prstGeom prst="rect">
            <a:avLst/>
          </a:prstGeom>
        </p:spPr>
      </p:pic>
    </p:spTree>
    <p:extLst>
      <p:ext uri="{BB962C8B-B14F-4D97-AF65-F5344CB8AC3E}">
        <p14:creationId xmlns:p14="http://schemas.microsoft.com/office/powerpoint/2010/main" val="15532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18753" y="567419"/>
            <a:ext cx="8579537" cy="6186309"/>
          </a:xfrm>
          <a:prstGeom prst="rect">
            <a:avLst/>
          </a:prstGeom>
          <a:noFill/>
        </p:spPr>
        <p:txBody>
          <a:bodyPr wrap="square" rtlCol="0">
            <a:spAutoFit/>
          </a:bodyPr>
          <a:lstStyle/>
          <a:p>
            <a:r>
              <a:rPr lang="ja-JP" altLang="en-US" b="1" dirty="0"/>
              <a:t>第</a:t>
            </a:r>
            <a:r>
              <a:rPr lang="en-US" altLang="ja-JP" b="1" dirty="0"/>
              <a:t>96</a:t>
            </a:r>
            <a:r>
              <a:rPr lang="ja-JP" altLang="en-US" b="1" dirty="0"/>
              <a:t>回</a:t>
            </a:r>
          </a:p>
          <a:p>
            <a:r>
              <a:rPr lang="ja-JP" altLang="en-US" b="1" dirty="0"/>
              <a:t>次の文を読み問題</a:t>
            </a:r>
            <a:r>
              <a:rPr lang="en-US" altLang="ja-JP" b="1" dirty="0"/>
              <a:t>1</a:t>
            </a:r>
            <a:r>
              <a:rPr lang="ja-JP" altLang="en-US" b="1" dirty="0"/>
              <a:t>に答えよ。</a:t>
            </a:r>
          </a:p>
          <a:p>
            <a:r>
              <a:rPr lang="en-US" altLang="ja-JP" b="1" dirty="0"/>
              <a:t>40</a:t>
            </a:r>
            <a:r>
              <a:rPr lang="ja-JP" altLang="en-US" b="1" dirty="0"/>
              <a:t>歳の男性。会社員。３年前の定期健康診査で徐脈を指摘されていた。３か月前から時折、めまいを感じることがあったが放置していた。本日、会社から帰宅途中に意識消失発作があり、アダムス・ストークス症候群の疑いで入院した。脈拍数</a:t>
            </a:r>
            <a:r>
              <a:rPr lang="en-US" altLang="ja-JP" b="1" dirty="0"/>
              <a:t>32/</a:t>
            </a:r>
            <a:r>
              <a:rPr lang="ja-JP" altLang="en-US" b="1" dirty="0"/>
              <a:t>分、血圧</a:t>
            </a:r>
            <a:r>
              <a:rPr lang="en-US" altLang="ja-JP" b="1" dirty="0"/>
              <a:t>120/80mmHg</a:t>
            </a:r>
            <a:r>
              <a:rPr lang="ja-JP" altLang="en-US" b="1" dirty="0"/>
              <a:t>。意識は清明。めまいを訴えている。</a:t>
            </a:r>
          </a:p>
          <a:p>
            <a:endParaRPr lang="ja-JP" altLang="en-US" b="1" dirty="0"/>
          </a:p>
          <a:p>
            <a:r>
              <a:rPr lang="ja-JP" altLang="en-US" b="1" dirty="0"/>
              <a:t>問題</a:t>
            </a:r>
            <a:r>
              <a:rPr lang="en-US" altLang="ja-JP" b="1" dirty="0"/>
              <a:t>1</a:t>
            </a:r>
          </a:p>
          <a:p>
            <a:r>
              <a:rPr lang="ja-JP" altLang="en-US" b="1" dirty="0"/>
              <a:t>診断のために行われる検査で適切なのはどれか</a:t>
            </a:r>
            <a:r>
              <a:rPr lang="ja-JP" altLang="en-US" b="1" dirty="0" smtClean="0"/>
              <a:t>。</a:t>
            </a:r>
            <a:endParaRPr lang="ja-JP" altLang="en-US" b="1" dirty="0"/>
          </a:p>
          <a:p>
            <a:r>
              <a:rPr lang="en-US" altLang="ja-JP" b="1" dirty="0"/>
              <a:t>1.</a:t>
            </a:r>
            <a:r>
              <a:rPr lang="ja-JP" altLang="en-US" b="1" dirty="0"/>
              <a:t>　</a:t>
            </a:r>
            <a:r>
              <a:rPr lang="en-US" altLang="ja-JP" b="1" dirty="0"/>
              <a:t>12</a:t>
            </a:r>
            <a:r>
              <a:rPr lang="ja-JP" altLang="en-US" b="1" dirty="0"/>
              <a:t>誘導心電図</a:t>
            </a:r>
            <a:r>
              <a:rPr lang="ja-JP" altLang="en-US" b="1" dirty="0" smtClean="0"/>
              <a:t>検査　　　　　　　　　　　　　　　　　　　　　　　　　　　</a:t>
            </a:r>
            <a:r>
              <a:rPr lang="ja-JP" altLang="en-US" b="1" dirty="0" smtClean="0">
                <a:latin typeface="Wingdings"/>
                <a:ea typeface="Wingdings"/>
                <a:cs typeface="Wingdings"/>
                <a:sym typeface="Wingdings"/>
              </a:rPr>
              <a:t></a:t>
            </a:r>
            <a:endParaRPr lang="ja-JP" altLang="en-US" b="1" dirty="0"/>
          </a:p>
          <a:p>
            <a:r>
              <a:rPr lang="en-US" altLang="ja-JP" b="1" dirty="0"/>
              <a:t>2.</a:t>
            </a:r>
            <a:r>
              <a:rPr lang="ja-JP" altLang="en-US" b="1" dirty="0"/>
              <a:t>　磁気共鳴画像検査</a:t>
            </a:r>
          </a:p>
          <a:p>
            <a:r>
              <a:rPr lang="en-US" altLang="ja-JP" b="1" dirty="0"/>
              <a:t>3.</a:t>
            </a:r>
            <a:r>
              <a:rPr lang="ja-JP" altLang="en-US" b="1" dirty="0"/>
              <a:t>　心臓カテーテル検査</a:t>
            </a:r>
          </a:p>
          <a:p>
            <a:r>
              <a:rPr lang="en-US" altLang="ja-JP" b="1" dirty="0"/>
              <a:t>4.</a:t>
            </a:r>
            <a:r>
              <a:rPr lang="ja-JP" altLang="en-US" b="1" dirty="0"/>
              <a:t>　胸部エックス線</a:t>
            </a:r>
            <a:r>
              <a:rPr lang="ja-JP" altLang="en-US" b="1" dirty="0" smtClean="0"/>
              <a:t>撮影</a:t>
            </a:r>
            <a:endParaRPr lang="en-US" altLang="ja-JP" b="1" dirty="0" smtClean="0"/>
          </a:p>
          <a:p>
            <a:endParaRPr kumimoji="1" lang="en-US" altLang="ja-JP" b="1" dirty="0"/>
          </a:p>
          <a:p>
            <a:r>
              <a:rPr lang="ja-JP" altLang="en-US" b="1" dirty="0"/>
              <a:t>問題</a:t>
            </a:r>
            <a:r>
              <a:rPr lang="en-US" altLang="ja-JP" b="1" dirty="0"/>
              <a:t>2</a:t>
            </a:r>
          </a:p>
          <a:p>
            <a:r>
              <a:rPr lang="ja-JP" altLang="en-US" b="1" dirty="0"/>
              <a:t>入院時、イソプロテレノール（</a:t>
            </a:r>
            <a:r>
              <a:rPr lang="en-US" altLang="ja-JP" b="1" dirty="0"/>
              <a:t>β</a:t>
            </a:r>
            <a:r>
              <a:rPr lang="ja-JP" altLang="en-US" b="1" dirty="0"/>
              <a:t>刺激薬）が投与された。患者に説明する内容で最も適切なのはどれか。</a:t>
            </a:r>
          </a:p>
          <a:p>
            <a:endParaRPr lang="ja-JP" altLang="en-US" b="1" dirty="0"/>
          </a:p>
          <a:p>
            <a:r>
              <a:rPr lang="en-US" altLang="ja-JP" b="1" dirty="0"/>
              <a:t>1.</a:t>
            </a:r>
            <a:r>
              <a:rPr lang="ja-JP" altLang="en-US" b="1" dirty="0"/>
              <a:t>　「熱が上がることがあります」</a:t>
            </a:r>
          </a:p>
          <a:p>
            <a:r>
              <a:rPr lang="en-US" altLang="ja-JP" b="1" dirty="0"/>
              <a:t>2.</a:t>
            </a:r>
            <a:r>
              <a:rPr lang="ja-JP" altLang="en-US" b="1" dirty="0"/>
              <a:t>　「ドキドキするようなら教えてください</a:t>
            </a:r>
            <a:r>
              <a:rPr lang="ja-JP" altLang="en-US" b="1" dirty="0" smtClean="0"/>
              <a:t>」　　　　　　　　　　　　　　　　</a:t>
            </a:r>
            <a:r>
              <a:rPr lang="ja-JP" altLang="en-US" b="1" dirty="0" smtClean="0">
                <a:latin typeface="Wingdings"/>
                <a:ea typeface="Wingdings"/>
                <a:cs typeface="Wingdings"/>
                <a:sym typeface="Wingdings"/>
              </a:rPr>
              <a:t></a:t>
            </a:r>
            <a:endParaRPr lang="ja-JP" altLang="en-US" b="1" dirty="0"/>
          </a:p>
          <a:p>
            <a:r>
              <a:rPr lang="en-US" altLang="ja-JP" b="1" dirty="0"/>
              <a:t>3.</a:t>
            </a:r>
            <a:r>
              <a:rPr lang="ja-JP" altLang="en-US" b="1" dirty="0"/>
              <a:t>　「排尿しづらくなったら教えてください」</a:t>
            </a:r>
          </a:p>
          <a:p>
            <a:r>
              <a:rPr lang="en-US" altLang="ja-JP" b="1" dirty="0"/>
              <a:t>4.</a:t>
            </a:r>
            <a:r>
              <a:rPr lang="ja-JP" altLang="en-US" b="1" dirty="0"/>
              <a:t>　「物が二重に見えるので気をつけてください」</a:t>
            </a:r>
            <a:endParaRPr kumimoji="1" lang="ja-JP" altLang="en-US" b="1" dirty="0"/>
          </a:p>
        </p:txBody>
      </p:sp>
      <p:sp>
        <p:nvSpPr>
          <p:cNvPr id="3" name="正方形/長方形 2"/>
          <p:cNvSpPr/>
          <p:nvPr/>
        </p:nvSpPr>
        <p:spPr>
          <a:xfrm>
            <a:off x="6819511" y="3039115"/>
            <a:ext cx="837687" cy="621458"/>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7093318" y="5596918"/>
            <a:ext cx="837687" cy="621458"/>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a:p>
        </p:txBody>
      </p:sp>
    </p:spTree>
    <p:extLst>
      <p:ext uri="{BB962C8B-B14F-4D97-AF65-F5344CB8AC3E}">
        <p14:creationId xmlns:p14="http://schemas.microsoft.com/office/powerpoint/2010/main" val="77456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51108" y="851128"/>
            <a:ext cx="7809406" cy="2554545"/>
          </a:xfrm>
          <a:prstGeom prst="rect">
            <a:avLst/>
          </a:prstGeom>
          <a:noFill/>
        </p:spPr>
        <p:txBody>
          <a:bodyPr wrap="square" rtlCol="0">
            <a:spAutoFit/>
          </a:bodyPr>
          <a:lstStyle/>
          <a:p>
            <a:r>
              <a:rPr lang="ja-JP" altLang="en-US" sz="2000" b="1" dirty="0"/>
              <a:t>第</a:t>
            </a:r>
            <a:r>
              <a:rPr lang="en-US" altLang="ja-JP" sz="2000" b="1" dirty="0"/>
              <a:t>93</a:t>
            </a:r>
            <a:r>
              <a:rPr lang="ja-JP" altLang="en-US" sz="2000" b="1" dirty="0"/>
              <a:t>回</a:t>
            </a:r>
          </a:p>
          <a:p>
            <a:r>
              <a:rPr lang="ja-JP" altLang="en-US" sz="2000" b="1" dirty="0"/>
              <a:t>１か月以上安静臥床が続き、身体活動量が低下したことによる影響で正しいのはどれか。</a:t>
            </a:r>
          </a:p>
          <a:p>
            <a:endParaRPr lang="ja-JP" altLang="en-US" sz="2000" b="1" dirty="0"/>
          </a:p>
          <a:p>
            <a:r>
              <a:rPr lang="en-US" altLang="ja-JP" sz="2000" b="1" dirty="0"/>
              <a:t>1.</a:t>
            </a:r>
            <a:r>
              <a:rPr lang="ja-JP" altLang="en-US" sz="2000" b="1" dirty="0"/>
              <a:t>　最大心拍出量が増加する。</a:t>
            </a:r>
          </a:p>
          <a:p>
            <a:r>
              <a:rPr lang="en-US" altLang="ja-JP" sz="2000" b="1" dirty="0"/>
              <a:t>2.</a:t>
            </a:r>
            <a:r>
              <a:rPr lang="ja-JP" altLang="en-US" sz="2000" b="1" dirty="0"/>
              <a:t>　血中中性脂肪が低下する。</a:t>
            </a:r>
          </a:p>
          <a:p>
            <a:r>
              <a:rPr lang="en-US" altLang="ja-JP" sz="2000" b="1" dirty="0"/>
              <a:t>3.</a:t>
            </a:r>
            <a:r>
              <a:rPr lang="ja-JP" altLang="en-US" sz="2000" b="1" dirty="0"/>
              <a:t>　安静時収縮期血圧が上昇する。</a:t>
            </a:r>
          </a:p>
          <a:p>
            <a:r>
              <a:rPr lang="en-US" altLang="ja-JP" sz="2000" b="1" dirty="0"/>
              <a:t>4.</a:t>
            </a:r>
            <a:r>
              <a:rPr lang="ja-JP" altLang="en-US" sz="2000" b="1" dirty="0"/>
              <a:t>　血漿量が減少する</a:t>
            </a:r>
            <a:r>
              <a:rPr lang="ja-JP" altLang="en-US" sz="2000" b="1" dirty="0" smtClean="0"/>
              <a:t>。　　　　　　　　　　　　　　　　　　</a:t>
            </a:r>
            <a:r>
              <a:rPr lang="ja-JP" altLang="en-US" sz="2000" b="1" dirty="0" smtClean="0">
                <a:latin typeface="Wingdings"/>
                <a:ea typeface="Wingdings"/>
                <a:cs typeface="Wingdings"/>
                <a:sym typeface="Wingdings"/>
              </a:rPr>
              <a:t></a:t>
            </a:r>
            <a:endParaRPr kumimoji="1" lang="ja-JP" altLang="en-US" sz="2000" b="1" dirty="0"/>
          </a:p>
        </p:txBody>
      </p:sp>
      <p:sp>
        <p:nvSpPr>
          <p:cNvPr id="3" name="正方形/長方形 2"/>
          <p:cNvSpPr/>
          <p:nvPr/>
        </p:nvSpPr>
        <p:spPr>
          <a:xfrm>
            <a:off x="6728519" y="2931664"/>
            <a:ext cx="729598" cy="47400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1094397" y="4296171"/>
            <a:ext cx="8202003" cy="1631216"/>
          </a:xfrm>
          <a:prstGeom prst="rect">
            <a:avLst/>
          </a:prstGeom>
          <a:noFill/>
        </p:spPr>
        <p:txBody>
          <a:bodyPr wrap="square" rtlCol="0">
            <a:spAutoFit/>
          </a:bodyPr>
          <a:lstStyle/>
          <a:p>
            <a:r>
              <a:rPr kumimoji="1" lang="ja-JP" altLang="en-US" sz="2000" b="1" dirty="0" smtClean="0"/>
              <a:t>安静臥床が</a:t>
            </a:r>
            <a:r>
              <a:rPr kumimoji="1" lang="en-US" altLang="ja-JP" sz="2000" b="1" dirty="0" smtClean="0"/>
              <a:t>1</a:t>
            </a:r>
            <a:r>
              <a:rPr kumimoji="1" lang="ja-JP" altLang="en-US" sz="2000" b="1" dirty="0" smtClean="0"/>
              <a:t>ヶ月も続くと、体全体に血液流量がそれほど必要ではないので、心拍出量が低下する。摂取した脂肪は使われないので、血中中性脂肪は増加する。</a:t>
            </a:r>
            <a:endParaRPr kumimoji="1" lang="en-US" altLang="ja-JP" sz="2000" b="1" dirty="0" smtClean="0"/>
          </a:p>
          <a:p>
            <a:r>
              <a:rPr lang="ja-JP" altLang="en-US" sz="2000" b="1" dirty="0" smtClean="0"/>
              <a:t>血液を送り出す量も少なくて済むので、安静時収縮期血圧も低下する。血液量が少なくて済むので、血漿量も少なくて済む。</a:t>
            </a:r>
            <a:endParaRPr kumimoji="1" lang="ja-JP" altLang="en-US" sz="2000" b="1" dirty="0"/>
          </a:p>
        </p:txBody>
      </p:sp>
    </p:spTree>
    <p:extLst>
      <p:ext uri="{BB962C8B-B14F-4D97-AF65-F5344CB8AC3E}">
        <p14:creationId xmlns:p14="http://schemas.microsoft.com/office/powerpoint/2010/main" val="124707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48195" y="497573"/>
            <a:ext cx="4801314" cy="646331"/>
          </a:xfrm>
          <a:prstGeom prst="rect">
            <a:avLst/>
          </a:prstGeom>
          <a:noFill/>
        </p:spPr>
        <p:txBody>
          <a:bodyPr wrap="none" rtlCol="0">
            <a:spAutoFit/>
          </a:bodyPr>
          <a:lstStyle/>
          <a:p>
            <a:r>
              <a:rPr kumimoji="1" lang="ja-JP" altLang="en-US" sz="3600" dirty="0" smtClean="0"/>
              <a:t>心臓の構造（冠状動脈）</a:t>
            </a:r>
            <a:endParaRPr kumimoji="1" lang="ja-JP" altLang="en-US" sz="3600" dirty="0"/>
          </a:p>
        </p:txBody>
      </p:sp>
      <p:pic>
        <p:nvPicPr>
          <p:cNvPr id="5" name="図 4" descr="WS000016-300x2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86" y="1018920"/>
            <a:ext cx="4888834" cy="4676985"/>
          </a:xfrm>
          <a:prstGeom prst="rect">
            <a:avLst/>
          </a:prstGeom>
        </p:spPr>
      </p:pic>
      <p:sp>
        <p:nvSpPr>
          <p:cNvPr id="6" name="テキスト ボックス 5"/>
          <p:cNvSpPr txBox="1"/>
          <p:nvPr/>
        </p:nvSpPr>
        <p:spPr>
          <a:xfrm>
            <a:off x="562954" y="5695905"/>
            <a:ext cx="6290679" cy="646331"/>
          </a:xfrm>
          <a:prstGeom prst="rect">
            <a:avLst/>
          </a:prstGeom>
          <a:noFill/>
        </p:spPr>
        <p:txBody>
          <a:bodyPr wrap="none" rtlCol="0">
            <a:spAutoFit/>
          </a:bodyPr>
          <a:lstStyle/>
          <a:p>
            <a:r>
              <a:rPr kumimoji="1" lang="ja-JP" altLang="en-US" dirty="0" smtClean="0"/>
              <a:t>大動脈起始部から</a:t>
            </a:r>
            <a:r>
              <a:rPr kumimoji="1" lang="en-US" altLang="ja-JP" dirty="0" smtClean="0"/>
              <a:t>2</a:t>
            </a:r>
            <a:r>
              <a:rPr kumimoji="1" lang="ja-JP" altLang="en-US" dirty="0" smtClean="0"/>
              <a:t>本の左冠状動脈と右冠状動脈が出ている。</a:t>
            </a:r>
            <a:endParaRPr kumimoji="1" lang="en-US" altLang="ja-JP" dirty="0" smtClean="0"/>
          </a:p>
          <a:p>
            <a:r>
              <a:rPr lang="ja-JP" altLang="en-US" dirty="0" smtClean="0"/>
              <a:t>左は前下行枝と回旋枝の</a:t>
            </a:r>
            <a:r>
              <a:rPr lang="en-US" altLang="ja-JP" dirty="0" smtClean="0"/>
              <a:t>2</a:t>
            </a:r>
            <a:r>
              <a:rPr lang="ja-JP" altLang="en-US" dirty="0" smtClean="0"/>
              <a:t>本に分岐する。</a:t>
            </a:r>
            <a:endParaRPr kumimoji="1" lang="ja-JP" altLang="en-US" dirty="0"/>
          </a:p>
        </p:txBody>
      </p:sp>
      <p:sp>
        <p:nvSpPr>
          <p:cNvPr id="7" name="テキスト ボックス 6"/>
          <p:cNvSpPr txBox="1"/>
          <p:nvPr/>
        </p:nvSpPr>
        <p:spPr>
          <a:xfrm>
            <a:off x="5726720" y="1964105"/>
            <a:ext cx="4385803" cy="2246769"/>
          </a:xfrm>
          <a:prstGeom prst="rect">
            <a:avLst/>
          </a:prstGeom>
          <a:noFill/>
        </p:spPr>
        <p:txBody>
          <a:bodyPr wrap="square" rtlCol="0">
            <a:spAutoFit/>
          </a:bodyPr>
          <a:lstStyle/>
          <a:p>
            <a:r>
              <a:rPr lang="ja-JP" altLang="en-US" sz="2800" dirty="0">
                <a:solidFill>
                  <a:srgbClr val="FF0000"/>
                </a:solidFill>
              </a:rPr>
              <a:t>前壁</a:t>
            </a:r>
            <a:r>
              <a:rPr lang="ja-JP" altLang="en-US" sz="2800" dirty="0"/>
              <a:t>があったら、左冠状動脈（前下行枝）</a:t>
            </a:r>
          </a:p>
          <a:p>
            <a:endParaRPr lang="ja-JP" altLang="en-US" sz="2800" dirty="0"/>
          </a:p>
          <a:p>
            <a:r>
              <a:rPr lang="ja-JP" altLang="en-US" sz="2800" dirty="0">
                <a:solidFill>
                  <a:srgbClr val="FF0000"/>
                </a:solidFill>
              </a:rPr>
              <a:t>下壁、後壁</a:t>
            </a:r>
            <a:r>
              <a:rPr lang="ja-JP" altLang="en-US" sz="2800" dirty="0"/>
              <a:t>があったら、右冠状動脈</a:t>
            </a:r>
            <a:endParaRPr kumimoji="1" lang="ja-JP" altLang="en-US" sz="2800" dirty="0"/>
          </a:p>
        </p:txBody>
      </p:sp>
    </p:spTree>
    <p:extLst>
      <p:ext uri="{BB962C8B-B14F-4D97-AF65-F5344CB8AC3E}">
        <p14:creationId xmlns:p14="http://schemas.microsoft.com/office/powerpoint/2010/main" val="1306695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2">
            <a:extLst>
              <a:ext uri="{28A0092B-C50C-407E-A947-70E740481C1C}">
                <a14:useLocalDpi xmlns:a14="http://schemas.microsoft.com/office/drawing/2010/main" val="0"/>
              </a:ext>
            </a:extLst>
          </a:blip>
          <a:stretch>
            <a:fillRect/>
          </a:stretch>
        </p:blipFill>
        <p:spPr>
          <a:xfrm>
            <a:off x="213757" y="0"/>
            <a:ext cx="9958506" cy="6858000"/>
          </a:xfrm>
          <a:prstGeom prst="rect">
            <a:avLst/>
          </a:prstGeom>
        </p:spPr>
      </p:pic>
    </p:spTree>
    <p:extLst>
      <p:ext uri="{BB962C8B-B14F-4D97-AF65-F5344CB8AC3E}">
        <p14:creationId xmlns:p14="http://schemas.microsoft.com/office/powerpoint/2010/main" val="56938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18770" y="270200"/>
            <a:ext cx="1107996" cy="646331"/>
          </a:xfrm>
          <a:prstGeom prst="rect">
            <a:avLst/>
          </a:prstGeom>
          <a:noFill/>
        </p:spPr>
        <p:txBody>
          <a:bodyPr wrap="none" rtlCol="0">
            <a:spAutoFit/>
          </a:bodyPr>
          <a:lstStyle/>
          <a:p>
            <a:r>
              <a:rPr kumimoji="1" lang="ja-JP" altLang="en-US" sz="3600" dirty="0" smtClean="0"/>
              <a:t>血圧</a:t>
            </a:r>
            <a:endParaRPr kumimoji="1" lang="en-US" altLang="ja-JP" sz="3600" dirty="0" smtClean="0"/>
          </a:p>
        </p:txBody>
      </p:sp>
      <p:sp>
        <p:nvSpPr>
          <p:cNvPr id="4" name="テキスト ボックス 3"/>
          <p:cNvSpPr txBox="1"/>
          <p:nvPr/>
        </p:nvSpPr>
        <p:spPr>
          <a:xfrm>
            <a:off x="729598" y="1242918"/>
            <a:ext cx="8606560" cy="4093428"/>
          </a:xfrm>
          <a:prstGeom prst="rect">
            <a:avLst/>
          </a:prstGeom>
          <a:noFill/>
        </p:spPr>
        <p:txBody>
          <a:bodyPr wrap="square" rtlCol="0">
            <a:spAutoFit/>
          </a:bodyPr>
          <a:lstStyle/>
          <a:p>
            <a:r>
              <a:rPr lang="ja-JP" altLang="en-US" sz="2000" dirty="0"/>
              <a:t>第</a:t>
            </a:r>
            <a:r>
              <a:rPr lang="en-US" altLang="ja-JP" sz="2000" dirty="0"/>
              <a:t>85</a:t>
            </a:r>
            <a:r>
              <a:rPr lang="ja-JP" altLang="en-US" sz="2000" dirty="0"/>
              <a:t>回</a:t>
            </a:r>
          </a:p>
          <a:p>
            <a:r>
              <a:rPr lang="ja-JP" altLang="en-US" sz="2000" dirty="0"/>
              <a:t>高血圧症について誤っているのはどれか</a:t>
            </a:r>
            <a:r>
              <a:rPr lang="ja-JP" altLang="en-US" sz="2000" dirty="0" smtClean="0"/>
              <a:t>。</a:t>
            </a:r>
            <a:endParaRPr lang="ja-JP" altLang="en-US" sz="2000" dirty="0"/>
          </a:p>
          <a:p>
            <a:r>
              <a:rPr lang="en-US" altLang="ja-JP" sz="2000" dirty="0"/>
              <a:t>1.</a:t>
            </a:r>
            <a:r>
              <a:rPr lang="ja-JP" altLang="en-US" sz="2000" dirty="0"/>
              <a:t>　本態性高血圧症が大多数を占める。</a:t>
            </a:r>
          </a:p>
          <a:p>
            <a:r>
              <a:rPr lang="en-US" altLang="ja-JP" sz="2000" dirty="0"/>
              <a:t>2.</a:t>
            </a:r>
            <a:r>
              <a:rPr lang="ja-JP" altLang="en-US" sz="2000" dirty="0"/>
              <a:t>　降圧の目標は高齢者も若年者も同じである</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a:t>3.</a:t>
            </a:r>
            <a:r>
              <a:rPr lang="ja-JP" altLang="en-US" sz="2000" dirty="0"/>
              <a:t>　食塩制限の目安は６</a:t>
            </a:r>
            <a:r>
              <a:rPr lang="en-US" altLang="ja-JP" sz="2000" dirty="0"/>
              <a:t>g/</a:t>
            </a:r>
            <a:r>
              <a:rPr lang="ja-JP" altLang="en-US" sz="2000" dirty="0"/>
              <a:t>日である。</a:t>
            </a:r>
          </a:p>
          <a:p>
            <a:r>
              <a:rPr lang="en-US" altLang="ja-JP" sz="2000" dirty="0"/>
              <a:t>4.</a:t>
            </a:r>
            <a:r>
              <a:rPr lang="ja-JP" altLang="en-US" sz="2000" dirty="0"/>
              <a:t>　過剰な飲酒は血圧を上昇させる</a:t>
            </a:r>
            <a:r>
              <a:rPr lang="ja-JP" altLang="en-US" sz="2000" dirty="0" smtClean="0"/>
              <a:t>。</a:t>
            </a:r>
            <a:endParaRPr lang="en-US" altLang="ja-JP" sz="2000" dirty="0" smtClean="0"/>
          </a:p>
          <a:p>
            <a:endParaRPr kumimoji="1" lang="en-US" altLang="ja-JP" sz="2000" dirty="0"/>
          </a:p>
          <a:p>
            <a:r>
              <a:rPr lang="ja-JP" altLang="en-US" sz="2000" dirty="0"/>
              <a:t>第</a:t>
            </a:r>
            <a:r>
              <a:rPr lang="en-US" altLang="ja-JP" sz="2000" dirty="0"/>
              <a:t>87</a:t>
            </a:r>
            <a:r>
              <a:rPr lang="ja-JP" altLang="en-US" sz="2000" dirty="0"/>
              <a:t>回</a:t>
            </a:r>
          </a:p>
          <a:p>
            <a:r>
              <a:rPr lang="ja-JP" altLang="en-US" sz="2000" dirty="0"/>
              <a:t>高血圧の治療薬でないのはどれか</a:t>
            </a:r>
            <a:r>
              <a:rPr lang="ja-JP" altLang="en-US" sz="2000" dirty="0" smtClean="0"/>
              <a:t>。</a:t>
            </a:r>
            <a:endParaRPr lang="ja-JP" altLang="en-US" sz="2000" dirty="0"/>
          </a:p>
          <a:p>
            <a:r>
              <a:rPr lang="en-US" altLang="ja-JP" sz="2000" dirty="0"/>
              <a:t>1.</a:t>
            </a:r>
            <a:r>
              <a:rPr lang="ja-JP" altLang="en-US" sz="2000" dirty="0"/>
              <a:t>　利尿薬</a:t>
            </a:r>
          </a:p>
          <a:p>
            <a:r>
              <a:rPr lang="en-US" altLang="ja-JP" sz="2000" dirty="0"/>
              <a:t>2.</a:t>
            </a:r>
            <a:r>
              <a:rPr lang="ja-JP" altLang="en-US" sz="2000" dirty="0"/>
              <a:t>　アンギオテンシン変換酵素阻害薬</a:t>
            </a:r>
          </a:p>
          <a:p>
            <a:r>
              <a:rPr lang="en-US" altLang="ja-JP" sz="2000" dirty="0"/>
              <a:t>3.</a:t>
            </a:r>
            <a:r>
              <a:rPr lang="ja-JP" altLang="en-US" sz="2000" dirty="0"/>
              <a:t>　アルキル</a:t>
            </a:r>
            <a:r>
              <a:rPr lang="ja-JP" altLang="en-US" sz="2000" dirty="0" smtClean="0"/>
              <a:t>化薬　　　　　　　　　　　　　　　　　　　　　　　　　　　　　　　　　　　　</a:t>
            </a:r>
            <a:r>
              <a:rPr lang="ja-JP" altLang="en-US" sz="2000" dirty="0" smtClean="0">
                <a:latin typeface="Wingdings"/>
                <a:ea typeface="Wingdings"/>
                <a:cs typeface="Wingdings"/>
                <a:sym typeface="Wingdings"/>
              </a:rPr>
              <a:t></a:t>
            </a:r>
            <a:endParaRPr lang="ja-JP" altLang="en-US" sz="2000" dirty="0"/>
          </a:p>
          <a:p>
            <a:r>
              <a:rPr lang="en-US" altLang="ja-JP" sz="2000" dirty="0"/>
              <a:t>4.</a:t>
            </a:r>
            <a:r>
              <a:rPr lang="ja-JP" altLang="en-US" sz="2000" dirty="0"/>
              <a:t>　カルシウム拮抗薬</a:t>
            </a:r>
            <a:endParaRPr kumimoji="1" lang="ja-JP" altLang="en-US" sz="2000" dirty="0"/>
          </a:p>
        </p:txBody>
      </p:sp>
      <p:sp>
        <p:nvSpPr>
          <p:cNvPr id="5" name="正方形/長方形 4"/>
          <p:cNvSpPr/>
          <p:nvPr/>
        </p:nvSpPr>
        <p:spPr>
          <a:xfrm>
            <a:off x="8498471" y="2080536"/>
            <a:ext cx="553954" cy="52688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正方形/長方形 5"/>
          <p:cNvSpPr/>
          <p:nvPr/>
        </p:nvSpPr>
        <p:spPr>
          <a:xfrm>
            <a:off x="8498471" y="4516121"/>
            <a:ext cx="553954" cy="52688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6756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05152" y="770068"/>
            <a:ext cx="7309495" cy="5324535"/>
          </a:xfrm>
          <a:prstGeom prst="rect">
            <a:avLst/>
          </a:prstGeom>
          <a:noFill/>
        </p:spPr>
        <p:txBody>
          <a:bodyPr wrap="square" rtlCol="0">
            <a:spAutoFit/>
          </a:bodyPr>
          <a:lstStyle/>
          <a:p>
            <a:r>
              <a:rPr lang="ja-JP" altLang="en-US" sz="2000" dirty="0"/>
              <a:t>第</a:t>
            </a:r>
            <a:r>
              <a:rPr lang="en-US" altLang="ja-JP" sz="2000" dirty="0"/>
              <a:t>103</a:t>
            </a:r>
            <a:r>
              <a:rPr lang="ja-JP" altLang="en-US" sz="2000" dirty="0"/>
              <a:t>回</a:t>
            </a:r>
          </a:p>
          <a:p>
            <a:r>
              <a:rPr lang="ja-JP" altLang="en-US" sz="2000" dirty="0"/>
              <a:t>降圧利尿薬により血中濃度が低下するのはどれか</a:t>
            </a:r>
            <a:r>
              <a:rPr lang="ja-JP" altLang="en-US" sz="2000" dirty="0" smtClean="0"/>
              <a:t>。</a:t>
            </a:r>
            <a:endParaRPr lang="ja-JP" altLang="en-US" sz="2000" dirty="0"/>
          </a:p>
          <a:p>
            <a:r>
              <a:rPr lang="en-US" altLang="ja-JP" sz="2000" dirty="0"/>
              <a:t>1.</a:t>
            </a:r>
            <a:r>
              <a:rPr lang="ja-JP" altLang="en-US" sz="2000" dirty="0"/>
              <a:t>　</a:t>
            </a:r>
            <a:r>
              <a:rPr lang="ja-JP" altLang="en-US" sz="2000" dirty="0" smtClean="0"/>
              <a:t>ナトリウム　　　　　　　　　　　　　　　　　　　　　　　　　　　　　</a:t>
            </a:r>
            <a:r>
              <a:rPr lang="ja-JP" altLang="en-US" sz="2000" dirty="0" smtClean="0">
                <a:latin typeface="Wingdings"/>
                <a:ea typeface="Wingdings"/>
                <a:cs typeface="Wingdings"/>
                <a:sym typeface="Wingdings"/>
              </a:rPr>
              <a:t></a:t>
            </a:r>
            <a:endParaRPr lang="ja-JP" altLang="en-US" sz="2000" dirty="0"/>
          </a:p>
          <a:p>
            <a:r>
              <a:rPr lang="en-US" altLang="ja-JP" sz="2000" dirty="0"/>
              <a:t>2.</a:t>
            </a:r>
            <a:r>
              <a:rPr lang="ja-JP" altLang="en-US" sz="2000" dirty="0"/>
              <a:t>　中性脂肪</a:t>
            </a:r>
          </a:p>
          <a:p>
            <a:r>
              <a:rPr lang="en-US" altLang="ja-JP" sz="2000" dirty="0"/>
              <a:t>3.</a:t>
            </a:r>
            <a:r>
              <a:rPr lang="ja-JP" altLang="en-US" sz="2000" dirty="0"/>
              <a:t>　尿　酸</a:t>
            </a:r>
          </a:p>
          <a:p>
            <a:r>
              <a:rPr lang="en-US" altLang="ja-JP" sz="2000" dirty="0"/>
              <a:t>4.</a:t>
            </a:r>
            <a:r>
              <a:rPr lang="ja-JP" altLang="en-US" sz="2000" dirty="0"/>
              <a:t>　血　</a:t>
            </a:r>
            <a:r>
              <a:rPr lang="ja-JP" altLang="en-US" sz="2000" dirty="0" smtClean="0"/>
              <a:t>糖</a:t>
            </a:r>
            <a:endParaRPr lang="en-US" altLang="ja-JP" sz="2000" dirty="0" smtClean="0"/>
          </a:p>
          <a:p>
            <a:endParaRPr kumimoji="1" lang="en-US" altLang="ja-JP" sz="2000" dirty="0"/>
          </a:p>
          <a:p>
            <a:r>
              <a:rPr lang="ja-JP" altLang="en-US" sz="2000" dirty="0"/>
              <a:t>第</a:t>
            </a:r>
            <a:r>
              <a:rPr lang="en-US" altLang="ja-JP" sz="2000" dirty="0"/>
              <a:t>91</a:t>
            </a:r>
            <a:r>
              <a:rPr lang="ja-JP" altLang="en-US" sz="2000" dirty="0"/>
              <a:t>回</a:t>
            </a:r>
          </a:p>
          <a:p>
            <a:r>
              <a:rPr lang="ja-JP" altLang="en-US" sz="2000" dirty="0"/>
              <a:t>降圧薬の作用機序で正しいのはどれか。</a:t>
            </a:r>
          </a:p>
          <a:p>
            <a:r>
              <a:rPr lang="en-US" altLang="ja-JP" sz="2000" dirty="0"/>
              <a:t>a</a:t>
            </a:r>
            <a:r>
              <a:rPr lang="ja-JP" altLang="en-US" sz="2000" dirty="0"/>
              <a:t>．アンギオテンシン変換酵素阻害薬：昇圧物質合成阻害</a:t>
            </a:r>
          </a:p>
          <a:p>
            <a:r>
              <a:rPr lang="en-US" altLang="ja-JP" sz="2000" dirty="0"/>
              <a:t>b</a:t>
            </a:r>
            <a:r>
              <a:rPr lang="ja-JP" altLang="en-US" sz="2000" dirty="0"/>
              <a:t>．利尿薬：循環血漿量減少</a:t>
            </a:r>
          </a:p>
          <a:p>
            <a:r>
              <a:rPr lang="en-US" altLang="ja-JP" sz="2000" dirty="0"/>
              <a:t>c</a:t>
            </a:r>
            <a:r>
              <a:rPr lang="ja-JP" altLang="en-US" sz="2000" dirty="0"/>
              <a:t>．</a:t>
            </a:r>
            <a:r>
              <a:rPr lang="en-US" altLang="ja-JP" sz="2000" dirty="0"/>
              <a:t>β</a:t>
            </a:r>
            <a:r>
              <a:rPr lang="ja-JP" altLang="en-US" sz="2000" dirty="0"/>
              <a:t>受容体遮断薬：末梢血管拡張</a:t>
            </a:r>
          </a:p>
          <a:p>
            <a:r>
              <a:rPr lang="en-US" altLang="ja-JP" sz="2000" dirty="0"/>
              <a:t>d</a:t>
            </a:r>
            <a:r>
              <a:rPr lang="ja-JP" altLang="en-US" sz="2000" dirty="0"/>
              <a:t>．カルシウム拮抗薬：心拍出量</a:t>
            </a:r>
            <a:r>
              <a:rPr lang="ja-JP" altLang="en-US" sz="2000" dirty="0" smtClean="0"/>
              <a:t>減少</a:t>
            </a:r>
            <a:endParaRPr lang="ja-JP" altLang="en-US" sz="2000" dirty="0"/>
          </a:p>
          <a:p>
            <a:r>
              <a:rPr lang="en-US" altLang="ja-JP" sz="2000" dirty="0"/>
              <a:t>1.</a:t>
            </a:r>
            <a:r>
              <a:rPr lang="ja-JP" altLang="en-US" sz="2000" dirty="0"/>
              <a:t>　</a:t>
            </a:r>
            <a:r>
              <a:rPr lang="en-US" altLang="ja-JP" sz="2000" dirty="0"/>
              <a:t>a</a:t>
            </a:r>
            <a:r>
              <a:rPr lang="ja-JP" altLang="en-US" sz="2000" dirty="0"/>
              <a:t>，</a:t>
            </a:r>
            <a:r>
              <a:rPr lang="en-US" altLang="ja-JP" sz="2000" dirty="0" smtClean="0"/>
              <a:t>b</a:t>
            </a:r>
            <a:r>
              <a:rPr lang="ja-JP" altLang="en-US" sz="2000" dirty="0" smtClean="0"/>
              <a:t>　　　　　　　　　　　　　　　　　　　　　　　　　</a:t>
            </a:r>
            <a:r>
              <a:rPr lang="ja-JP" altLang="en-US" sz="2000" dirty="0" smtClean="0">
                <a:latin typeface="Wingdings"/>
                <a:ea typeface="Wingdings"/>
                <a:cs typeface="Wingdings"/>
                <a:sym typeface="Wingdings"/>
              </a:rPr>
              <a:t></a:t>
            </a:r>
            <a:endParaRPr lang="en-US" altLang="ja-JP" sz="2000" dirty="0"/>
          </a:p>
          <a:p>
            <a:r>
              <a:rPr lang="en-US" altLang="ja-JP" sz="2000" dirty="0"/>
              <a:t>2.</a:t>
            </a:r>
            <a:r>
              <a:rPr lang="ja-JP" altLang="en-US" sz="2000" dirty="0"/>
              <a:t>　</a:t>
            </a:r>
            <a:r>
              <a:rPr lang="en-US" altLang="ja-JP" sz="2000" dirty="0"/>
              <a:t>a</a:t>
            </a:r>
            <a:r>
              <a:rPr lang="ja-JP" altLang="en-US" sz="2000" dirty="0"/>
              <a:t>，</a:t>
            </a:r>
            <a:r>
              <a:rPr lang="en-US" altLang="ja-JP" sz="2000" dirty="0"/>
              <a:t>d</a:t>
            </a:r>
          </a:p>
          <a:p>
            <a:r>
              <a:rPr lang="en-US" altLang="ja-JP" sz="2000" dirty="0"/>
              <a:t>3.</a:t>
            </a:r>
            <a:r>
              <a:rPr lang="ja-JP" altLang="en-US" sz="2000" dirty="0"/>
              <a:t>　</a:t>
            </a:r>
            <a:r>
              <a:rPr lang="en-US" altLang="ja-JP" sz="2000" dirty="0"/>
              <a:t>b</a:t>
            </a:r>
            <a:r>
              <a:rPr lang="ja-JP" altLang="en-US" sz="2000" dirty="0"/>
              <a:t>，</a:t>
            </a:r>
            <a:r>
              <a:rPr lang="en-US" altLang="ja-JP" sz="2000" dirty="0"/>
              <a:t>c</a:t>
            </a:r>
          </a:p>
          <a:p>
            <a:r>
              <a:rPr lang="en-US" altLang="ja-JP" sz="2000" dirty="0"/>
              <a:t>4.</a:t>
            </a:r>
            <a:r>
              <a:rPr lang="ja-JP" altLang="en-US" sz="2000" dirty="0"/>
              <a:t>　</a:t>
            </a:r>
            <a:r>
              <a:rPr lang="en-US" altLang="ja-JP" sz="2000" dirty="0"/>
              <a:t>c</a:t>
            </a:r>
            <a:r>
              <a:rPr lang="ja-JP" altLang="en-US" sz="2000" dirty="0"/>
              <a:t>，</a:t>
            </a:r>
            <a:r>
              <a:rPr lang="en-US" altLang="ja-JP" sz="2000" dirty="0"/>
              <a:t>d</a:t>
            </a:r>
            <a:endParaRPr kumimoji="1" lang="ja-JP" altLang="en-US" sz="2000" dirty="0"/>
          </a:p>
        </p:txBody>
      </p:sp>
      <p:sp>
        <p:nvSpPr>
          <p:cNvPr id="3" name="正方形/長方形 2"/>
          <p:cNvSpPr/>
          <p:nvPr/>
        </p:nvSpPr>
        <p:spPr>
          <a:xfrm>
            <a:off x="7674295" y="1283447"/>
            <a:ext cx="607998" cy="58092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6299942" y="4772811"/>
            <a:ext cx="607998" cy="58092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341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図形グループ 14"/>
          <p:cNvGrpSpPr/>
          <p:nvPr/>
        </p:nvGrpSpPr>
        <p:grpSpPr>
          <a:xfrm>
            <a:off x="214712" y="1294437"/>
            <a:ext cx="6237564" cy="5046500"/>
            <a:chOff x="214712" y="1294437"/>
            <a:chExt cx="6237564" cy="5046500"/>
          </a:xfrm>
        </p:grpSpPr>
        <p:pic>
          <p:nvPicPr>
            <p:cNvPr id="2" name="図 1" descr="img_working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048" y="1294437"/>
              <a:ext cx="4377512" cy="4657673"/>
            </a:xfrm>
            <a:prstGeom prst="rect">
              <a:avLst/>
            </a:prstGeom>
          </p:spPr>
        </p:pic>
        <p:grpSp>
          <p:nvGrpSpPr>
            <p:cNvPr id="3" name="図形グループ 2"/>
            <p:cNvGrpSpPr/>
            <p:nvPr/>
          </p:nvGrpSpPr>
          <p:grpSpPr>
            <a:xfrm>
              <a:off x="351665" y="1294437"/>
              <a:ext cx="1867534" cy="1600438"/>
              <a:chOff x="273905" y="1294437"/>
              <a:chExt cx="1867534" cy="1600438"/>
            </a:xfrm>
          </p:grpSpPr>
          <p:sp>
            <p:nvSpPr>
              <p:cNvPr id="4" name="テキスト ボックス 3"/>
              <p:cNvSpPr txBox="1"/>
              <p:nvPr/>
            </p:nvSpPr>
            <p:spPr>
              <a:xfrm>
                <a:off x="273905" y="1294437"/>
                <a:ext cx="1406876" cy="1600438"/>
              </a:xfrm>
              <a:prstGeom prst="rect">
                <a:avLst/>
              </a:prstGeom>
              <a:noFill/>
            </p:spPr>
            <p:txBody>
              <a:bodyPr wrap="square" rtlCol="0">
                <a:spAutoFit/>
              </a:bodyPr>
              <a:lstStyle/>
              <a:p>
                <a:r>
                  <a:rPr kumimoji="1" lang="ja-JP" altLang="en-US" sz="1400" dirty="0" smtClean="0"/>
                  <a:t>糸球体から原尿１５０リッターが濾過される。一緒に血管の穴より小さいものがすべて濾過される。</a:t>
                </a:r>
                <a:endParaRPr kumimoji="1" lang="ja-JP" altLang="en-US" sz="1400" dirty="0"/>
              </a:p>
            </p:txBody>
          </p:sp>
          <p:cxnSp>
            <p:nvCxnSpPr>
              <p:cNvPr id="5" name="直線矢印コネクタ 4"/>
              <p:cNvCxnSpPr/>
              <p:nvPr/>
            </p:nvCxnSpPr>
            <p:spPr>
              <a:xfrm>
                <a:off x="1581179" y="1730845"/>
                <a:ext cx="560260" cy="28639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 name="図形グループ 5"/>
            <p:cNvGrpSpPr/>
            <p:nvPr/>
          </p:nvGrpSpPr>
          <p:grpSpPr>
            <a:xfrm>
              <a:off x="214712" y="3623274"/>
              <a:ext cx="1543829" cy="2717663"/>
              <a:chOff x="136952" y="3623274"/>
              <a:chExt cx="1543829" cy="2717663"/>
            </a:xfrm>
          </p:grpSpPr>
          <p:cxnSp>
            <p:nvCxnSpPr>
              <p:cNvPr id="7" name="直線矢印コネクタ 6"/>
              <p:cNvCxnSpPr>
                <a:endCxn id="2" idx="1"/>
              </p:cNvCxnSpPr>
              <p:nvPr/>
            </p:nvCxnSpPr>
            <p:spPr>
              <a:xfrm flipV="1">
                <a:off x="911925" y="3623274"/>
                <a:ext cx="437123" cy="98400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834165" y="4607282"/>
                <a:ext cx="747014" cy="485633"/>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136952" y="4955942"/>
                <a:ext cx="1543829" cy="1384995"/>
              </a:xfrm>
              <a:prstGeom prst="rect">
                <a:avLst/>
              </a:prstGeom>
              <a:noFill/>
            </p:spPr>
            <p:txBody>
              <a:bodyPr wrap="square" rtlCol="0">
                <a:spAutoFit/>
              </a:bodyPr>
              <a:lstStyle/>
              <a:p>
                <a:r>
                  <a:rPr kumimoji="1" lang="ja-JP" altLang="en-US" sz="1400" dirty="0" smtClean="0"/>
                  <a:t>利尿薬はここに効く。</a:t>
                </a:r>
                <a:r>
                  <a:rPr lang="ja-JP" altLang="en-US" sz="1400" dirty="0" smtClean="0"/>
                  <a:t>水の再吸収を抑制する。結果、遠位尿細管で</a:t>
                </a:r>
                <a:r>
                  <a:rPr lang="en-US" altLang="ja-JP" sz="1400" dirty="0" smtClean="0"/>
                  <a:t>Na-K</a:t>
                </a:r>
                <a:r>
                  <a:rPr lang="ja-JP" altLang="en-US" sz="1400" dirty="0" smtClean="0"/>
                  <a:t>交換で水再吸収が増加。</a:t>
                </a:r>
                <a:endParaRPr kumimoji="1" lang="ja-JP" altLang="en-US" sz="1400" dirty="0"/>
              </a:p>
            </p:txBody>
          </p:sp>
        </p:grpSp>
        <p:grpSp>
          <p:nvGrpSpPr>
            <p:cNvPr id="10" name="図形グループ 9"/>
            <p:cNvGrpSpPr/>
            <p:nvPr/>
          </p:nvGrpSpPr>
          <p:grpSpPr>
            <a:xfrm>
              <a:off x="2816810" y="3623274"/>
              <a:ext cx="3635466" cy="2348331"/>
              <a:chOff x="2739050" y="3623274"/>
              <a:chExt cx="3635466" cy="2348331"/>
            </a:xfrm>
          </p:grpSpPr>
          <p:cxnSp>
            <p:nvCxnSpPr>
              <p:cNvPr id="11" name="直線矢印コネクタ 10"/>
              <p:cNvCxnSpPr/>
              <p:nvPr/>
            </p:nvCxnSpPr>
            <p:spPr>
              <a:xfrm flipV="1">
                <a:off x="3361561" y="3623274"/>
                <a:ext cx="87152" cy="133266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2739050" y="4955942"/>
                <a:ext cx="1693231" cy="1015663"/>
              </a:xfrm>
              <a:prstGeom prst="rect">
                <a:avLst/>
              </a:prstGeom>
              <a:noFill/>
            </p:spPr>
            <p:txBody>
              <a:bodyPr wrap="square" rtlCol="0">
                <a:spAutoFit/>
              </a:bodyPr>
              <a:lstStyle/>
              <a:p>
                <a:r>
                  <a:rPr kumimoji="1" lang="ja-JP" altLang="en-US" dirty="0" smtClean="0"/>
                  <a:t>アルドステロン</a:t>
                </a:r>
                <a:endParaRPr kumimoji="1" lang="en-US" altLang="ja-JP" dirty="0" smtClean="0"/>
              </a:p>
              <a:p>
                <a:r>
                  <a:rPr lang="ja-JP" altLang="en-US" sz="1400" b="1" dirty="0" smtClean="0"/>
                  <a:t>遠位尿細管で</a:t>
                </a:r>
                <a:r>
                  <a:rPr lang="en-US" altLang="ja-JP" sz="1400" b="1" dirty="0" smtClean="0"/>
                  <a:t>Na-K</a:t>
                </a:r>
                <a:r>
                  <a:rPr lang="ja-JP" altLang="en-US" sz="1400" b="1" dirty="0" smtClean="0"/>
                  <a:t>交換を増加させて、水の再吸収増加。</a:t>
                </a:r>
                <a:endParaRPr kumimoji="1" lang="ja-JP" altLang="en-US" sz="1400" b="1" dirty="0"/>
              </a:p>
            </p:txBody>
          </p:sp>
          <p:cxnSp>
            <p:nvCxnSpPr>
              <p:cNvPr id="13" name="直線矢印コネクタ 12"/>
              <p:cNvCxnSpPr/>
              <p:nvPr/>
            </p:nvCxnSpPr>
            <p:spPr>
              <a:xfrm flipH="1">
                <a:off x="4432281" y="4471620"/>
                <a:ext cx="656259" cy="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4690133" y="4481096"/>
                <a:ext cx="1684383" cy="800219"/>
              </a:xfrm>
              <a:prstGeom prst="rect">
                <a:avLst/>
              </a:prstGeom>
              <a:noFill/>
            </p:spPr>
            <p:txBody>
              <a:bodyPr wrap="square" rtlCol="0">
                <a:spAutoFit/>
              </a:bodyPr>
              <a:lstStyle/>
              <a:p>
                <a:r>
                  <a:rPr kumimoji="1" lang="ja-JP" altLang="en-US" dirty="0" smtClean="0"/>
                  <a:t>バゾプレッシン</a:t>
                </a:r>
                <a:endParaRPr kumimoji="1" lang="en-US" altLang="ja-JP" dirty="0" smtClean="0"/>
              </a:p>
              <a:p>
                <a:r>
                  <a:rPr lang="ja-JP" altLang="en-US" sz="1400" dirty="0" smtClean="0"/>
                  <a:t>集合管での水の再吸収のみを増加</a:t>
                </a:r>
                <a:endParaRPr kumimoji="1" lang="ja-JP" altLang="en-US" sz="1400" dirty="0"/>
              </a:p>
            </p:txBody>
          </p:sp>
        </p:grpSp>
      </p:grpSp>
      <p:sp>
        <p:nvSpPr>
          <p:cNvPr id="16" name="テキスト ボックス 15"/>
          <p:cNvSpPr txBox="1"/>
          <p:nvPr/>
        </p:nvSpPr>
        <p:spPr>
          <a:xfrm>
            <a:off x="6243966" y="1730845"/>
            <a:ext cx="3809877" cy="3906069"/>
          </a:xfrm>
          <a:prstGeom prst="rect">
            <a:avLst/>
          </a:prstGeom>
          <a:noFill/>
        </p:spPr>
        <p:txBody>
          <a:bodyPr wrap="square" rtlCol="0">
            <a:spAutoFit/>
          </a:bodyPr>
          <a:lstStyle/>
          <a:p>
            <a:pPr>
              <a:lnSpc>
                <a:spcPts val="3000"/>
              </a:lnSpc>
            </a:pPr>
            <a:r>
              <a:rPr kumimoji="1" lang="ja-JP" altLang="en-US" sz="2000" b="1" dirty="0" smtClean="0"/>
              <a:t>利尿剤は近位尿細管とヘンレ係蹄</a:t>
            </a:r>
            <a:r>
              <a:rPr lang="ja-JP" altLang="en-US" sz="2000" b="1" dirty="0" smtClean="0"/>
              <a:t>に効いてナトリウムの再吸収を阻害する。</a:t>
            </a:r>
            <a:endParaRPr kumimoji="1" lang="en-US" altLang="ja-JP" sz="2000" b="1" dirty="0"/>
          </a:p>
          <a:p>
            <a:pPr>
              <a:lnSpc>
                <a:spcPts val="3000"/>
              </a:lnSpc>
            </a:pPr>
            <a:r>
              <a:rPr lang="ja-JP" altLang="en-US" sz="2000" b="1" dirty="0" smtClean="0"/>
              <a:t>その結果、遠位尿細管でのナトリウム再吸収が増加する。結果としてカリウムが低下する。</a:t>
            </a:r>
            <a:endParaRPr lang="en-US" altLang="ja-JP" sz="2000" b="1" dirty="0" smtClean="0"/>
          </a:p>
          <a:p>
            <a:pPr>
              <a:lnSpc>
                <a:spcPts val="3000"/>
              </a:lnSpc>
            </a:pPr>
            <a:r>
              <a:rPr kumimoji="1" lang="ja-JP" altLang="en-US" sz="2000" b="1" dirty="0" smtClean="0"/>
              <a:t>その結果、集合間での水の際吸収が増加する。結果、水の方がナトリウムより多くなるため、血中のナトリウム濃度は下がる。</a:t>
            </a:r>
            <a:endParaRPr kumimoji="1" lang="ja-JP" altLang="en-US" sz="2000" b="1" dirty="0"/>
          </a:p>
        </p:txBody>
      </p:sp>
      <p:sp>
        <p:nvSpPr>
          <p:cNvPr id="17" name="テキスト ボックス 16"/>
          <p:cNvSpPr txBox="1"/>
          <p:nvPr/>
        </p:nvSpPr>
        <p:spPr>
          <a:xfrm>
            <a:off x="2132395" y="403754"/>
            <a:ext cx="5270995" cy="584775"/>
          </a:xfrm>
          <a:prstGeom prst="rect">
            <a:avLst/>
          </a:prstGeom>
          <a:noFill/>
        </p:spPr>
        <p:txBody>
          <a:bodyPr wrap="none" rtlCol="0">
            <a:spAutoFit/>
          </a:bodyPr>
          <a:lstStyle/>
          <a:p>
            <a:r>
              <a:rPr kumimoji="1" lang="ja-JP" altLang="en-US" sz="3200" dirty="0" smtClean="0"/>
              <a:t>利尿剤の副作用のメカニズム</a:t>
            </a:r>
            <a:endParaRPr kumimoji="1" lang="ja-JP" altLang="en-US" sz="3200" dirty="0"/>
          </a:p>
        </p:txBody>
      </p:sp>
    </p:spTree>
    <p:extLst>
      <p:ext uri="{BB962C8B-B14F-4D97-AF65-F5344CB8AC3E}">
        <p14:creationId xmlns:p14="http://schemas.microsoft.com/office/powerpoint/2010/main" val="2925833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47026" y="366370"/>
            <a:ext cx="5089855" cy="461665"/>
          </a:xfrm>
          <a:prstGeom prst="rect">
            <a:avLst/>
          </a:prstGeom>
          <a:noFill/>
        </p:spPr>
        <p:txBody>
          <a:bodyPr wrap="none" rtlCol="0">
            <a:spAutoFit/>
          </a:bodyPr>
          <a:lstStyle/>
          <a:p>
            <a:r>
              <a:rPr kumimoji="1" lang="ja-JP" altLang="en-US" sz="2400" dirty="0" smtClean="0"/>
              <a:t>心カテとの対比で中心静脈カテーテル</a:t>
            </a:r>
            <a:endParaRPr kumimoji="1" lang="ja-JP" altLang="en-US" sz="2400" dirty="0"/>
          </a:p>
        </p:txBody>
      </p:sp>
      <p:sp>
        <p:nvSpPr>
          <p:cNvPr id="3" name="テキスト ボックス 2"/>
          <p:cNvSpPr txBox="1"/>
          <p:nvPr/>
        </p:nvSpPr>
        <p:spPr>
          <a:xfrm>
            <a:off x="770131" y="1269937"/>
            <a:ext cx="8552515" cy="4524316"/>
          </a:xfrm>
          <a:prstGeom prst="rect">
            <a:avLst/>
          </a:prstGeom>
          <a:noFill/>
        </p:spPr>
        <p:txBody>
          <a:bodyPr wrap="square" rtlCol="0">
            <a:spAutoFit/>
          </a:bodyPr>
          <a:lstStyle/>
          <a:p>
            <a:r>
              <a:rPr lang="ja-JP" altLang="en-US" dirty="0"/>
              <a:t>第</a:t>
            </a:r>
            <a:r>
              <a:rPr lang="en-US" altLang="ja-JP" dirty="0"/>
              <a:t>97</a:t>
            </a:r>
            <a:r>
              <a:rPr lang="ja-JP" altLang="en-US" dirty="0"/>
              <a:t>回</a:t>
            </a:r>
          </a:p>
          <a:p>
            <a:r>
              <a:rPr lang="ja-JP" altLang="en-US" dirty="0"/>
              <a:t>胃全摘術を予定している患者に、中心静脈カテーテルを挿入した直後から呼吸困難が出現した。最も優先される検査はどれか。</a:t>
            </a:r>
          </a:p>
          <a:p>
            <a:endParaRPr lang="ja-JP" altLang="en-US" dirty="0"/>
          </a:p>
          <a:p>
            <a:r>
              <a:rPr lang="en-US" altLang="ja-JP" dirty="0"/>
              <a:t>1.</a:t>
            </a:r>
            <a:r>
              <a:rPr lang="ja-JP" altLang="en-US" dirty="0"/>
              <a:t>　心電図</a:t>
            </a:r>
          </a:p>
          <a:p>
            <a:r>
              <a:rPr lang="en-US" altLang="ja-JP" dirty="0"/>
              <a:t>2.</a:t>
            </a:r>
            <a:r>
              <a:rPr lang="ja-JP" altLang="en-US" dirty="0"/>
              <a:t>　胸部</a:t>
            </a:r>
            <a:r>
              <a:rPr lang="en-US" altLang="ja-JP" dirty="0"/>
              <a:t>CT</a:t>
            </a:r>
          </a:p>
          <a:p>
            <a:r>
              <a:rPr lang="en-US" altLang="ja-JP" dirty="0"/>
              <a:t>3.</a:t>
            </a:r>
            <a:r>
              <a:rPr lang="ja-JP" altLang="en-US" dirty="0"/>
              <a:t>　胸部エックス線</a:t>
            </a:r>
            <a:r>
              <a:rPr lang="ja-JP" altLang="en-US" dirty="0" smtClean="0"/>
              <a:t>撮影　　　　　　　　　　　　　　　　　　　　　　　　</a:t>
            </a:r>
            <a:r>
              <a:rPr lang="ja-JP" altLang="en-US" dirty="0" smtClean="0">
                <a:latin typeface="Wingdings"/>
                <a:ea typeface="Wingdings"/>
                <a:cs typeface="Wingdings"/>
                <a:sym typeface="Wingdings"/>
              </a:rPr>
              <a:t></a:t>
            </a:r>
            <a:endParaRPr lang="ja-JP" altLang="en-US" dirty="0"/>
          </a:p>
          <a:p>
            <a:r>
              <a:rPr lang="en-US" altLang="ja-JP" dirty="0"/>
              <a:t>4.</a:t>
            </a:r>
            <a:r>
              <a:rPr lang="ja-JP" altLang="en-US" dirty="0"/>
              <a:t>　上部消化管内視鏡</a:t>
            </a:r>
            <a:r>
              <a:rPr lang="ja-JP" altLang="en-US" dirty="0" smtClean="0"/>
              <a:t>検査</a:t>
            </a:r>
            <a:endParaRPr lang="en-US" altLang="ja-JP" dirty="0" smtClean="0"/>
          </a:p>
          <a:p>
            <a:endParaRPr kumimoji="1" lang="en-US" altLang="ja-JP" dirty="0"/>
          </a:p>
          <a:p>
            <a:r>
              <a:rPr lang="ja-JP" altLang="en-US" dirty="0"/>
              <a:t>第</a:t>
            </a:r>
            <a:r>
              <a:rPr lang="en-US" altLang="ja-JP" dirty="0"/>
              <a:t>94</a:t>
            </a:r>
            <a:r>
              <a:rPr lang="ja-JP" altLang="en-US" dirty="0"/>
              <a:t>回</a:t>
            </a:r>
          </a:p>
          <a:p>
            <a:r>
              <a:rPr lang="ja-JP" altLang="en-US" dirty="0"/>
              <a:t>鎖骨下静脈への中心静脈カテーテル挿入時の説明で正しいのはどれか。</a:t>
            </a:r>
          </a:p>
          <a:p>
            <a:endParaRPr lang="ja-JP" altLang="en-US" dirty="0"/>
          </a:p>
          <a:p>
            <a:r>
              <a:rPr lang="en-US" altLang="ja-JP" dirty="0"/>
              <a:t>1.</a:t>
            </a:r>
            <a:r>
              <a:rPr lang="ja-JP" altLang="en-US" dirty="0"/>
              <a:t>　「側臥位でカテーテルを挿入します。」</a:t>
            </a:r>
          </a:p>
          <a:p>
            <a:r>
              <a:rPr lang="en-US" altLang="ja-JP" dirty="0"/>
              <a:t>2.</a:t>
            </a:r>
            <a:r>
              <a:rPr lang="ja-JP" altLang="en-US" dirty="0"/>
              <a:t>　「カテーテル挿入後、胸部エックス線撮影を行います。</a:t>
            </a:r>
            <a:r>
              <a:rPr lang="ja-JP" altLang="en-US" dirty="0" smtClean="0"/>
              <a:t>」　　　</a:t>
            </a:r>
            <a:r>
              <a:rPr lang="ja-JP" altLang="en-US" dirty="0" smtClean="0">
                <a:latin typeface="Wingdings"/>
                <a:ea typeface="Wingdings"/>
                <a:cs typeface="Wingdings"/>
                <a:sym typeface="Wingdings"/>
              </a:rPr>
              <a:t></a:t>
            </a:r>
            <a:endParaRPr lang="ja-JP" altLang="en-US" dirty="0"/>
          </a:p>
          <a:p>
            <a:r>
              <a:rPr lang="en-US" altLang="ja-JP" dirty="0"/>
              <a:t>3.</a:t>
            </a:r>
            <a:r>
              <a:rPr lang="ja-JP" altLang="en-US" dirty="0"/>
              <a:t>　「挿入後</a:t>
            </a:r>
            <a:r>
              <a:rPr lang="en-US" altLang="ja-JP" dirty="0"/>
              <a:t>24</a:t>
            </a:r>
            <a:r>
              <a:rPr lang="ja-JP" altLang="en-US" dirty="0"/>
              <a:t>時間のベッド上安静が必要です。」</a:t>
            </a:r>
          </a:p>
          <a:p>
            <a:r>
              <a:rPr lang="en-US" altLang="ja-JP" dirty="0"/>
              <a:t>4.</a:t>
            </a:r>
            <a:r>
              <a:rPr lang="ja-JP" altLang="en-US" dirty="0"/>
              <a:t>　「カテーテル挿入後は刺入部の消毒を毎日行います。」</a:t>
            </a:r>
            <a:endParaRPr kumimoji="1" lang="ja-JP" altLang="en-US" dirty="0"/>
          </a:p>
        </p:txBody>
      </p:sp>
      <p:sp>
        <p:nvSpPr>
          <p:cNvPr id="4" name="正方形/長方形 3"/>
          <p:cNvSpPr/>
          <p:nvPr/>
        </p:nvSpPr>
        <p:spPr>
          <a:xfrm>
            <a:off x="6552875" y="2823584"/>
            <a:ext cx="607998" cy="55390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6705275" y="4772811"/>
            <a:ext cx="607998" cy="55390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68088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05747" y="402394"/>
            <a:ext cx="2750873" cy="646331"/>
          </a:xfrm>
          <a:prstGeom prst="rect">
            <a:avLst/>
          </a:prstGeom>
          <a:noFill/>
        </p:spPr>
        <p:txBody>
          <a:bodyPr wrap="none" rtlCol="0">
            <a:spAutoFit/>
          </a:bodyPr>
          <a:lstStyle/>
          <a:p>
            <a:r>
              <a:rPr kumimoji="1" lang="ja-JP" altLang="en-US" sz="3600" dirty="0" smtClean="0"/>
              <a:t>心カテーテル</a:t>
            </a:r>
            <a:endParaRPr kumimoji="1" lang="ja-JP" altLang="en-US" sz="3600" dirty="0"/>
          </a:p>
        </p:txBody>
      </p:sp>
      <p:sp>
        <p:nvSpPr>
          <p:cNvPr id="3" name="テキスト ボックス 2"/>
          <p:cNvSpPr txBox="1"/>
          <p:nvPr/>
        </p:nvSpPr>
        <p:spPr>
          <a:xfrm>
            <a:off x="716711" y="1747902"/>
            <a:ext cx="4740350" cy="2837529"/>
          </a:xfrm>
          <a:prstGeom prst="rect">
            <a:avLst/>
          </a:prstGeom>
          <a:noFill/>
        </p:spPr>
        <p:txBody>
          <a:bodyPr wrap="square" rtlCol="0">
            <a:spAutoFit/>
          </a:bodyPr>
          <a:lstStyle/>
          <a:p>
            <a:pPr>
              <a:lnSpc>
                <a:spcPts val="3080"/>
              </a:lnSpc>
            </a:pPr>
            <a:r>
              <a:rPr lang="ja-JP" altLang="en-US" sz="2400" b="1" dirty="0"/>
              <a:t>心カテーテル</a:t>
            </a:r>
          </a:p>
          <a:p>
            <a:pPr>
              <a:lnSpc>
                <a:spcPts val="3080"/>
              </a:lnSpc>
            </a:pPr>
            <a:r>
              <a:rPr lang="ja-JP" altLang="en-US" b="1" dirty="0"/>
              <a:t>　１．撓骨動脈や大腿動脈を穿刺する</a:t>
            </a:r>
          </a:p>
          <a:p>
            <a:pPr>
              <a:lnSpc>
                <a:spcPts val="3080"/>
              </a:lnSpc>
            </a:pPr>
            <a:r>
              <a:rPr lang="ja-JP" altLang="en-US" b="1" dirty="0"/>
              <a:t>　２．動脈を穿刺するため、止血操作が大</a:t>
            </a:r>
          </a:p>
          <a:p>
            <a:pPr>
              <a:lnSpc>
                <a:spcPts val="3080"/>
              </a:lnSpc>
            </a:pPr>
            <a:r>
              <a:rPr lang="ja-JP" altLang="en-US" b="1" dirty="0"/>
              <a:t>　　変。大腿動脈を穿刺した場合、６時間</a:t>
            </a:r>
          </a:p>
          <a:p>
            <a:pPr>
              <a:lnSpc>
                <a:spcPts val="3080"/>
              </a:lnSpc>
            </a:pPr>
            <a:r>
              <a:rPr lang="ja-JP" altLang="en-US" b="1" dirty="0"/>
              <a:t>　　ほど圧迫して寝たままとなる。　</a:t>
            </a:r>
          </a:p>
          <a:p>
            <a:pPr>
              <a:lnSpc>
                <a:spcPts val="3080"/>
              </a:lnSpc>
            </a:pPr>
            <a:r>
              <a:rPr lang="ja-JP" altLang="en-US" b="1" dirty="0"/>
              <a:t>　３．造影で狭窄があった場合には、バル</a:t>
            </a:r>
          </a:p>
          <a:p>
            <a:pPr>
              <a:lnSpc>
                <a:spcPts val="3080"/>
              </a:lnSpc>
            </a:pPr>
            <a:r>
              <a:rPr lang="ja-JP" altLang="en-US" b="1" dirty="0"/>
              <a:t>　　ーン法やステントを入れて拡張させる。</a:t>
            </a:r>
          </a:p>
        </p:txBody>
      </p:sp>
      <p:pic>
        <p:nvPicPr>
          <p:cNvPr id="4" name="図 3"/>
          <p:cNvPicPr/>
          <p:nvPr/>
        </p:nvPicPr>
        <p:blipFill>
          <a:blip r:embed="rId2">
            <a:extLst>
              <a:ext uri="{28A0092B-C50C-407E-A947-70E740481C1C}">
                <a14:useLocalDpi xmlns:a14="http://schemas.microsoft.com/office/drawing/2010/main" val="0"/>
              </a:ext>
            </a:extLst>
          </a:blip>
          <a:stretch>
            <a:fillRect/>
          </a:stretch>
        </p:blipFill>
        <p:spPr>
          <a:xfrm>
            <a:off x="4844825" y="1569860"/>
            <a:ext cx="5226847" cy="4277438"/>
          </a:xfrm>
          <a:prstGeom prst="rect">
            <a:avLst/>
          </a:prstGeom>
        </p:spPr>
      </p:pic>
    </p:spTree>
    <p:extLst>
      <p:ext uri="{BB962C8B-B14F-4D97-AF65-F5344CB8AC3E}">
        <p14:creationId xmlns:p14="http://schemas.microsoft.com/office/powerpoint/2010/main" val="23954595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83642" y="830908"/>
            <a:ext cx="8430915" cy="5632311"/>
          </a:xfrm>
          <a:prstGeom prst="rect">
            <a:avLst/>
          </a:prstGeom>
          <a:noFill/>
        </p:spPr>
        <p:txBody>
          <a:bodyPr wrap="square" rtlCol="0">
            <a:spAutoFit/>
          </a:bodyPr>
          <a:lstStyle/>
          <a:p>
            <a:r>
              <a:rPr lang="ja-JP" altLang="en-US" sz="2000" b="1" dirty="0"/>
              <a:t>第</a:t>
            </a:r>
            <a:r>
              <a:rPr lang="en-US" altLang="ja-JP" sz="2000" b="1" dirty="0"/>
              <a:t>97</a:t>
            </a:r>
            <a:r>
              <a:rPr lang="ja-JP" altLang="en-US" sz="2000" b="1" dirty="0"/>
              <a:t>回</a:t>
            </a:r>
          </a:p>
          <a:p>
            <a:r>
              <a:rPr lang="ja-JP" altLang="en-US" sz="2000" b="1" dirty="0"/>
              <a:t>冠状動脈造影検査で穿刺に最も多く用いるのはどれか。</a:t>
            </a:r>
          </a:p>
          <a:p>
            <a:endParaRPr lang="ja-JP" altLang="en-US" sz="2000" b="1" dirty="0"/>
          </a:p>
          <a:p>
            <a:r>
              <a:rPr lang="en-US" altLang="ja-JP" sz="2000" b="1" dirty="0"/>
              <a:t>1.</a:t>
            </a:r>
            <a:r>
              <a:rPr lang="ja-JP" altLang="en-US" sz="2000" b="1" dirty="0"/>
              <a:t>　総頸動脈</a:t>
            </a:r>
          </a:p>
          <a:p>
            <a:r>
              <a:rPr lang="en-US" altLang="ja-JP" sz="2000" b="1" dirty="0"/>
              <a:t>2.</a:t>
            </a:r>
            <a:r>
              <a:rPr lang="ja-JP" altLang="en-US" sz="2000" b="1" dirty="0"/>
              <a:t>　橈骨</a:t>
            </a:r>
            <a:r>
              <a:rPr lang="ja-JP" altLang="en-US" sz="2000" b="1" dirty="0" smtClean="0"/>
              <a:t>動脈　　　　　　　　　　　　　　　　　　　　　　　　　　　　</a:t>
            </a:r>
            <a:r>
              <a:rPr lang="ja-JP" altLang="en-US" sz="2000" b="1" dirty="0" smtClean="0">
                <a:latin typeface="Wingdings"/>
                <a:ea typeface="Wingdings"/>
                <a:cs typeface="Wingdings"/>
                <a:sym typeface="Wingdings"/>
              </a:rPr>
              <a:t></a:t>
            </a:r>
            <a:endParaRPr lang="ja-JP" altLang="en-US" sz="2000" b="1" dirty="0"/>
          </a:p>
          <a:p>
            <a:r>
              <a:rPr lang="en-US" altLang="ja-JP" sz="2000" b="1" dirty="0"/>
              <a:t>3.</a:t>
            </a:r>
            <a:r>
              <a:rPr lang="ja-JP" altLang="en-US" sz="2000" b="1" dirty="0"/>
              <a:t>　尺骨動脈</a:t>
            </a:r>
          </a:p>
          <a:p>
            <a:r>
              <a:rPr lang="en-US" altLang="ja-JP" sz="2000" b="1" dirty="0"/>
              <a:t>4.</a:t>
            </a:r>
            <a:r>
              <a:rPr lang="ja-JP" altLang="en-US" sz="2000" b="1" dirty="0"/>
              <a:t>　鎖骨下</a:t>
            </a:r>
            <a:r>
              <a:rPr lang="ja-JP" altLang="en-US" sz="2000" b="1" dirty="0" smtClean="0"/>
              <a:t>動脈</a:t>
            </a:r>
            <a:endParaRPr lang="en-US" altLang="ja-JP" sz="2000" b="1" dirty="0" smtClean="0"/>
          </a:p>
          <a:p>
            <a:endParaRPr kumimoji="1" lang="en-US" altLang="ja-JP" sz="2000" b="1" dirty="0"/>
          </a:p>
          <a:p>
            <a:r>
              <a:rPr lang="ja-JP" altLang="en-US" sz="2000" b="1" dirty="0"/>
              <a:t>第</a:t>
            </a:r>
            <a:r>
              <a:rPr lang="en-US" altLang="ja-JP" sz="2000" b="1" dirty="0"/>
              <a:t>91</a:t>
            </a:r>
            <a:r>
              <a:rPr lang="ja-JP" altLang="en-US" sz="2000" b="1" dirty="0"/>
              <a:t>回</a:t>
            </a:r>
          </a:p>
          <a:p>
            <a:r>
              <a:rPr lang="ja-JP" altLang="en-US" sz="2000" b="1" dirty="0"/>
              <a:t>大腿動脈からの心臓カテーテル検査時の看護で適切なのはどれか。</a:t>
            </a:r>
          </a:p>
          <a:p>
            <a:r>
              <a:rPr lang="en-US" altLang="ja-JP" sz="2000" b="1" dirty="0"/>
              <a:t>a</a:t>
            </a:r>
            <a:r>
              <a:rPr lang="ja-JP" altLang="en-US" sz="2000" b="1" dirty="0"/>
              <a:t>．検査日は１日絶食にする。</a:t>
            </a:r>
          </a:p>
          <a:p>
            <a:r>
              <a:rPr lang="en-US" altLang="ja-JP" sz="2000" b="1" dirty="0"/>
              <a:t>b</a:t>
            </a:r>
            <a:r>
              <a:rPr lang="ja-JP" altLang="en-US" sz="2000" b="1" dirty="0"/>
              <a:t>．検査後、穿刺部を</a:t>
            </a:r>
            <a:r>
              <a:rPr lang="en-US" altLang="ja-JP" sz="2000" b="1" dirty="0"/>
              <a:t>24</a:t>
            </a:r>
            <a:r>
              <a:rPr lang="ja-JP" altLang="en-US" sz="2000" b="1" dirty="0"/>
              <a:t>時間砂のうで固定する。</a:t>
            </a:r>
          </a:p>
          <a:p>
            <a:r>
              <a:rPr lang="en-US" altLang="ja-JP" sz="2000" b="1" dirty="0"/>
              <a:t>c</a:t>
            </a:r>
            <a:r>
              <a:rPr lang="ja-JP" altLang="en-US" sz="2000" b="1" dirty="0"/>
              <a:t>．検査後、両足背動脈を触診する。</a:t>
            </a:r>
          </a:p>
          <a:p>
            <a:r>
              <a:rPr lang="en-US" altLang="ja-JP" sz="2000" b="1" dirty="0"/>
              <a:t>d</a:t>
            </a:r>
            <a:r>
              <a:rPr lang="ja-JP" altLang="en-US" sz="2000" b="1" dirty="0"/>
              <a:t>．尿比重を測定する</a:t>
            </a:r>
            <a:r>
              <a:rPr lang="ja-JP" altLang="en-US" sz="2000" b="1" dirty="0" smtClean="0"/>
              <a:t>。</a:t>
            </a:r>
            <a:endParaRPr lang="en-US" altLang="ja-JP" sz="2000" b="1" dirty="0" smtClean="0"/>
          </a:p>
          <a:p>
            <a:r>
              <a:rPr lang="hr-HR" altLang="ja-JP" sz="2000" b="1" dirty="0"/>
              <a:t>1.</a:t>
            </a:r>
            <a:r>
              <a:rPr lang="ja-JP" altLang="hr-HR" sz="2000" b="1" dirty="0"/>
              <a:t>　</a:t>
            </a:r>
            <a:r>
              <a:rPr lang="hr-HR" altLang="ja-JP" sz="2000" b="1" dirty="0"/>
              <a:t>a</a:t>
            </a:r>
            <a:r>
              <a:rPr lang="ja-JP" altLang="hr-HR" sz="2000" b="1" dirty="0"/>
              <a:t>，</a:t>
            </a:r>
            <a:r>
              <a:rPr lang="hr-HR" altLang="ja-JP" sz="2000" b="1" dirty="0"/>
              <a:t>b</a:t>
            </a:r>
          </a:p>
          <a:p>
            <a:r>
              <a:rPr lang="hr-HR" altLang="ja-JP" sz="2000" b="1" dirty="0"/>
              <a:t>2.</a:t>
            </a:r>
            <a:r>
              <a:rPr lang="ja-JP" altLang="hr-HR" sz="2000" b="1" dirty="0"/>
              <a:t>　</a:t>
            </a:r>
            <a:r>
              <a:rPr lang="hr-HR" altLang="ja-JP" sz="2000" b="1" dirty="0"/>
              <a:t>a</a:t>
            </a:r>
            <a:r>
              <a:rPr lang="ja-JP" altLang="hr-HR" sz="2000" b="1" dirty="0"/>
              <a:t>，</a:t>
            </a:r>
            <a:r>
              <a:rPr lang="hr-HR" altLang="ja-JP" sz="2000" b="1" dirty="0"/>
              <a:t>d</a:t>
            </a:r>
          </a:p>
          <a:p>
            <a:r>
              <a:rPr lang="hr-HR" altLang="ja-JP" sz="2000" b="1" dirty="0"/>
              <a:t>3.</a:t>
            </a:r>
            <a:r>
              <a:rPr lang="ja-JP" altLang="hr-HR" sz="2000" b="1" dirty="0"/>
              <a:t>　</a:t>
            </a:r>
            <a:r>
              <a:rPr lang="hr-HR" altLang="ja-JP" sz="2000" b="1" dirty="0"/>
              <a:t>b</a:t>
            </a:r>
            <a:r>
              <a:rPr lang="ja-JP" altLang="hr-HR" sz="2000" b="1" dirty="0"/>
              <a:t>，</a:t>
            </a:r>
            <a:r>
              <a:rPr lang="hr-HR" altLang="ja-JP" sz="2000" b="1" dirty="0"/>
              <a:t>c</a:t>
            </a:r>
          </a:p>
          <a:p>
            <a:r>
              <a:rPr lang="hr-HR" altLang="ja-JP" sz="2000" b="1" dirty="0"/>
              <a:t>4.</a:t>
            </a:r>
            <a:r>
              <a:rPr lang="ja-JP" altLang="hr-HR" sz="2000" b="1" dirty="0"/>
              <a:t>　</a:t>
            </a:r>
            <a:r>
              <a:rPr lang="hr-HR" altLang="ja-JP" sz="2000" b="1" dirty="0"/>
              <a:t>c</a:t>
            </a:r>
            <a:r>
              <a:rPr lang="ja-JP" altLang="hr-HR" sz="2000" b="1" dirty="0"/>
              <a:t>，</a:t>
            </a:r>
            <a:r>
              <a:rPr lang="hr-HR" altLang="ja-JP" sz="2000" b="1" dirty="0" smtClean="0"/>
              <a:t>d</a:t>
            </a:r>
            <a:r>
              <a:rPr lang="ja-JP" altLang="en-US" sz="2000" b="1" dirty="0" smtClean="0"/>
              <a:t>　　　　　　　　　　　　　　　　　　　　　　　　　　　　　　　</a:t>
            </a:r>
            <a:r>
              <a:rPr lang="ja-JP" altLang="en-US" sz="2000" b="1" dirty="0" smtClean="0">
                <a:latin typeface="Wingdings"/>
                <a:ea typeface="Wingdings"/>
                <a:cs typeface="Wingdings"/>
                <a:sym typeface="Wingdings"/>
              </a:rPr>
              <a:t></a:t>
            </a:r>
            <a:endParaRPr kumimoji="1" lang="ja-JP" altLang="en-US" sz="2000" b="1" dirty="0"/>
          </a:p>
        </p:txBody>
      </p:sp>
      <p:sp>
        <p:nvSpPr>
          <p:cNvPr id="3" name="テキスト ボックス 2"/>
          <p:cNvSpPr txBox="1"/>
          <p:nvPr/>
        </p:nvSpPr>
        <p:spPr>
          <a:xfrm>
            <a:off x="3580437" y="328713"/>
            <a:ext cx="1019029" cy="461665"/>
          </a:xfrm>
          <a:prstGeom prst="rect">
            <a:avLst/>
          </a:prstGeom>
          <a:noFill/>
        </p:spPr>
        <p:txBody>
          <a:bodyPr wrap="none" rtlCol="0">
            <a:spAutoFit/>
          </a:bodyPr>
          <a:lstStyle/>
          <a:p>
            <a:r>
              <a:rPr kumimoji="1" lang="ja-JP" altLang="en-US" sz="2400" dirty="0" smtClean="0"/>
              <a:t>心カテ</a:t>
            </a:r>
            <a:endParaRPr kumimoji="1" lang="ja-JP" altLang="en-US" sz="2400" dirty="0"/>
          </a:p>
        </p:txBody>
      </p:sp>
      <p:sp>
        <p:nvSpPr>
          <p:cNvPr id="5" name="正方形/長方形 4"/>
          <p:cNvSpPr/>
          <p:nvPr/>
        </p:nvSpPr>
        <p:spPr>
          <a:xfrm>
            <a:off x="6630964" y="1904906"/>
            <a:ext cx="594348" cy="533494"/>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正方形/長方形 5"/>
          <p:cNvSpPr/>
          <p:nvPr/>
        </p:nvSpPr>
        <p:spPr>
          <a:xfrm>
            <a:off x="6928138" y="6057920"/>
            <a:ext cx="445866" cy="40529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7235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41858" y="339521"/>
            <a:ext cx="8386773" cy="5940088"/>
          </a:xfrm>
          <a:prstGeom prst="rect">
            <a:avLst/>
          </a:prstGeom>
          <a:noFill/>
        </p:spPr>
        <p:txBody>
          <a:bodyPr wrap="square" rtlCol="0">
            <a:spAutoFit/>
          </a:bodyPr>
          <a:lstStyle/>
          <a:p>
            <a:r>
              <a:rPr lang="ja-JP" altLang="en-US" sz="2000" b="1" dirty="0"/>
              <a:t>第</a:t>
            </a:r>
            <a:r>
              <a:rPr lang="en-US" altLang="ja-JP" sz="2000" b="1" dirty="0"/>
              <a:t>91</a:t>
            </a:r>
            <a:r>
              <a:rPr lang="ja-JP" altLang="en-US" sz="2000" b="1" dirty="0"/>
              <a:t>回</a:t>
            </a:r>
          </a:p>
          <a:p>
            <a:r>
              <a:rPr lang="ja-JP" altLang="en-US" sz="2000" b="1" dirty="0"/>
              <a:t>大腿動脈からの心臓カテーテル検査時の看護で適切なのはどれか。</a:t>
            </a:r>
          </a:p>
          <a:p>
            <a:r>
              <a:rPr lang="en-US" altLang="ja-JP" sz="2000" b="1" dirty="0"/>
              <a:t>a</a:t>
            </a:r>
            <a:r>
              <a:rPr lang="ja-JP" altLang="en-US" sz="2000" b="1" dirty="0"/>
              <a:t>．検査日は１日絶食にする。</a:t>
            </a:r>
          </a:p>
          <a:p>
            <a:r>
              <a:rPr lang="en-US" altLang="ja-JP" sz="2000" b="1" dirty="0"/>
              <a:t>b</a:t>
            </a:r>
            <a:r>
              <a:rPr lang="ja-JP" altLang="en-US" sz="2000" b="1" dirty="0"/>
              <a:t>．検査後、穿刺部を</a:t>
            </a:r>
            <a:r>
              <a:rPr lang="en-US" altLang="ja-JP" sz="2000" b="1" dirty="0"/>
              <a:t>24</a:t>
            </a:r>
            <a:r>
              <a:rPr lang="ja-JP" altLang="en-US" sz="2000" b="1" dirty="0"/>
              <a:t>時間砂のうで固定する。</a:t>
            </a:r>
          </a:p>
          <a:p>
            <a:r>
              <a:rPr lang="en-US" altLang="ja-JP" sz="2000" b="1" dirty="0"/>
              <a:t>c</a:t>
            </a:r>
            <a:r>
              <a:rPr lang="ja-JP" altLang="en-US" sz="2000" b="1" dirty="0"/>
              <a:t>．検査後、両足背動脈を触診する。</a:t>
            </a:r>
          </a:p>
          <a:p>
            <a:r>
              <a:rPr lang="en-US" altLang="ja-JP" sz="2000" b="1" dirty="0"/>
              <a:t>d</a:t>
            </a:r>
            <a:r>
              <a:rPr lang="ja-JP" altLang="en-US" sz="2000" b="1" dirty="0"/>
              <a:t>．尿比重を測定する。</a:t>
            </a:r>
          </a:p>
          <a:p>
            <a:endParaRPr lang="ja-JP" altLang="en-US" sz="2000" b="1" dirty="0"/>
          </a:p>
          <a:p>
            <a:r>
              <a:rPr lang="en-US" altLang="ja-JP" sz="2000" b="1" dirty="0"/>
              <a:t>1.</a:t>
            </a:r>
            <a:r>
              <a:rPr lang="ja-JP" altLang="en-US" sz="2000" b="1" dirty="0"/>
              <a:t>　</a:t>
            </a:r>
            <a:r>
              <a:rPr lang="en-US" altLang="ja-JP" sz="2000" b="1" dirty="0"/>
              <a:t>a</a:t>
            </a:r>
            <a:r>
              <a:rPr lang="ja-JP" altLang="en-US" sz="2000" b="1" dirty="0"/>
              <a:t>，</a:t>
            </a:r>
            <a:r>
              <a:rPr lang="en-US" altLang="ja-JP" sz="2000" b="1" dirty="0"/>
              <a:t>b</a:t>
            </a:r>
          </a:p>
          <a:p>
            <a:r>
              <a:rPr lang="en-US" altLang="ja-JP" sz="2000" b="1" dirty="0"/>
              <a:t>2.</a:t>
            </a:r>
            <a:r>
              <a:rPr lang="ja-JP" altLang="en-US" sz="2000" b="1" dirty="0"/>
              <a:t>　</a:t>
            </a:r>
            <a:r>
              <a:rPr lang="en-US" altLang="ja-JP" sz="2000" b="1" dirty="0"/>
              <a:t>a</a:t>
            </a:r>
            <a:r>
              <a:rPr lang="ja-JP" altLang="en-US" sz="2000" b="1" dirty="0"/>
              <a:t>，</a:t>
            </a:r>
            <a:r>
              <a:rPr lang="en-US" altLang="ja-JP" sz="2000" b="1" dirty="0"/>
              <a:t>d</a:t>
            </a:r>
          </a:p>
          <a:p>
            <a:r>
              <a:rPr lang="en-US" altLang="ja-JP" sz="2000" b="1" dirty="0"/>
              <a:t>3.</a:t>
            </a:r>
            <a:r>
              <a:rPr lang="ja-JP" altLang="en-US" sz="2000" b="1" dirty="0"/>
              <a:t>　</a:t>
            </a:r>
            <a:r>
              <a:rPr lang="en-US" altLang="ja-JP" sz="2000" b="1" dirty="0"/>
              <a:t>b</a:t>
            </a:r>
            <a:r>
              <a:rPr lang="ja-JP" altLang="en-US" sz="2000" b="1" dirty="0"/>
              <a:t>，</a:t>
            </a:r>
            <a:r>
              <a:rPr lang="en-US" altLang="ja-JP" sz="2000" b="1" dirty="0"/>
              <a:t>c</a:t>
            </a:r>
          </a:p>
          <a:p>
            <a:r>
              <a:rPr lang="en-US" altLang="ja-JP" sz="2000" b="1" dirty="0"/>
              <a:t>4.</a:t>
            </a:r>
            <a:r>
              <a:rPr lang="ja-JP" altLang="en-US" sz="2000" b="1" dirty="0"/>
              <a:t>　</a:t>
            </a:r>
            <a:r>
              <a:rPr lang="en-US" altLang="ja-JP" sz="2000" b="1" dirty="0"/>
              <a:t>c</a:t>
            </a:r>
            <a:r>
              <a:rPr lang="ja-JP" altLang="en-US" sz="2000" b="1" dirty="0"/>
              <a:t>，</a:t>
            </a:r>
            <a:r>
              <a:rPr lang="en-US" altLang="ja-JP" sz="2000" b="1" dirty="0" smtClean="0"/>
              <a:t>d                                          </a:t>
            </a:r>
            <a:r>
              <a:rPr lang="en-US" altLang="ja-JP" sz="2000" b="1" dirty="0">
                <a:latin typeface="Wingdings"/>
                <a:ea typeface="Wingdings"/>
                <a:cs typeface="Wingdings"/>
                <a:sym typeface="Wingdings"/>
              </a:rPr>
              <a:t></a:t>
            </a:r>
            <a:endParaRPr lang="en-US" altLang="ja-JP" sz="2000" b="1" dirty="0" smtClean="0"/>
          </a:p>
          <a:p>
            <a:endParaRPr lang="en-US" altLang="ja-JP" sz="2000" b="1" dirty="0"/>
          </a:p>
          <a:p>
            <a:r>
              <a:rPr lang="ja-JP" altLang="en-US" sz="2000" b="1" dirty="0"/>
              <a:t>第</a:t>
            </a:r>
            <a:r>
              <a:rPr lang="en-US" altLang="ja-JP" sz="2000" b="1" dirty="0"/>
              <a:t>93</a:t>
            </a:r>
            <a:r>
              <a:rPr lang="ja-JP" altLang="en-US" sz="2000" b="1" dirty="0"/>
              <a:t>回</a:t>
            </a:r>
          </a:p>
          <a:p>
            <a:r>
              <a:rPr lang="ja-JP" altLang="en-US" sz="2000" b="1" dirty="0"/>
              <a:t>心臓カテーテル検査を受ける患者への説明内容で適切なのはどれか。</a:t>
            </a:r>
          </a:p>
          <a:p>
            <a:endParaRPr lang="ja-JP" altLang="en-US" sz="2000" b="1" dirty="0"/>
          </a:p>
          <a:p>
            <a:r>
              <a:rPr lang="en-US" altLang="ja-JP" sz="2000" b="1" dirty="0"/>
              <a:t>1.</a:t>
            </a:r>
            <a:r>
              <a:rPr lang="ja-JP" altLang="en-US" sz="2000" b="1" dirty="0"/>
              <a:t>　カテーテルは左頸動脈から挿入される。</a:t>
            </a:r>
          </a:p>
          <a:p>
            <a:r>
              <a:rPr lang="en-US" altLang="ja-JP" sz="2000" b="1" dirty="0"/>
              <a:t>2.</a:t>
            </a:r>
            <a:r>
              <a:rPr lang="ja-JP" altLang="en-US" sz="2000" b="1" dirty="0"/>
              <a:t>　造影剤注入中の不整脈は心配ない。</a:t>
            </a:r>
          </a:p>
          <a:p>
            <a:r>
              <a:rPr lang="en-US" altLang="ja-JP" sz="2000" b="1" dirty="0"/>
              <a:t>3.</a:t>
            </a:r>
            <a:r>
              <a:rPr lang="ja-JP" altLang="en-US" sz="2000" b="1" dirty="0"/>
              <a:t>　一度止血しても出血の危険性がある</a:t>
            </a:r>
            <a:r>
              <a:rPr lang="ja-JP" altLang="en-US" sz="2000" b="1" dirty="0" smtClean="0"/>
              <a:t>。</a:t>
            </a:r>
            <a:r>
              <a:rPr lang="en-US" altLang="ja-JP" sz="2000" b="1" dirty="0" smtClean="0"/>
              <a:t>      </a:t>
            </a:r>
            <a:r>
              <a:rPr lang="ja-JP" altLang="en-US" sz="2000" b="1" dirty="0" smtClean="0"/>
              <a:t>　　　　　　　　　</a:t>
            </a:r>
            <a:r>
              <a:rPr lang="ja-JP" altLang="en-US" sz="2000" b="1" dirty="0" smtClean="0">
                <a:latin typeface="Wingdings"/>
                <a:ea typeface="Wingdings"/>
                <a:cs typeface="Wingdings"/>
                <a:sym typeface="Wingdings"/>
              </a:rPr>
              <a:t></a:t>
            </a:r>
            <a:endParaRPr lang="ja-JP" altLang="en-US" sz="2000" b="1" dirty="0"/>
          </a:p>
          <a:p>
            <a:r>
              <a:rPr lang="en-US" altLang="ja-JP" sz="2000" b="1" dirty="0"/>
              <a:t>4.</a:t>
            </a:r>
            <a:r>
              <a:rPr lang="ja-JP" altLang="en-US" sz="2000" b="1" dirty="0"/>
              <a:t>　検査後、翌朝まで飲食を禁止する</a:t>
            </a:r>
            <a:r>
              <a:rPr lang="ja-JP" altLang="en-US" sz="2000" b="1" dirty="0" smtClean="0"/>
              <a:t>。</a:t>
            </a:r>
            <a:r>
              <a:rPr lang="en-US" altLang="ja-JP" sz="2000" b="1" dirty="0" smtClean="0"/>
              <a:t>                                    </a:t>
            </a:r>
            <a:endParaRPr kumimoji="1" lang="ja-JP" altLang="en-US" sz="2000" b="1" dirty="0"/>
          </a:p>
        </p:txBody>
      </p:sp>
      <p:sp>
        <p:nvSpPr>
          <p:cNvPr id="3" name="正方形/長方形 2"/>
          <p:cNvSpPr/>
          <p:nvPr/>
        </p:nvSpPr>
        <p:spPr>
          <a:xfrm>
            <a:off x="3728405" y="3328047"/>
            <a:ext cx="664511"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6923682" y="5366672"/>
            <a:ext cx="664511"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224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09" y="287303"/>
            <a:ext cx="9201048" cy="3199920"/>
          </a:xfrm>
          <a:prstGeom prst="rect">
            <a:avLst/>
          </a:prstGeom>
        </p:spPr>
      </p:pic>
      <p:sp>
        <p:nvSpPr>
          <p:cNvPr id="3" name="テキスト ボックス 2"/>
          <p:cNvSpPr txBox="1"/>
          <p:nvPr/>
        </p:nvSpPr>
        <p:spPr>
          <a:xfrm>
            <a:off x="499909" y="3711027"/>
            <a:ext cx="9201047" cy="3170099"/>
          </a:xfrm>
          <a:prstGeom prst="rect">
            <a:avLst/>
          </a:prstGeom>
          <a:noFill/>
        </p:spPr>
        <p:txBody>
          <a:bodyPr wrap="square" rtlCol="0">
            <a:spAutoFit/>
          </a:bodyPr>
          <a:lstStyle/>
          <a:p>
            <a:r>
              <a:rPr lang="ja-JP" altLang="en-US" sz="2000" b="1" dirty="0"/>
              <a:t>カテーテルの穿刺部位は上腕・橈骨・大腿</a:t>
            </a:r>
            <a:r>
              <a:rPr lang="ja-JP" altLang="en-US" sz="2000" b="1" dirty="0" smtClean="0"/>
              <a:t>動脈。</a:t>
            </a:r>
            <a:endParaRPr lang="en-US" altLang="ja-JP" sz="2000" b="1" dirty="0" smtClean="0"/>
          </a:p>
          <a:p>
            <a:r>
              <a:rPr lang="ja-JP" altLang="en-US" sz="2000" b="1" dirty="0"/>
              <a:t>ステント留置後，体内はステントを異物と判断し血管の修復作業が始まります。カテーテル治療後，胸痛発作に加え，冷や汗や吐き気などの症状がある場合は，ステント内の急性閉塞が</a:t>
            </a:r>
            <a:r>
              <a:rPr lang="ja-JP" altLang="en-US" sz="2000" b="1" dirty="0" smtClean="0"/>
              <a:t>疑われる。</a:t>
            </a:r>
            <a:endParaRPr lang="en-US" altLang="ja-JP" sz="2000" b="1" dirty="0" smtClean="0"/>
          </a:p>
          <a:p>
            <a:r>
              <a:rPr lang="ja-JP" altLang="en-US" sz="2000" b="1" dirty="0"/>
              <a:t>造影剤は腎毒性があり，腎機能悪化の誘因に</a:t>
            </a:r>
            <a:r>
              <a:rPr lang="ja-JP" altLang="en-US" sz="2000" b="1" dirty="0" smtClean="0"/>
              <a:t>なる。</a:t>
            </a:r>
            <a:endParaRPr lang="en-US" altLang="ja-JP" sz="2000" b="1" dirty="0" smtClean="0"/>
          </a:p>
          <a:p>
            <a:r>
              <a:rPr lang="ja-JP" altLang="en-US" sz="2000" b="1" dirty="0"/>
              <a:t>造影剤投与後</a:t>
            </a:r>
            <a:r>
              <a:rPr lang="en-US" altLang="ja-JP" sz="2000" b="1" dirty="0"/>
              <a:t>72</a:t>
            </a:r>
            <a:r>
              <a:rPr lang="ja-JP" altLang="en-US" sz="2000" b="1" dirty="0"/>
              <a:t>時間以内に血清クレアチニン（</a:t>
            </a:r>
            <a:r>
              <a:rPr lang="en-US" altLang="ja-JP" sz="2000" b="1" dirty="0"/>
              <a:t>Cr</a:t>
            </a:r>
            <a:r>
              <a:rPr lang="ja-JP" altLang="en-US" sz="2000" b="1" dirty="0"/>
              <a:t>）値が前値より</a:t>
            </a:r>
            <a:r>
              <a:rPr lang="en-US" altLang="ja-JP" sz="2000" b="1" dirty="0"/>
              <a:t>0.5mg/</a:t>
            </a:r>
            <a:r>
              <a:rPr lang="en-US" altLang="ja-JP" sz="2000" b="1" dirty="0" err="1"/>
              <a:t>dL</a:t>
            </a:r>
            <a:r>
              <a:rPr lang="ja-JP" altLang="en-US" sz="2000" b="1" dirty="0"/>
              <a:t>以上，または</a:t>
            </a:r>
            <a:r>
              <a:rPr lang="en-US" altLang="ja-JP" sz="2000" b="1" dirty="0"/>
              <a:t>25</a:t>
            </a:r>
            <a:r>
              <a:rPr lang="ja-JP" altLang="en-US" sz="2000" b="1" dirty="0"/>
              <a:t>％以上増加した場合を「造影剤腎症」と</a:t>
            </a:r>
            <a:r>
              <a:rPr lang="ja-JP" altLang="en-US" sz="2000" b="1" dirty="0" smtClean="0"/>
              <a:t>いう。</a:t>
            </a:r>
            <a:endParaRPr lang="en-US" altLang="ja-JP" sz="2000" b="1" dirty="0" smtClean="0"/>
          </a:p>
          <a:p>
            <a:r>
              <a:rPr lang="ja-JP" altLang="en-US" sz="2000" b="1" dirty="0"/>
              <a:t>迷走神経反射とは，強い緊張や痛みなどが持続することで，迷走神経を介して脳幹血管運動中枢を刺激し，血管拡張による血圧低下や，心拍の低下をきたす反応です。重篤な場合は心肺停止になることがあり，注意が必要です。</a:t>
            </a:r>
            <a:endParaRPr kumimoji="1" lang="ja-JP" altLang="en-US" sz="2000" b="1" dirty="0"/>
          </a:p>
        </p:txBody>
      </p:sp>
    </p:spTree>
    <p:extLst>
      <p:ext uri="{BB962C8B-B14F-4D97-AF65-F5344CB8AC3E}">
        <p14:creationId xmlns:p14="http://schemas.microsoft.com/office/powerpoint/2010/main" val="215750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284" y="840605"/>
            <a:ext cx="7404073" cy="5324535"/>
          </a:xfrm>
          <a:prstGeom prst="rect">
            <a:avLst/>
          </a:prstGeom>
          <a:noFill/>
        </p:spPr>
        <p:txBody>
          <a:bodyPr wrap="square" rtlCol="0">
            <a:spAutoFit/>
          </a:bodyPr>
          <a:lstStyle/>
          <a:p>
            <a:r>
              <a:rPr lang="ja-JP" altLang="en-US" sz="2000" b="1" dirty="0"/>
              <a:t>第</a:t>
            </a:r>
            <a:r>
              <a:rPr lang="en-US" altLang="ja-JP" sz="2000" b="1" dirty="0"/>
              <a:t>101</a:t>
            </a:r>
            <a:r>
              <a:rPr lang="ja-JP" altLang="en-US" sz="2000" b="1" dirty="0"/>
              <a:t>回</a:t>
            </a:r>
          </a:p>
          <a:p>
            <a:r>
              <a:rPr lang="ja-JP" altLang="en-US" sz="2000" b="1" dirty="0"/>
              <a:t>血栓が存在することによって脳塞栓症を引き起こす可能性があるのはどれか</a:t>
            </a:r>
            <a:r>
              <a:rPr lang="ja-JP" altLang="en-US" sz="2000" b="1" dirty="0" smtClean="0"/>
              <a:t>。</a:t>
            </a:r>
            <a:endParaRPr lang="ja-JP" altLang="en-US" sz="2000" b="1" dirty="0"/>
          </a:p>
          <a:p>
            <a:r>
              <a:rPr lang="en-US" altLang="ja-JP" sz="2000" b="1" dirty="0"/>
              <a:t>1.</a:t>
            </a:r>
            <a:r>
              <a:rPr lang="ja-JP" altLang="en-US" sz="2000" b="1" dirty="0"/>
              <a:t>　右心室</a:t>
            </a:r>
          </a:p>
          <a:p>
            <a:r>
              <a:rPr lang="en-US" altLang="ja-JP" sz="2000" b="1" dirty="0"/>
              <a:t>2.</a:t>
            </a:r>
            <a:r>
              <a:rPr lang="ja-JP" altLang="en-US" sz="2000" b="1" dirty="0"/>
              <a:t>　左</a:t>
            </a:r>
            <a:r>
              <a:rPr lang="ja-JP" altLang="en-US" sz="2000" b="1" dirty="0" smtClean="0"/>
              <a:t>心房　　　　　　　　　　　　　　　　　　　　　　</a:t>
            </a:r>
            <a:r>
              <a:rPr lang="ja-JP" altLang="en-US" sz="2000" b="1" dirty="0" smtClean="0">
                <a:latin typeface="Wingdings"/>
                <a:ea typeface="Wingdings"/>
                <a:cs typeface="Wingdings"/>
                <a:sym typeface="Wingdings"/>
              </a:rPr>
              <a:t></a:t>
            </a:r>
            <a:endParaRPr lang="ja-JP" altLang="en-US" sz="2000" b="1" dirty="0"/>
          </a:p>
          <a:p>
            <a:r>
              <a:rPr lang="en-US" altLang="ja-JP" sz="2000" b="1" dirty="0"/>
              <a:t>3.</a:t>
            </a:r>
            <a:r>
              <a:rPr lang="ja-JP" altLang="en-US" sz="2000" b="1" dirty="0"/>
              <a:t>　腎動脈</a:t>
            </a:r>
          </a:p>
          <a:p>
            <a:r>
              <a:rPr lang="en-US" altLang="ja-JP" sz="2000" b="1" dirty="0"/>
              <a:t>4.</a:t>
            </a:r>
            <a:r>
              <a:rPr lang="ja-JP" altLang="en-US" sz="2000" b="1" dirty="0"/>
              <a:t>　上大静脈</a:t>
            </a:r>
          </a:p>
          <a:p>
            <a:r>
              <a:rPr lang="en-US" altLang="ja-JP" sz="2000" b="1" dirty="0"/>
              <a:t>5.</a:t>
            </a:r>
            <a:r>
              <a:rPr lang="ja-JP" altLang="en-US" sz="2000" b="1" dirty="0"/>
              <a:t>　大腿</a:t>
            </a:r>
            <a:r>
              <a:rPr lang="ja-JP" altLang="en-US" sz="2000" b="1" dirty="0" smtClean="0"/>
              <a:t>静脈</a:t>
            </a:r>
            <a:endParaRPr lang="en-US" altLang="ja-JP" sz="2000" b="1" dirty="0" smtClean="0"/>
          </a:p>
          <a:p>
            <a:endParaRPr kumimoji="1" lang="en-US" altLang="ja-JP" sz="2000" b="1" dirty="0" smtClean="0"/>
          </a:p>
          <a:p>
            <a:r>
              <a:rPr lang="ja-JP" altLang="en-US" sz="2000" b="1" dirty="0"/>
              <a:t>第</a:t>
            </a:r>
            <a:r>
              <a:rPr lang="en-US" altLang="ja-JP" sz="2000" b="1" dirty="0"/>
              <a:t>102</a:t>
            </a:r>
            <a:r>
              <a:rPr lang="ja-JP" altLang="en-US" sz="2000" b="1" dirty="0"/>
              <a:t>回</a:t>
            </a:r>
          </a:p>
          <a:p>
            <a:r>
              <a:rPr lang="ja-JP" altLang="en-US" sz="2000" b="1" dirty="0"/>
              <a:t>脳塞栓症を生じやすい不整脈はどれか。</a:t>
            </a:r>
          </a:p>
          <a:p>
            <a:endParaRPr lang="ja-JP" altLang="en-US" sz="2000" b="1" dirty="0"/>
          </a:p>
          <a:p>
            <a:r>
              <a:rPr lang="en-US" altLang="ja-JP" sz="2000" b="1" dirty="0"/>
              <a:t>1.</a:t>
            </a:r>
            <a:r>
              <a:rPr lang="ja-JP" altLang="en-US" sz="2000" b="1" dirty="0"/>
              <a:t>　</a:t>
            </a:r>
            <a:r>
              <a:rPr lang="ja-JP" altLang="en-US" sz="2000" b="1" dirty="0" smtClean="0"/>
              <a:t>心房細動　　　　　　　　　　　　　　　　　　　</a:t>
            </a:r>
            <a:r>
              <a:rPr lang="ja-JP" altLang="en-US" sz="2000" b="1" dirty="0" smtClean="0">
                <a:latin typeface="Wingdings"/>
                <a:ea typeface="Wingdings"/>
                <a:cs typeface="Wingdings"/>
                <a:sym typeface="Wingdings"/>
              </a:rPr>
              <a:t></a:t>
            </a:r>
            <a:endParaRPr lang="ja-JP" altLang="en-US" sz="2000" b="1" dirty="0"/>
          </a:p>
          <a:p>
            <a:r>
              <a:rPr lang="en-US" altLang="ja-JP" sz="2000" b="1" dirty="0"/>
              <a:t>2.</a:t>
            </a:r>
            <a:r>
              <a:rPr lang="ja-JP" altLang="en-US" sz="2000" b="1" dirty="0"/>
              <a:t>　</a:t>
            </a:r>
            <a:r>
              <a:rPr lang="en-US" altLang="ja-JP" sz="2000" b="1" dirty="0"/>
              <a:t>WPW</a:t>
            </a:r>
            <a:r>
              <a:rPr lang="ja-JP" altLang="en-US" sz="2000" b="1" dirty="0"/>
              <a:t>症候群</a:t>
            </a:r>
          </a:p>
          <a:p>
            <a:r>
              <a:rPr lang="en-US" altLang="ja-JP" sz="2000" b="1" dirty="0"/>
              <a:t>3.</a:t>
            </a:r>
            <a:r>
              <a:rPr lang="ja-JP" altLang="en-US" sz="2000" b="1" dirty="0"/>
              <a:t>　心房性期外収縮</a:t>
            </a:r>
          </a:p>
          <a:p>
            <a:r>
              <a:rPr lang="en-US" altLang="ja-JP" sz="2000" b="1" dirty="0"/>
              <a:t>4.</a:t>
            </a:r>
            <a:r>
              <a:rPr lang="ja-JP" altLang="en-US" sz="2000" b="1" dirty="0"/>
              <a:t>　心室性期外収縮</a:t>
            </a:r>
          </a:p>
          <a:p>
            <a:r>
              <a:rPr lang="en-US" altLang="ja-JP" sz="2000" b="1" dirty="0"/>
              <a:t>5.</a:t>
            </a:r>
            <a:r>
              <a:rPr lang="ja-JP" altLang="en-US" sz="2000" b="1" dirty="0"/>
              <a:t>　完全房室ブロック</a:t>
            </a:r>
            <a:endParaRPr kumimoji="1" lang="ja-JP" altLang="en-US" sz="2000" b="1" dirty="0"/>
          </a:p>
        </p:txBody>
      </p:sp>
      <p:sp>
        <p:nvSpPr>
          <p:cNvPr id="3" name="正方形/長方形 2"/>
          <p:cNvSpPr/>
          <p:nvPr/>
        </p:nvSpPr>
        <p:spPr>
          <a:xfrm>
            <a:off x="6312058" y="2094045"/>
            <a:ext cx="648532" cy="44582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1778024" y="6106831"/>
            <a:ext cx="5051984" cy="646331"/>
          </a:xfrm>
          <a:prstGeom prst="rect">
            <a:avLst/>
          </a:prstGeom>
          <a:noFill/>
        </p:spPr>
        <p:txBody>
          <a:bodyPr wrap="none" rtlCol="0">
            <a:spAutoFit/>
          </a:bodyPr>
          <a:lstStyle/>
          <a:p>
            <a:r>
              <a:rPr kumimoji="1" lang="ja-JP" altLang="en-US" b="1" dirty="0" smtClean="0"/>
              <a:t>どこから全身に血液が送り出されるのかを考える。</a:t>
            </a:r>
            <a:endParaRPr kumimoji="1" lang="en-US" altLang="ja-JP" b="1" dirty="0" smtClean="0"/>
          </a:p>
          <a:p>
            <a:r>
              <a:rPr lang="ja-JP" altLang="en-US" b="1" dirty="0" smtClean="0"/>
              <a:t>血栓ができやすい不整脈はどれか？</a:t>
            </a:r>
            <a:endParaRPr kumimoji="1" lang="ja-JP" altLang="en-US" b="1" dirty="0"/>
          </a:p>
        </p:txBody>
      </p:sp>
      <p:sp>
        <p:nvSpPr>
          <p:cNvPr id="5" name="正方形/長方形 4"/>
          <p:cNvSpPr/>
          <p:nvPr/>
        </p:nvSpPr>
        <p:spPr>
          <a:xfrm>
            <a:off x="6181476" y="4561652"/>
            <a:ext cx="648532" cy="44582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3296704" y="228506"/>
            <a:ext cx="3260829" cy="646331"/>
          </a:xfrm>
          <a:prstGeom prst="rect">
            <a:avLst/>
          </a:prstGeom>
          <a:noFill/>
        </p:spPr>
        <p:txBody>
          <a:bodyPr wrap="none" rtlCol="0">
            <a:spAutoFit/>
          </a:bodyPr>
          <a:lstStyle/>
          <a:p>
            <a:r>
              <a:rPr kumimoji="1" lang="ja-JP" altLang="en-US" sz="3600" dirty="0" smtClean="0"/>
              <a:t>循環傷害　塞栓</a:t>
            </a:r>
            <a:endParaRPr kumimoji="1" lang="ja-JP" altLang="en-US" sz="3600" dirty="0"/>
          </a:p>
        </p:txBody>
      </p:sp>
    </p:spTree>
    <p:extLst>
      <p:ext uri="{BB962C8B-B14F-4D97-AF65-F5344CB8AC3E}">
        <p14:creationId xmlns:p14="http://schemas.microsoft.com/office/powerpoint/2010/main" val="26080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2727" y="2298370"/>
            <a:ext cx="8994169" cy="4401205"/>
          </a:xfrm>
          <a:prstGeom prst="rect">
            <a:avLst/>
          </a:prstGeom>
          <a:noFill/>
        </p:spPr>
        <p:txBody>
          <a:bodyPr wrap="square" rtlCol="0">
            <a:spAutoFit/>
          </a:bodyPr>
          <a:lstStyle/>
          <a:p>
            <a:r>
              <a:rPr lang="ja-JP" altLang="en-US" sz="2000" b="1" dirty="0"/>
              <a:t>第</a:t>
            </a:r>
            <a:r>
              <a:rPr lang="en-US" altLang="ja-JP" sz="2000" b="1" dirty="0"/>
              <a:t>94</a:t>
            </a:r>
            <a:r>
              <a:rPr lang="ja-JP" altLang="en-US" sz="2000" b="1" dirty="0"/>
              <a:t>回</a:t>
            </a:r>
          </a:p>
          <a:p>
            <a:r>
              <a:rPr lang="ja-JP" altLang="en-US" sz="2000" b="1" dirty="0"/>
              <a:t>次の文を読み問題</a:t>
            </a:r>
            <a:r>
              <a:rPr lang="en-US" altLang="ja-JP" sz="2000" b="1" dirty="0"/>
              <a:t>1</a:t>
            </a:r>
            <a:r>
              <a:rPr lang="ja-JP" altLang="en-US" sz="2000" b="1" dirty="0"/>
              <a:t>に答えよ。</a:t>
            </a:r>
          </a:p>
          <a:p>
            <a:r>
              <a:rPr lang="ja-JP" altLang="en-US" sz="2000" b="1" dirty="0"/>
              <a:t>Ａさん、</a:t>
            </a:r>
            <a:r>
              <a:rPr lang="en-US" altLang="ja-JP" sz="2000" b="1" dirty="0"/>
              <a:t>45</a:t>
            </a:r>
            <a:r>
              <a:rPr lang="ja-JP" altLang="en-US" sz="2000" b="1" dirty="0"/>
              <a:t>歳の男性。出版社に勤務。５年前に職場の健康診断でコレステロール値が高いと指摘されていた。会社で徹夜した午前８時ころ、突然前胸部に締め付けられるような痛みが起こり、治まらないため、１時間後救急車で来院した。受診時の呼吸数</a:t>
            </a:r>
            <a:r>
              <a:rPr lang="en-US" altLang="ja-JP" sz="2000" b="1" dirty="0"/>
              <a:t>23/</a:t>
            </a:r>
            <a:r>
              <a:rPr lang="ja-JP" altLang="en-US" sz="2000" b="1" dirty="0"/>
              <a:t>分、心拍数</a:t>
            </a:r>
            <a:r>
              <a:rPr lang="en-US" altLang="ja-JP" sz="2000" b="1" dirty="0"/>
              <a:t>98/</a:t>
            </a:r>
            <a:r>
              <a:rPr lang="ja-JP" altLang="en-US" sz="2000" b="1" dirty="0"/>
              <a:t>分、血圧</a:t>
            </a:r>
            <a:r>
              <a:rPr lang="en-US" altLang="ja-JP" sz="2000" b="1" dirty="0"/>
              <a:t>198/112</a:t>
            </a:r>
            <a:r>
              <a:rPr lang="ja-JP" altLang="en-US" sz="2000" b="1" dirty="0"/>
              <a:t>ｍｍ</a:t>
            </a:r>
            <a:r>
              <a:rPr lang="en-US" altLang="ja-JP" sz="2000" b="1" dirty="0"/>
              <a:t>Hg</a:t>
            </a:r>
            <a:r>
              <a:rPr lang="ja-JP" altLang="en-US" sz="2000" b="1" dirty="0"/>
              <a:t>。心電図で</a:t>
            </a:r>
            <a:r>
              <a:rPr lang="en-US" altLang="ja-JP" sz="2000" b="1" dirty="0"/>
              <a:t>ST</a:t>
            </a:r>
            <a:r>
              <a:rPr lang="ja-JP" altLang="en-US" sz="2000" b="1" dirty="0"/>
              <a:t>上昇があり、心エコー検査の結果、左室前壁心筋梗塞と診断され入院した。</a:t>
            </a:r>
          </a:p>
          <a:p>
            <a:endParaRPr lang="ja-JP" altLang="en-US" sz="2000" b="1" dirty="0"/>
          </a:p>
          <a:p>
            <a:r>
              <a:rPr lang="ja-JP" altLang="en-US" sz="2000" b="1" dirty="0"/>
              <a:t>問題</a:t>
            </a:r>
            <a:r>
              <a:rPr lang="en-US" altLang="ja-JP" sz="2000" b="1" dirty="0"/>
              <a:t>1</a:t>
            </a:r>
          </a:p>
          <a:p>
            <a:r>
              <a:rPr lang="ja-JP" altLang="en-US" sz="2000" b="1" dirty="0"/>
              <a:t>Ａさんの冠状動脈の狭窄部位はどれか</a:t>
            </a:r>
            <a:r>
              <a:rPr lang="ja-JP" altLang="en-US" sz="2000" b="1" dirty="0" smtClean="0"/>
              <a:t>。</a:t>
            </a:r>
            <a:endParaRPr lang="en-US" altLang="ja-JP" sz="2000" b="1" dirty="0" smtClean="0"/>
          </a:p>
          <a:p>
            <a:r>
              <a:rPr lang="en-US" altLang="ja-JP" sz="2000" b="1" dirty="0" smtClean="0"/>
              <a:t>1</a:t>
            </a:r>
            <a:r>
              <a:rPr lang="en-US" altLang="ja-JP" sz="2000" b="1" dirty="0"/>
              <a:t>.</a:t>
            </a:r>
            <a:r>
              <a:rPr lang="ja-JP" altLang="en-US" sz="2000" b="1" dirty="0"/>
              <a:t>　ア</a:t>
            </a:r>
          </a:p>
          <a:p>
            <a:r>
              <a:rPr lang="en-US" altLang="ja-JP" sz="2000" b="1" dirty="0"/>
              <a:t>2.</a:t>
            </a:r>
            <a:r>
              <a:rPr lang="ja-JP" altLang="en-US" sz="2000" b="1" dirty="0"/>
              <a:t>　イ</a:t>
            </a:r>
          </a:p>
          <a:p>
            <a:r>
              <a:rPr lang="en-US" altLang="ja-JP" sz="2000" b="1" dirty="0"/>
              <a:t>3.</a:t>
            </a:r>
            <a:r>
              <a:rPr lang="ja-JP" altLang="en-US" sz="2000" b="1" dirty="0"/>
              <a:t>　ウ</a:t>
            </a:r>
          </a:p>
          <a:p>
            <a:r>
              <a:rPr lang="en-US" altLang="ja-JP" sz="2000" b="1" dirty="0"/>
              <a:t>4.</a:t>
            </a:r>
            <a:r>
              <a:rPr lang="ja-JP" altLang="en-US" sz="2000" b="1" dirty="0"/>
              <a:t>　</a:t>
            </a:r>
            <a:r>
              <a:rPr lang="ja-JP" altLang="en-US" sz="2000" b="1" dirty="0" smtClean="0"/>
              <a:t>エ　　　　　　　　　　　　　</a:t>
            </a:r>
            <a:r>
              <a:rPr lang="ja-JP" altLang="en-US" sz="2000" b="1" dirty="0" smtClean="0">
                <a:latin typeface="Wingdings"/>
                <a:ea typeface="Wingdings"/>
                <a:cs typeface="Wingdings"/>
                <a:sym typeface="Wingdings"/>
              </a:rPr>
              <a:t></a:t>
            </a:r>
            <a:endParaRPr kumimoji="1" lang="ja-JP" altLang="en-US" sz="2000" b="1" dirty="0"/>
          </a:p>
        </p:txBody>
      </p:sp>
      <p:pic>
        <p:nvPicPr>
          <p:cNvPr id="3" name="図 2" descr="m2_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373" y="4326370"/>
            <a:ext cx="3523233" cy="2228984"/>
          </a:xfrm>
          <a:prstGeom prst="rect">
            <a:avLst/>
          </a:prstGeom>
        </p:spPr>
      </p:pic>
      <p:sp>
        <p:nvSpPr>
          <p:cNvPr id="5" name="テキスト ボックス 4"/>
          <p:cNvSpPr txBox="1"/>
          <p:nvPr/>
        </p:nvSpPr>
        <p:spPr>
          <a:xfrm>
            <a:off x="397321" y="261735"/>
            <a:ext cx="8147950" cy="2246769"/>
          </a:xfrm>
          <a:prstGeom prst="rect">
            <a:avLst/>
          </a:prstGeom>
          <a:noFill/>
        </p:spPr>
        <p:txBody>
          <a:bodyPr wrap="square" rtlCol="0">
            <a:spAutoFit/>
          </a:bodyPr>
          <a:lstStyle/>
          <a:p>
            <a:r>
              <a:rPr lang="ja-JP" altLang="en-US" sz="2000" b="1" dirty="0"/>
              <a:t>第</a:t>
            </a:r>
            <a:r>
              <a:rPr lang="en-US" altLang="ja-JP" sz="2000" b="1" dirty="0"/>
              <a:t>90</a:t>
            </a:r>
            <a:r>
              <a:rPr lang="ja-JP" altLang="en-US" sz="2000" b="1" dirty="0" smtClean="0"/>
              <a:t>回　冠状</a:t>
            </a:r>
            <a:r>
              <a:rPr lang="ja-JP" altLang="en-US" sz="2000" b="1" dirty="0"/>
              <a:t>動脈で正しいのはどれか。</a:t>
            </a:r>
          </a:p>
          <a:p>
            <a:endParaRPr lang="ja-JP" altLang="en-US" sz="2000" b="1" dirty="0"/>
          </a:p>
          <a:p>
            <a:r>
              <a:rPr lang="en-US" altLang="ja-JP" sz="2000" b="1" dirty="0"/>
              <a:t>1.</a:t>
            </a:r>
            <a:r>
              <a:rPr lang="ja-JP" altLang="en-US" sz="2000" b="1" dirty="0"/>
              <a:t>　大動脈から３本の冠状動脈が出る。</a:t>
            </a:r>
          </a:p>
          <a:p>
            <a:r>
              <a:rPr lang="en-US" altLang="ja-JP" sz="2000" b="1" dirty="0"/>
              <a:t>2.</a:t>
            </a:r>
            <a:r>
              <a:rPr lang="ja-JP" altLang="en-US" sz="2000" b="1" dirty="0"/>
              <a:t>　冠状動脈は大動脈弁の真下から出る。</a:t>
            </a:r>
          </a:p>
          <a:p>
            <a:r>
              <a:rPr lang="en-US" altLang="ja-JP" sz="2000" b="1" dirty="0"/>
              <a:t>3.</a:t>
            </a:r>
            <a:r>
              <a:rPr lang="ja-JP" altLang="en-US" sz="2000" b="1" dirty="0"/>
              <a:t>　前下行枝は左冠状動脈から分かれる</a:t>
            </a:r>
            <a:r>
              <a:rPr lang="ja-JP" altLang="en-US" sz="2000" b="1" dirty="0" smtClean="0"/>
              <a:t>。　　　　</a:t>
            </a:r>
            <a:r>
              <a:rPr lang="ja-JP" altLang="en-US" sz="2000" b="1" dirty="0" smtClean="0">
                <a:latin typeface="Wingdings"/>
                <a:ea typeface="Wingdings"/>
                <a:cs typeface="Wingdings"/>
                <a:sym typeface="Wingdings"/>
              </a:rPr>
              <a:t></a:t>
            </a:r>
            <a:endParaRPr lang="ja-JP" altLang="en-US" sz="2000" b="1" dirty="0"/>
          </a:p>
          <a:p>
            <a:r>
              <a:rPr lang="en-US" altLang="ja-JP" sz="2000" b="1" dirty="0"/>
              <a:t>4.</a:t>
            </a:r>
            <a:r>
              <a:rPr lang="ja-JP" altLang="en-US" sz="2000" b="1" dirty="0"/>
              <a:t>　左冠状動脈の閉塞で下壁梗塞をきたす</a:t>
            </a:r>
            <a:r>
              <a:rPr lang="ja-JP" altLang="en-US" sz="2000" b="1" dirty="0" smtClean="0"/>
              <a:t>。</a:t>
            </a:r>
            <a:endParaRPr lang="en-US" altLang="ja-JP" sz="2000" b="1" dirty="0" smtClean="0"/>
          </a:p>
          <a:p>
            <a:endParaRPr kumimoji="1" lang="en-US" altLang="ja-JP" sz="2000" b="1" dirty="0"/>
          </a:p>
        </p:txBody>
      </p:sp>
      <p:sp>
        <p:nvSpPr>
          <p:cNvPr id="6" name="正方形/長方形 5"/>
          <p:cNvSpPr/>
          <p:nvPr/>
        </p:nvSpPr>
        <p:spPr>
          <a:xfrm>
            <a:off x="5539409" y="1322940"/>
            <a:ext cx="724263" cy="6285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sp>
        <p:nvSpPr>
          <p:cNvPr id="7" name="正方形/長方形 6"/>
          <p:cNvSpPr/>
          <p:nvPr/>
        </p:nvSpPr>
        <p:spPr>
          <a:xfrm>
            <a:off x="3225642" y="6071061"/>
            <a:ext cx="724263" cy="6285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p>
        </p:txBody>
      </p:sp>
    </p:spTree>
    <p:extLst>
      <p:ext uri="{BB962C8B-B14F-4D97-AF65-F5344CB8AC3E}">
        <p14:creationId xmlns:p14="http://schemas.microsoft.com/office/powerpoint/2010/main" val="146309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13330" y="707926"/>
            <a:ext cx="8457937" cy="5632311"/>
          </a:xfrm>
          <a:prstGeom prst="rect">
            <a:avLst/>
          </a:prstGeom>
          <a:noFill/>
        </p:spPr>
        <p:txBody>
          <a:bodyPr wrap="square" rtlCol="0">
            <a:spAutoFit/>
          </a:bodyPr>
          <a:lstStyle/>
          <a:p>
            <a:r>
              <a:rPr lang="ja-JP" altLang="en-US" sz="2000" b="1" dirty="0"/>
              <a:t>第</a:t>
            </a:r>
            <a:r>
              <a:rPr lang="en-US" altLang="ja-JP" sz="2000" b="1" dirty="0"/>
              <a:t>101</a:t>
            </a:r>
            <a:r>
              <a:rPr lang="ja-JP" altLang="en-US" sz="2000" b="1" dirty="0"/>
              <a:t>回</a:t>
            </a:r>
          </a:p>
          <a:p>
            <a:r>
              <a:rPr lang="ja-JP" altLang="en-US" sz="2000" b="1" dirty="0"/>
              <a:t>Ａさん（</a:t>
            </a:r>
            <a:r>
              <a:rPr lang="en-US" altLang="ja-JP" sz="2000" b="1" dirty="0"/>
              <a:t>57</a:t>
            </a:r>
            <a:r>
              <a:rPr lang="ja-JP" altLang="en-US" sz="2000" b="1" dirty="0"/>
              <a:t>歳、女性）は、子宮体癌のため子宮全摘術を受けた。離床が十分に進まず、術後２日に初めて歩行を試みようとベッドから降りたところ、突然、呼吸困難を訴えてうずくまった。まず疑うべき疾患はどれか。</a:t>
            </a:r>
          </a:p>
          <a:p>
            <a:endParaRPr lang="ja-JP" altLang="en-US" sz="2000" b="1" dirty="0"/>
          </a:p>
          <a:p>
            <a:r>
              <a:rPr lang="en-US" altLang="ja-JP" sz="2000" b="1" dirty="0"/>
              <a:t>1.</a:t>
            </a:r>
            <a:r>
              <a:rPr lang="ja-JP" altLang="en-US" sz="2000" b="1" dirty="0"/>
              <a:t>　自然気胸</a:t>
            </a:r>
          </a:p>
          <a:p>
            <a:r>
              <a:rPr lang="en-US" altLang="ja-JP" sz="2000" b="1" dirty="0"/>
              <a:t>2.</a:t>
            </a:r>
            <a:r>
              <a:rPr lang="ja-JP" altLang="en-US" sz="2000" b="1" dirty="0"/>
              <a:t>　肺</a:t>
            </a:r>
            <a:r>
              <a:rPr lang="ja-JP" altLang="en-US" sz="2000" b="1" dirty="0" smtClean="0"/>
              <a:t>塞栓症　　　　　　　　　　　　　　　　　　　　　　　　　　　　　　　</a:t>
            </a:r>
            <a:r>
              <a:rPr lang="ja-JP" altLang="en-US" sz="2000" b="1" dirty="0" smtClean="0">
                <a:latin typeface="Wingdings"/>
                <a:ea typeface="Wingdings"/>
                <a:cs typeface="Wingdings"/>
                <a:sym typeface="Wingdings"/>
              </a:rPr>
              <a:t></a:t>
            </a:r>
            <a:endParaRPr lang="ja-JP" altLang="en-US" sz="2000" b="1" dirty="0"/>
          </a:p>
          <a:p>
            <a:r>
              <a:rPr lang="en-US" altLang="ja-JP" sz="2000" b="1" dirty="0"/>
              <a:t>3.</a:t>
            </a:r>
            <a:r>
              <a:rPr lang="ja-JP" altLang="en-US" sz="2000" b="1" dirty="0"/>
              <a:t>　肋間神経痛</a:t>
            </a:r>
          </a:p>
          <a:p>
            <a:r>
              <a:rPr lang="en-US" altLang="ja-JP" sz="2000" b="1" dirty="0"/>
              <a:t>4.</a:t>
            </a:r>
            <a:r>
              <a:rPr lang="ja-JP" altLang="en-US" sz="2000" b="1" dirty="0"/>
              <a:t>　解離性大動脈</a:t>
            </a:r>
            <a:r>
              <a:rPr lang="ja-JP" altLang="en-US" sz="2000" b="1" dirty="0" smtClean="0"/>
              <a:t>瘤</a:t>
            </a:r>
            <a:endParaRPr lang="en-US" altLang="ja-JP" sz="2000" b="1" dirty="0" smtClean="0"/>
          </a:p>
          <a:p>
            <a:endParaRPr kumimoji="1" lang="en-US" altLang="ja-JP" sz="2000" b="1" dirty="0"/>
          </a:p>
          <a:p>
            <a:r>
              <a:rPr lang="ja-JP" altLang="en-US" sz="2000" b="1" dirty="0"/>
              <a:t>第</a:t>
            </a:r>
            <a:r>
              <a:rPr lang="en-US" altLang="ja-JP" sz="2000" b="1" dirty="0"/>
              <a:t>99</a:t>
            </a:r>
            <a:r>
              <a:rPr lang="ja-JP" altLang="en-US" sz="2000" b="1" dirty="0"/>
              <a:t>回</a:t>
            </a:r>
          </a:p>
          <a:p>
            <a:r>
              <a:rPr lang="ja-JP" altLang="en-US" sz="2000" b="1" dirty="0"/>
              <a:t>大地震後、自家用車内での生活を余儀なくされた避難住民への肺塞栓症予防の生活指導で適切なのはどれか。</a:t>
            </a:r>
          </a:p>
          <a:p>
            <a:endParaRPr lang="ja-JP" altLang="en-US" sz="2000" b="1" dirty="0"/>
          </a:p>
          <a:p>
            <a:r>
              <a:rPr lang="en-US" altLang="ja-JP" sz="2000" b="1" dirty="0"/>
              <a:t>1.</a:t>
            </a:r>
            <a:r>
              <a:rPr lang="ja-JP" altLang="en-US" sz="2000" b="1" dirty="0"/>
              <a:t>　窓を常時開けて十分に換気する。</a:t>
            </a:r>
          </a:p>
          <a:p>
            <a:r>
              <a:rPr lang="en-US" altLang="ja-JP" sz="2000" b="1" dirty="0"/>
              <a:t>2.</a:t>
            </a:r>
            <a:r>
              <a:rPr lang="ja-JP" altLang="en-US" sz="2000" b="1" dirty="0"/>
              <a:t>　上半身を高めにして睡眠をとる。</a:t>
            </a:r>
          </a:p>
          <a:p>
            <a:r>
              <a:rPr lang="en-US" altLang="ja-JP" sz="2000" b="1" dirty="0"/>
              <a:t>3.</a:t>
            </a:r>
            <a:r>
              <a:rPr lang="ja-JP" altLang="en-US" sz="2000" b="1" dirty="0"/>
              <a:t>　座っている間も積極的に足の運動をする</a:t>
            </a:r>
            <a:r>
              <a:rPr lang="ja-JP" altLang="en-US" sz="2000" b="1" dirty="0" smtClean="0"/>
              <a:t>。　　　　　　　　　　</a:t>
            </a:r>
            <a:r>
              <a:rPr lang="ja-JP" altLang="en-US" sz="2000" b="1" dirty="0" smtClean="0">
                <a:latin typeface="Wingdings"/>
                <a:ea typeface="Wingdings"/>
                <a:cs typeface="Wingdings"/>
                <a:sym typeface="Wingdings"/>
              </a:rPr>
              <a:t></a:t>
            </a:r>
            <a:endParaRPr lang="ja-JP" altLang="en-US" sz="2000" b="1" dirty="0"/>
          </a:p>
          <a:p>
            <a:r>
              <a:rPr lang="en-US" altLang="ja-JP" sz="2000" b="1" dirty="0"/>
              <a:t>4.</a:t>
            </a:r>
            <a:r>
              <a:rPr lang="ja-JP" altLang="en-US" sz="2000" b="1" dirty="0"/>
              <a:t>　アルコール摂取などで熟眠できるようにする。</a:t>
            </a:r>
            <a:endParaRPr kumimoji="1" lang="ja-JP" altLang="en-US" sz="2000" b="1" dirty="0"/>
          </a:p>
        </p:txBody>
      </p:sp>
      <p:sp>
        <p:nvSpPr>
          <p:cNvPr id="3" name="正方形/長方形 2"/>
          <p:cNvSpPr/>
          <p:nvPr/>
        </p:nvSpPr>
        <p:spPr>
          <a:xfrm>
            <a:off x="7723056" y="2553385"/>
            <a:ext cx="540443" cy="51337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7723055" y="5541731"/>
            <a:ext cx="540443" cy="51337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3296704" y="228506"/>
            <a:ext cx="3260829" cy="646331"/>
          </a:xfrm>
          <a:prstGeom prst="rect">
            <a:avLst/>
          </a:prstGeom>
          <a:noFill/>
        </p:spPr>
        <p:txBody>
          <a:bodyPr wrap="none" rtlCol="0">
            <a:spAutoFit/>
          </a:bodyPr>
          <a:lstStyle/>
          <a:p>
            <a:r>
              <a:rPr kumimoji="1" lang="ja-JP" altLang="en-US" sz="3600" dirty="0" smtClean="0"/>
              <a:t>循環傷害　塞栓</a:t>
            </a:r>
            <a:endParaRPr kumimoji="1" lang="ja-JP" altLang="en-US" sz="3600" dirty="0"/>
          </a:p>
        </p:txBody>
      </p:sp>
    </p:spTree>
    <p:extLst>
      <p:ext uri="{BB962C8B-B14F-4D97-AF65-F5344CB8AC3E}">
        <p14:creationId xmlns:p14="http://schemas.microsoft.com/office/powerpoint/2010/main" val="195813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66837" y="199125"/>
            <a:ext cx="1107996" cy="646331"/>
          </a:xfrm>
          <a:prstGeom prst="rect">
            <a:avLst/>
          </a:prstGeom>
          <a:noFill/>
        </p:spPr>
        <p:txBody>
          <a:bodyPr wrap="none" rtlCol="0">
            <a:spAutoFit/>
          </a:bodyPr>
          <a:lstStyle/>
          <a:p>
            <a:r>
              <a:rPr kumimoji="1" lang="ja-JP" altLang="en-US" sz="3600" dirty="0" smtClean="0"/>
              <a:t>手術</a:t>
            </a:r>
            <a:endParaRPr kumimoji="1" lang="ja-JP" altLang="en-US" sz="3600" dirty="0"/>
          </a:p>
        </p:txBody>
      </p:sp>
      <p:sp>
        <p:nvSpPr>
          <p:cNvPr id="3" name="テキスト ボックス 2"/>
          <p:cNvSpPr txBox="1"/>
          <p:nvPr/>
        </p:nvSpPr>
        <p:spPr>
          <a:xfrm>
            <a:off x="662043" y="826434"/>
            <a:ext cx="8876780" cy="5632311"/>
          </a:xfrm>
          <a:prstGeom prst="rect">
            <a:avLst/>
          </a:prstGeom>
          <a:noFill/>
        </p:spPr>
        <p:txBody>
          <a:bodyPr wrap="square" rtlCol="0">
            <a:spAutoFit/>
          </a:bodyPr>
          <a:lstStyle/>
          <a:p>
            <a:r>
              <a:rPr lang="ja-JP" altLang="en-US" b="1" dirty="0"/>
              <a:t>第</a:t>
            </a:r>
            <a:r>
              <a:rPr lang="en-US" altLang="ja-JP" b="1" dirty="0"/>
              <a:t>98</a:t>
            </a:r>
            <a:r>
              <a:rPr lang="ja-JP" altLang="en-US" b="1" dirty="0"/>
              <a:t>回</a:t>
            </a:r>
          </a:p>
          <a:p>
            <a:r>
              <a:rPr lang="ja-JP" altLang="en-US" b="1" dirty="0"/>
              <a:t>次の文を読み問題</a:t>
            </a:r>
            <a:r>
              <a:rPr lang="en-US" altLang="ja-JP" b="1" dirty="0"/>
              <a:t>1</a:t>
            </a:r>
            <a:r>
              <a:rPr lang="ja-JP" altLang="en-US" b="1" dirty="0"/>
              <a:t>に答えよ。</a:t>
            </a:r>
          </a:p>
          <a:p>
            <a:r>
              <a:rPr lang="en-US" altLang="ja-JP" b="1" dirty="0"/>
              <a:t>58</a:t>
            </a:r>
            <a:r>
              <a:rPr lang="ja-JP" altLang="en-US" b="1" dirty="0"/>
              <a:t>歳の男性。コンピュータープログラマー。３か月前から右下肢に歩行時の疼痛があり右下肢閉塞性動脈硬化症と診断され、経皮的血管形成術の目的で入院した。</a:t>
            </a:r>
          </a:p>
          <a:p>
            <a:endParaRPr lang="ja-JP" altLang="en-US" b="1" dirty="0"/>
          </a:p>
          <a:p>
            <a:r>
              <a:rPr lang="ja-JP" altLang="en-US" b="1" dirty="0"/>
              <a:t>問題</a:t>
            </a:r>
            <a:r>
              <a:rPr lang="en-US" altLang="ja-JP" b="1" dirty="0"/>
              <a:t>1</a:t>
            </a:r>
          </a:p>
          <a:p>
            <a:r>
              <a:rPr lang="ja-JP" altLang="en-US" b="1" dirty="0"/>
              <a:t>右大腿動脈からカテーテルを挿入し、右外腸骨動脈閉塞部へのステント留置術が施行された。ステント留置術施行後の看護で最も重要なのはどれか</a:t>
            </a:r>
            <a:r>
              <a:rPr lang="ja-JP" altLang="en-US" b="1" dirty="0" smtClean="0"/>
              <a:t>。</a:t>
            </a:r>
            <a:endParaRPr lang="ja-JP" altLang="en-US" b="1" dirty="0"/>
          </a:p>
          <a:p>
            <a:r>
              <a:rPr lang="en-US" altLang="ja-JP" b="1" dirty="0"/>
              <a:t>1.</a:t>
            </a:r>
            <a:r>
              <a:rPr lang="ja-JP" altLang="en-US" b="1" dirty="0"/>
              <a:t>　四肢の他動運動</a:t>
            </a:r>
          </a:p>
          <a:p>
            <a:r>
              <a:rPr lang="en-US" altLang="ja-JP" b="1" dirty="0"/>
              <a:t>2.</a:t>
            </a:r>
            <a:r>
              <a:rPr lang="ja-JP" altLang="en-US" b="1" dirty="0"/>
              <a:t>　両下肢の安静保持</a:t>
            </a:r>
          </a:p>
          <a:p>
            <a:r>
              <a:rPr lang="en-US" altLang="ja-JP" b="1" dirty="0"/>
              <a:t>3.</a:t>
            </a:r>
            <a:r>
              <a:rPr lang="ja-JP" altLang="en-US" b="1" dirty="0"/>
              <a:t>　穿刺部位の止血</a:t>
            </a:r>
            <a:r>
              <a:rPr lang="ja-JP" altLang="en-US" b="1" dirty="0" smtClean="0"/>
              <a:t>確認　　　　　　　　　　　　　　　　　　　　　　　　　　　　</a:t>
            </a:r>
            <a:r>
              <a:rPr lang="ja-JP" altLang="en-US" b="1" dirty="0" smtClean="0">
                <a:latin typeface="Wingdings"/>
                <a:ea typeface="Wingdings"/>
                <a:cs typeface="Wingdings"/>
                <a:sym typeface="Wingdings"/>
              </a:rPr>
              <a:t></a:t>
            </a:r>
            <a:endParaRPr lang="ja-JP" altLang="en-US" b="1" dirty="0"/>
          </a:p>
          <a:p>
            <a:r>
              <a:rPr lang="en-US" altLang="ja-JP" b="1" dirty="0"/>
              <a:t>4.</a:t>
            </a:r>
            <a:r>
              <a:rPr lang="ja-JP" altLang="en-US" b="1" dirty="0"/>
              <a:t>　膀胱留置カテーテルの</a:t>
            </a:r>
            <a:r>
              <a:rPr lang="ja-JP" altLang="en-US" b="1" dirty="0" smtClean="0"/>
              <a:t>抜去</a:t>
            </a:r>
            <a:endParaRPr lang="en-US" altLang="ja-JP" b="1" dirty="0" smtClean="0"/>
          </a:p>
          <a:p>
            <a:endParaRPr kumimoji="1" lang="en-US" altLang="ja-JP" b="1" dirty="0"/>
          </a:p>
          <a:p>
            <a:r>
              <a:rPr lang="ja-JP" altLang="en-US" b="1" dirty="0"/>
              <a:t>問題</a:t>
            </a:r>
            <a:r>
              <a:rPr lang="en-US" altLang="ja-JP" b="1" dirty="0"/>
              <a:t>2</a:t>
            </a:r>
          </a:p>
          <a:p>
            <a:r>
              <a:rPr lang="ja-JP" altLang="en-US" b="1" dirty="0"/>
              <a:t>術後経過は良好で抗凝固薬としてワルファリンが処方され、退院が予定された。退院後の食事で摂取を控えるのはどれか</a:t>
            </a:r>
            <a:r>
              <a:rPr lang="ja-JP" altLang="en-US" b="1" dirty="0" smtClean="0"/>
              <a:t>。</a:t>
            </a:r>
            <a:endParaRPr lang="ja-JP" altLang="en-US" b="1" dirty="0"/>
          </a:p>
          <a:p>
            <a:r>
              <a:rPr lang="en-US" altLang="ja-JP" b="1" dirty="0"/>
              <a:t>1.</a:t>
            </a:r>
            <a:r>
              <a:rPr lang="ja-JP" altLang="en-US" b="1" dirty="0"/>
              <a:t>　わかめ</a:t>
            </a:r>
          </a:p>
          <a:p>
            <a:r>
              <a:rPr lang="en-US" altLang="ja-JP" b="1" dirty="0"/>
              <a:t>2.</a:t>
            </a:r>
            <a:r>
              <a:rPr lang="ja-JP" altLang="en-US" b="1" dirty="0"/>
              <a:t>　納　</a:t>
            </a:r>
            <a:r>
              <a:rPr lang="ja-JP" altLang="en-US" b="1" dirty="0" smtClean="0"/>
              <a:t>豆　　　　　　　　　　　　　　　　　　　　　　　　　　　　　　　　　　　　　</a:t>
            </a:r>
            <a:r>
              <a:rPr lang="ja-JP" altLang="en-US" b="1" dirty="0" smtClean="0">
                <a:latin typeface="Wingdings"/>
                <a:ea typeface="Wingdings"/>
                <a:cs typeface="Wingdings"/>
                <a:sym typeface="Wingdings"/>
              </a:rPr>
              <a:t></a:t>
            </a:r>
            <a:endParaRPr lang="ja-JP" altLang="en-US" b="1" dirty="0"/>
          </a:p>
          <a:p>
            <a:r>
              <a:rPr lang="en-US" altLang="ja-JP" b="1" dirty="0"/>
              <a:t>3.</a:t>
            </a:r>
            <a:r>
              <a:rPr lang="ja-JP" altLang="en-US" b="1" dirty="0"/>
              <a:t>　こんにゃく</a:t>
            </a:r>
          </a:p>
          <a:p>
            <a:r>
              <a:rPr lang="en-US" altLang="ja-JP" b="1" dirty="0"/>
              <a:t>4.</a:t>
            </a:r>
            <a:r>
              <a:rPr lang="ja-JP" altLang="en-US" b="1" dirty="0"/>
              <a:t>　グレープフルーツ</a:t>
            </a:r>
            <a:endParaRPr kumimoji="1" lang="ja-JP" altLang="en-US" b="1" dirty="0"/>
          </a:p>
        </p:txBody>
      </p:sp>
      <p:sp>
        <p:nvSpPr>
          <p:cNvPr id="4" name="正方形/長方形 3"/>
          <p:cNvSpPr/>
          <p:nvPr/>
        </p:nvSpPr>
        <p:spPr>
          <a:xfrm>
            <a:off x="7330488" y="3458553"/>
            <a:ext cx="486399" cy="48635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7330487" y="5394270"/>
            <a:ext cx="486399" cy="48635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3805047" y="6088150"/>
            <a:ext cx="6387385" cy="646331"/>
          </a:xfrm>
          <a:prstGeom prst="rect">
            <a:avLst/>
          </a:prstGeom>
          <a:noFill/>
        </p:spPr>
        <p:txBody>
          <a:bodyPr wrap="square" rtlCol="0">
            <a:spAutoFit/>
          </a:bodyPr>
          <a:lstStyle/>
          <a:p>
            <a:r>
              <a:rPr kumimoji="1" lang="ja-JP" altLang="en-US" b="1" dirty="0" smtClean="0"/>
              <a:t>動脈を穿刺していることを重視する。</a:t>
            </a:r>
            <a:endParaRPr kumimoji="1" lang="en-US" altLang="ja-JP" b="1" dirty="0" smtClean="0"/>
          </a:p>
          <a:p>
            <a:r>
              <a:rPr kumimoji="1" lang="ja-JP" altLang="en-US" b="1" dirty="0" smtClean="0"/>
              <a:t>ワーファリンはビタミン</a:t>
            </a:r>
            <a:r>
              <a:rPr kumimoji="1" lang="en-US" altLang="ja-JP" b="1" dirty="0" smtClean="0"/>
              <a:t>K</a:t>
            </a:r>
            <a:r>
              <a:rPr kumimoji="1" lang="ja-JP" altLang="en-US" b="1" dirty="0" smtClean="0"/>
              <a:t>を阻害して凝固を抑制する薬。</a:t>
            </a:r>
            <a:endParaRPr kumimoji="1" lang="ja-JP" altLang="en-US" b="1" dirty="0"/>
          </a:p>
        </p:txBody>
      </p:sp>
    </p:spTree>
    <p:extLst>
      <p:ext uri="{BB962C8B-B14F-4D97-AF65-F5344CB8AC3E}">
        <p14:creationId xmlns:p14="http://schemas.microsoft.com/office/powerpoint/2010/main" val="5383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91731" y="656318"/>
            <a:ext cx="8390382" cy="4524315"/>
          </a:xfrm>
          <a:prstGeom prst="rect">
            <a:avLst/>
          </a:prstGeom>
          <a:noFill/>
        </p:spPr>
        <p:txBody>
          <a:bodyPr wrap="square" rtlCol="0">
            <a:spAutoFit/>
          </a:bodyPr>
          <a:lstStyle/>
          <a:p>
            <a:r>
              <a:rPr lang="ja-JP" altLang="en-US" b="1" dirty="0"/>
              <a:t>第</a:t>
            </a:r>
            <a:r>
              <a:rPr lang="en-US" altLang="ja-JP" b="1" dirty="0"/>
              <a:t>99</a:t>
            </a:r>
            <a:r>
              <a:rPr lang="ja-JP" altLang="en-US" b="1" dirty="0"/>
              <a:t>回</a:t>
            </a:r>
          </a:p>
          <a:p>
            <a:r>
              <a:rPr lang="ja-JP" altLang="en-US" b="1" dirty="0"/>
              <a:t>開心術後１日、心タンポナーデの徴候はどれか。２つ選べ。</a:t>
            </a:r>
          </a:p>
          <a:p>
            <a:endParaRPr lang="ja-JP" altLang="en-US" b="1" dirty="0"/>
          </a:p>
          <a:p>
            <a:r>
              <a:rPr lang="en-US" altLang="ja-JP" b="1" dirty="0"/>
              <a:t>1.</a:t>
            </a:r>
            <a:r>
              <a:rPr lang="ja-JP" altLang="en-US" b="1" dirty="0"/>
              <a:t>　脈圧増加</a:t>
            </a:r>
          </a:p>
          <a:p>
            <a:r>
              <a:rPr lang="en-US" altLang="ja-JP" b="1" dirty="0"/>
              <a:t>2.</a:t>
            </a:r>
            <a:r>
              <a:rPr lang="ja-JP" altLang="en-US" b="1" dirty="0"/>
              <a:t>　血圧上昇</a:t>
            </a:r>
          </a:p>
          <a:p>
            <a:r>
              <a:rPr lang="en-US" altLang="ja-JP" b="1" dirty="0"/>
              <a:t>3.</a:t>
            </a:r>
            <a:r>
              <a:rPr lang="ja-JP" altLang="en-US" b="1" dirty="0"/>
              <a:t>　尿量増加</a:t>
            </a:r>
          </a:p>
          <a:p>
            <a:r>
              <a:rPr lang="en-US" altLang="ja-JP" b="1" dirty="0"/>
              <a:t>4.</a:t>
            </a:r>
            <a:r>
              <a:rPr lang="ja-JP" altLang="en-US" b="1" dirty="0"/>
              <a:t>　中心静脈圧</a:t>
            </a:r>
            <a:r>
              <a:rPr lang="ja-JP" altLang="en-US" b="1" dirty="0" smtClean="0"/>
              <a:t>上昇　　　　　　　　　　　　　　　　　　　　　　　　　　　　　　</a:t>
            </a:r>
            <a:r>
              <a:rPr lang="ja-JP" altLang="en-US" b="1" dirty="0" smtClean="0">
                <a:latin typeface="Wingdings"/>
                <a:ea typeface="Wingdings"/>
                <a:cs typeface="Wingdings"/>
                <a:sym typeface="Wingdings"/>
              </a:rPr>
              <a:t></a:t>
            </a:r>
            <a:endParaRPr lang="ja-JP" altLang="en-US" b="1" dirty="0"/>
          </a:p>
          <a:p>
            <a:r>
              <a:rPr lang="en-US" altLang="ja-JP" b="1" dirty="0"/>
              <a:t>5.</a:t>
            </a:r>
            <a:r>
              <a:rPr lang="ja-JP" altLang="en-US" b="1" dirty="0"/>
              <a:t>　胸部エックス線写真での心</a:t>
            </a:r>
            <a:r>
              <a:rPr lang="ja-JP" altLang="en-US" b="1" dirty="0" smtClean="0"/>
              <a:t>拡大像　　　　　　　　　　　　　　　　　　　</a:t>
            </a:r>
            <a:r>
              <a:rPr lang="ja-JP" altLang="en-US" b="1" dirty="0" smtClean="0">
                <a:latin typeface="Wingdings"/>
                <a:ea typeface="Wingdings"/>
                <a:cs typeface="Wingdings"/>
                <a:sym typeface="Wingdings"/>
              </a:rPr>
              <a:t></a:t>
            </a:r>
            <a:endParaRPr lang="en-US" altLang="ja-JP" b="1" dirty="0">
              <a:sym typeface="Wingdings"/>
            </a:endParaRPr>
          </a:p>
          <a:p>
            <a:endParaRPr kumimoji="1" lang="en-US" altLang="ja-JP" b="1" dirty="0">
              <a:sym typeface="Wingdings"/>
            </a:endParaRPr>
          </a:p>
          <a:p>
            <a:r>
              <a:rPr lang="ja-JP" altLang="en-US" b="1" dirty="0"/>
              <a:t>第</a:t>
            </a:r>
            <a:r>
              <a:rPr lang="en-US" altLang="ja-JP" b="1" dirty="0"/>
              <a:t>98</a:t>
            </a:r>
            <a:r>
              <a:rPr lang="ja-JP" altLang="en-US" b="1" dirty="0"/>
              <a:t>回</a:t>
            </a:r>
          </a:p>
          <a:p>
            <a:r>
              <a:rPr lang="ja-JP" altLang="en-US" b="1" dirty="0"/>
              <a:t>開心術後の装着機器とその目的の組合せで正しいのはどれか。</a:t>
            </a:r>
          </a:p>
          <a:p>
            <a:endParaRPr lang="ja-JP" altLang="en-US" b="1" dirty="0"/>
          </a:p>
          <a:p>
            <a:r>
              <a:rPr lang="en-US" altLang="ja-JP" b="1" dirty="0"/>
              <a:t>1.</a:t>
            </a:r>
            <a:r>
              <a:rPr lang="ja-JP" altLang="en-US" b="1" dirty="0"/>
              <a:t>　スワンガンツカテーテル </a:t>
            </a:r>
            <a:r>
              <a:rPr lang="en-US" altLang="ja-JP" b="1" dirty="0"/>
              <a:t>─ </a:t>
            </a:r>
            <a:r>
              <a:rPr lang="ja-JP" altLang="en-US" b="1" dirty="0"/>
              <a:t>胸水の吸引</a:t>
            </a:r>
          </a:p>
          <a:p>
            <a:r>
              <a:rPr lang="en-US" altLang="ja-JP" b="1" dirty="0"/>
              <a:t>2.</a:t>
            </a:r>
            <a:r>
              <a:rPr lang="ja-JP" altLang="en-US" b="1" dirty="0"/>
              <a:t>　心囊ドレーン </a:t>
            </a:r>
            <a:r>
              <a:rPr lang="en-US" altLang="ja-JP" b="1" dirty="0"/>
              <a:t>─ </a:t>
            </a:r>
            <a:r>
              <a:rPr lang="ja-JP" altLang="en-US" b="1" dirty="0"/>
              <a:t>心タンポナーデの</a:t>
            </a:r>
            <a:r>
              <a:rPr lang="ja-JP" altLang="en-US" b="1" dirty="0" smtClean="0"/>
              <a:t>予防　　　　　　　　　　　　　　　　</a:t>
            </a:r>
            <a:r>
              <a:rPr lang="ja-JP" altLang="en-US" b="1" dirty="0" smtClean="0">
                <a:latin typeface="Wingdings"/>
                <a:ea typeface="Wingdings"/>
                <a:cs typeface="Wingdings"/>
                <a:sym typeface="Wingdings"/>
              </a:rPr>
              <a:t></a:t>
            </a:r>
            <a:endParaRPr lang="ja-JP" altLang="en-US" b="1" dirty="0"/>
          </a:p>
          <a:p>
            <a:r>
              <a:rPr lang="en-US" altLang="ja-JP" b="1" dirty="0"/>
              <a:t>3.</a:t>
            </a:r>
            <a:r>
              <a:rPr lang="ja-JP" altLang="en-US" b="1" dirty="0"/>
              <a:t>　直腸温モニター </a:t>
            </a:r>
            <a:r>
              <a:rPr lang="en-US" altLang="ja-JP" b="1" dirty="0"/>
              <a:t>─ </a:t>
            </a:r>
            <a:r>
              <a:rPr lang="ja-JP" altLang="en-US" b="1" dirty="0"/>
              <a:t>術後イレウスの予防</a:t>
            </a:r>
          </a:p>
          <a:p>
            <a:r>
              <a:rPr lang="en-US" altLang="ja-JP" b="1" dirty="0"/>
              <a:t>4.</a:t>
            </a:r>
            <a:r>
              <a:rPr lang="ja-JP" altLang="en-US" b="1" dirty="0"/>
              <a:t>　パルスオキシメータ </a:t>
            </a:r>
            <a:r>
              <a:rPr lang="en-US" altLang="ja-JP" b="1" dirty="0"/>
              <a:t>─ </a:t>
            </a:r>
            <a:r>
              <a:rPr lang="ja-JP" altLang="en-US" b="1" dirty="0"/>
              <a:t>不整脈の監視</a:t>
            </a:r>
            <a:endParaRPr kumimoji="1" lang="ja-JP" altLang="en-US" b="1" dirty="0"/>
          </a:p>
        </p:txBody>
      </p:sp>
      <p:sp>
        <p:nvSpPr>
          <p:cNvPr id="3" name="正方形/長方形 2"/>
          <p:cNvSpPr/>
          <p:nvPr/>
        </p:nvSpPr>
        <p:spPr>
          <a:xfrm>
            <a:off x="7255451" y="2276786"/>
            <a:ext cx="783643" cy="68900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7255450" y="3897254"/>
            <a:ext cx="783643" cy="68900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4066837" y="86659"/>
            <a:ext cx="1107996" cy="646331"/>
          </a:xfrm>
          <a:prstGeom prst="rect">
            <a:avLst/>
          </a:prstGeom>
          <a:noFill/>
        </p:spPr>
        <p:txBody>
          <a:bodyPr wrap="none" rtlCol="0">
            <a:spAutoFit/>
          </a:bodyPr>
          <a:lstStyle/>
          <a:p>
            <a:r>
              <a:rPr kumimoji="1" lang="ja-JP" altLang="en-US" sz="3600" dirty="0" smtClean="0"/>
              <a:t>手術</a:t>
            </a:r>
            <a:endParaRPr kumimoji="1" lang="ja-JP" altLang="en-US" sz="3600" dirty="0"/>
          </a:p>
        </p:txBody>
      </p:sp>
      <p:pic>
        <p:nvPicPr>
          <p:cNvPr id="6" name="図 5" descr="新しい画像-768x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592" y="4550069"/>
            <a:ext cx="3730505" cy="2040120"/>
          </a:xfrm>
          <a:prstGeom prst="rect">
            <a:avLst/>
          </a:prstGeom>
        </p:spPr>
      </p:pic>
    </p:spTree>
    <p:extLst>
      <p:ext uri="{BB962C8B-B14F-4D97-AF65-F5344CB8AC3E}">
        <p14:creationId xmlns:p14="http://schemas.microsoft.com/office/powerpoint/2010/main" val="185262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90609" y="323076"/>
            <a:ext cx="1601721" cy="646331"/>
          </a:xfrm>
          <a:prstGeom prst="rect">
            <a:avLst/>
          </a:prstGeom>
          <a:noFill/>
        </p:spPr>
        <p:txBody>
          <a:bodyPr wrap="none" rtlCol="0">
            <a:spAutoFit/>
          </a:bodyPr>
          <a:lstStyle/>
          <a:p>
            <a:r>
              <a:rPr kumimoji="1" lang="ja-JP" altLang="en-US" sz="3600" dirty="0" smtClean="0"/>
              <a:t>ショック</a:t>
            </a:r>
            <a:endParaRPr kumimoji="1" lang="en-US" altLang="ja-JP" sz="3600" dirty="0" smtClean="0"/>
          </a:p>
        </p:txBody>
      </p:sp>
      <p:sp>
        <p:nvSpPr>
          <p:cNvPr id="3" name="テキスト ボックス 2"/>
          <p:cNvSpPr txBox="1"/>
          <p:nvPr/>
        </p:nvSpPr>
        <p:spPr>
          <a:xfrm>
            <a:off x="621510" y="1175368"/>
            <a:ext cx="8917314" cy="4801314"/>
          </a:xfrm>
          <a:prstGeom prst="rect">
            <a:avLst/>
          </a:prstGeom>
          <a:noFill/>
        </p:spPr>
        <p:txBody>
          <a:bodyPr wrap="square" rtlCol="0">
            <a:spAutoFit/>
          </a:bodyPr>
          <a:lstStyle/>
          <a:p>
            <a:r>
              <a:rPr lang="ja-JP" altLang="en-US" b="1" dirty="0"/>
              <a:t>第</a:t>
            </a:r>
            <a:r>
              <a:rPr lang="en-US" altLang="ja-JP" b="1" dirty="0"/>
              <a:t>99</a:t>
            </a:r>
            <a:r>
              <a:rPr lang="ja-JP" altLang="en-US" b="1" dirty="0"/>
              <a:t>回</a:t>
            </a:r>
          </a:p>
          <a:p>
            <a:r>
              <a:rPr lang="ja-JP" altLang="en-US" b="1" dirty="0"/>
              <a:t>皮膚が温かいショック患者で考えられるのはどれか。</a:t>
            </a:r>
          </a:p>
          <a:p>
            <a:endParaRPr lang="ja-JP" altLang="en-US" b="1" dirty="0"/>
          </a:p>
          <a:p>
            <a:r>
              <a:rPr lang="en-US" altLang="ja-JP" b="1" dirty="0"/>
              <a:t>1.</a:t>
            </a:r>
            <a:r>
              <a:rPr lang="ja-JP" altLang="en-US" b="1" dirty="0"/>
              <a:t>　心原性ショック</a:t>
            </a:r>
          </a:p>
          <a:p>
            <a:r>
              <a:rPr lang="en-US" altLang="ja-JP" b="1" dirty="0"/>
              <a:t>2.</a:t>
            </a:r>
            <a:r>
              <a:rPr lang="ja-JP" altLang="en-US" b="1" dirty="0"/>
              <a:t>　出血性ショック</a:t>
            </a:r>
          </a:p>
          <a:p>
            <a:r>
              <a:rPr lang="en-US" altLang="ja-JP" b="1" dirty="0"/>
              <a:t>3.</a:t>
            </a:r>
            <a:r>
              <a:rPr lang="ja-JP" altLang="en-US" b="1" dirty="0"/>
              <a:t>　神経原性ショック</a:t>
            </a:r>
          </a:p>
          <a:p>
            <a:r>
              <a:rPr lang="en-US" altLang="ja-JP" b="1" dirty="0"/>
              <a:t>4.</a:t>
            </a:r>
            <a:r>
              <a:rPr lang="ja-JP" altLang="en-US" b="1" dirty="0"/>
              <a:t>　</a:t>
            </a:r>
            <a:r>
              <a:rPr lang="ja-JP" altLang="en-US" b="1" dirty="0" smtClean="0"/>
              <a:t>エンドトキシンショック　　　　　　　　　　　　　　　　　　　　　</a:t>
            </a:r>
            <a:r>
              <a:rPr lang="ja-JP" altLang="en-US" b="1" dirty="0" smtClean="0">
                <a:latin typeface="Wingdings"/>
                <a:ea typeface="Wingdings"/>
                <a:cs typeface="Wingdings"/>
                <a:sym typeface="Wingdings"/>
              </a:rPr>
              <a:t></a:t>
            </a:r>
            <a:endParaRPr lang="ja-JP" altLang="en-US" b="1" dirty="0"/>
          </a:p>
          <a:p>
            <a:r>
              <a:rPr lang="en-US" altLang="ja-JP" b="1" dirty="0"/>
              <a:t>5.</a:t>
            </a:r>
            <a:r>
              <a:rPr lang="ja-JP" altLang="en-US" b="1" dirty="0"/>
              <a:t>　</a:t>
            </a:r>
            <a:r>
              <a:rPr lang="ja-JP" altLang="en-US" b="1" dirty="0" smtClean="0"/>
              <a:t>アナフィラキシーショック</a:t>
            </a:r>
            <a:endParaRPr lang="en-US" altLang="ja-JP" b="1" dirty="0" smtClean="0"/>
          </a:p>
          <a:p>
            <a:endParaRPr kumimoji="1" lang="en-US" altLang="ja-JP" b="1" dirty="0"/>
          </a:p>
          <a:p>
            <a:r>
              <a:rPr lang="ja-JP" altLang="en-US" b="1" dirty="0"/>
              <a:t>第</a:t>
            </a:r>
            <a:r>
              <a:rPr lang="en-US" altLang="ja-JP" b="1" dirty="0"/>
              <a:t>99</a:t>
            </a:r>
            <a:r>
              <a:rPr lang="ja-JP" altLang="en-US" b="1" dirty="0"/>
              <a:t>回</a:t>
            </a:r>
          </a:p>
          <a:p>
            <a:r>
              <a:rPr lang="ja-JP" altLang="en-US" b="1" dirty="0"/>
              <a:t>長期間服用中、急に中止することによってショックをきたす可能性があるのはどれか。</a:t>
            </a:r>
          </a:p>
          <a:p>
            <a:endParaRPr lang="ja-JP" altLang="en-US" b="1" dirty="0"/>
          </a:p>
          <a:p>
            <a:r>
              <a:rPr lang="en-US" altLang="ja-JP" b="1" dirty="0"/>
              <a:t>1.</a:t>
            </a:r>
            <a:r>
              <a:rPr lang="ja-JP" altLang="en-US" b="1" dirty="0"/>
              <a:t>　消炎鎮痛薬</a:t>
            </a:r>
          </a:p>
          <a:p>
            <a:r>
              <a:rPr lang="en-US" altLang="ja-JP" b="1" dirty="0"/>
              <a:t>2.</a:t>
            </a:r>
            <a:r>
              <a:rPr lang="ja-JP" altLang="en-US" b="1" dirty="0"/>
              <a:t>　抗アレルギー薬</a:t>
            </a:r>
          </a:p>
          <a:p>
            <a:r>
              <a:rPr lang="en-US" altLang="ja-JP" b="1" dirty="0"/>
              <a:t>3.</a:t>
            </a:r>
            <a:r>
              <a:rPr lang="ja-JP" altLang="en-US" b="1" dirty="0"/>
              <a:t>　副腎皮質</a:t>
            </a:r>
            <a:r>
              <a:rPr lang="ja-JP" altLang="en-US" b="1" dirty="0" smtClean="0"/>
              <a:t>ステロイド　　　　　　　　　　　　　　　　　　　　　　</a:t>
            </a:r>
            <a:r>
              <a:rPr lang="ja-JP" altLang="en-US" b="1" dirty="0" smtClean="0">
                <a:latin typeface="Wingdings"/>
                <a:ea typeface="Wingdings"/>
                <a:cs typeface="Wingdings"/>
                <a:sym typeface="Wingdings"/>
              </a:rPr>
              <a:t></a:t>
            </a:r>
            <a:endParaRPr lang="ja-JP" altLang="en-US" b="1" dirty="0"/>
          </a:p>
          <a:p>
            <a:r>
              <a:rPr lang="en-US" altLang="ja-JP" b="1" dirty="0"/>
              <a:t>4.</a:t>
            </a:r>
            <a:r>
              <a:rPr lang="ja-JP" altLang="en-US" b="1" dirty="0"/>
              <a:t>　ペニシリン系抗菌薬</a:t>
            </a:r>
          </a:p>
          <a:p>
            <a:r>
              <a:rPr lang="en-US" altLang="ja-JP" b="1" dirty="0"/>
              <a:t>5.</a:t>
            </a:r>
            <a:r>
              <a:rPr lang="ja-JP" altLang="en-US" b="1" dirty="0"/>
              <a:t>　マクロライド系抗菌薬</a:t>
            </a:r>
            <a:endParaRPr kumimoji="1" lang="ja-JP" altLang="en-US" b="1" dirty="0"/>
          </a:p>
        </p:txBody>
      </p:sp>
      <p:sp>
        <p:nvSpPr>
          <p:cNvPr id="4" name="正方形/長方形 3"/>
          <p:cNvSpPr/>
          <p:nvPr/>
        </p:nvSpPr>
        <p:spPr>
          <a:xfrm>
            <a:off x="5941898" y="2683625"/>
            <a:ext cx="716087" cy="48635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正方形/長方形 4"/>
          <p:cNvSpPr/>
          <p:nvPr/>
        </p:nvSpPr>
        <p:spPr>
          <a:xfrm>
            <a:off x="5941897" y="4921420"/>
            <a:ext cx="716087" cy="48635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2023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32264" y="1121328"/>
            <a:ext cx="8214737" cy="4801315"/>
          </a:xfrm>
          <a:prstGeom prst="rect">
            <a:avLst/>
          </a:prstGeom>
          <a:noFill/>
        </p:spPr>
        <p:txBody>
          <a:bodyPr wrap="square" rtlCol="0">
            <a:spAutoFit/>
          </a:bodyPr>
          <a:lstStyle/>
          <a:p>
            <a:r>
              <a:rPr lang="ja-JP" altLang="en-US" b="1" dirty="0"/>
              <a:t>第</a:t>
            </a:r>
            <a:r>
              <a:rPr lang="en-US" altLang="ja-JP" b="1" dirty="0"/>
              <a:t>98</a:t>
            </a:r>
            <a:r>
              <a:rPr lang="ja-JP" altLang="en-US" b="1" dirty="0"/>
              <a:t>回</a:t>
            </a:r>
          </a:p>
          <a:p>
            <a:r>
              <a:rPr lang="ja-JP" altLang="en-US" b="1" dirty="0"/>
              <a:t>アナフィラキシーショックに対して最も即効性があるのはどれか。</a:t>
            </a:r>
          </a:p>
          <a:p>
            <a:endParaRPr lang="ja-JP" altLang="en-US" b="1" dirty="0"/>
          </a:p>
          <a:p>
            <a:r>
              <a:rPr lang="en-US" altLang="ja-JP" b="1" dirty="0"/>
              <a:t>1.</a:t>
            </a:r>
            <a:r>
              <a:rPr lang="ja-JP" altLang="en-US" b="1" dirty="0"/>
              <a:t>　塩化カリウム</a:t>
            </a:r>
          </a:p>
          <a:p>
            <a:r>
              <a:rPr lang="en-US" altLang="ja-JP" b="1" dirty="0"/>
              <a:t>2.</a:t>
            </a:r>
            <a:r>
              <a:rPr lang="ja-JP" altLang="en-US" b="1" dirty="0"/>
              <a:t>　テオフィリン</a:t>
            </a:r>
          </a:p>
          <a:p>
            <a:r>
              <a:rPr lang="en-US" altLang="ja-JP" b="1" dirty="0"/>
              <a:t>3.</a:t>
            </a:r>
            <a:r>
              <a:rPr lang="ja-JP" altLang="en-US" b="1" dirty="0"/>
              <a:t>　</a:t>
            </a:r>
            <a:r>
              <a:rPr lang="ja-JP" altLang="en-US" b="1" dirty="0" smtClean="0"/>
              <a:t>アドレナリン　　　　　　　　　　　　　　　　　　　　　　　　</a:t>
            </a:r>
            <a:r>
              <a:rPr lang="ja-JP" altLang="en-US" b="1" dirty="0" smtClean="0">
                <a:latin typeface="Wingdings"/>
                <a:ea typeface="Wingdings"/>
                <a:cs typeface="Wingdings"/>
                <a:sym typeface="Wingdings"/>
              </a:rPr>
              <a:t></a:t>
            </a:r>
            <a:endParaRPr lang="ja-JP" altLang="en-US" b="1" dirty="0"/>
          </a:p>
          <a:p>
            <a:r>
              <a:rPr lang="en-US" altLang="ja-JP" b="1" dirty="0"/>
              <a:t>4.</a:t>
            </a:r>
            <a:r>
              <a:rPr lang="ja-JP" altLang="en-US" b="1" dirty="0"/>
              <a:t>　プレドニゾロン</a:t>
            </a:r>
          </a:p>
          <a:p>
            <a:r>
              <a:rPr lang="en-US" altLang="ja-JP" b="1" dirty="0"/>
              <a:t>5.</a:t>
            </a:r>
            <a:r>
              <a:rPr lang="ja-JP" altLang="en-US" b="1" dirty="0"/>
              <a:t>　硫酸</a:t>
            </a:r>
            <a:r>
              <a:rPr lang="ja-JP" altLang="en-US" b="1" dirty="0" smtClean="0"/>
              <a:t>マグネシウム</a:t>
            </a:r>
            <a:endParaRPr lang="en-US" altLang="ja-JP" b="1" dirty="0" smtClean="0"/>
          </a:p>
          <a:p>
            <a:endParaRPr kumimoji="1" lang="en-US" altLang="ja-JP" b="1" dirty="0"/>
          </a:p>
          <a:p>
            <a:r>
              <a:rPr lang="ja-JP" altLang="en-US" b="1" dirty="0"/>
              <a:t>第</a:t>
            </a:r>
            <a:r>
              <a:rPr lang="en-US" altLang="ja-JP" b="1" dirty="0"/>
              <a:t>100</a:t>
            </a:r>
            <a:r>
              <a:rPr lang="ja-JP" altLang="en-US" b="1" dirty="0"/>
              <a:t>回</a:t>
            </a:r>
          </a:p>
          <a:p>
            <a:r>
              <a:rPr lang="ja-JP" altLang="en-US" b="1" dirty="0"/>
              <a:t>出血性ショックになる危険性が最も高いのはどれか。</a:t>
            </a:r>
          </a:p>
          <a:p>
            <a:endParaRPr lang="ja-JP" altLang="en-US" b="1" dirty="0"/>
          </a:p>
          <a:p>
            <a:r>
              <a:rPr lang="en-US" altLang="ja-JP" b="1" dirty="0"/>
              <a:t>1.</a:t>
            </a:r>
            <a:r>
              <a:rPr lang="ja-JP" altLang="en-US" b="1" dirty="0"/>
              <a:t>　頸椎骨折</a:t>
            </a:r>
          </a:p>
          <a:p>
            <a:r>
              <a:rPr lang="en-US" altLang="ja-JP" b="1" dirty="0"/>
              <a:t>2.</a:t>
            </a:r>
            <a:r>
              <a:rPr lang="ja-JP" altLang="en-US" b="1" dirty="0"/>
              <a:t>　肋骨骨折</a:t>
            </a:r>
          </a:p>
          <a:p>
            <a:r>
              <a:rPr lang="en-US" altLang="ja-JP" b="1" dirty="0"/>
              <a:t>3.</a:t>
            </a:r>
            <a:r>
              <a:rPr lang="ja-JP" altLang="en-US" b="1" dirty="0"/>
              <a:t>　腰椎圧迫骨折</a:t>
            </a:r>
          </a:p>
          <a:p>
            <a:r>
              <a:rPr lang="en-US" altLang="ja-JP" b="1" dirty="0"/>
              <a:t>4.</a:t>
            </a:r>
            <a:r>
              <a:rPr lang="ja-JP" altLang="en-US" b="1" dirty="0"/>
              <a:t>　骨盤</a:t>
            </a:r>
            <a:r>
              <a:rPr lang="ja-JP" altLang="en-US" b="1" dirty="0" smtClean="0"/>
              <a:t>骨折　　　　　　　　　　　　　　　　　　　　　　　　　</a:t>
            </a:r>
            <a:r>
              <a:rPr lang="ja-JP" altLang="en-US" b="1" dirty="0">
                <a:latin typeface="Wingdings"/>
                <a:ea typeface="Wingdings"/>
                <a:cs typeface="Wingdings"/>
                <a:sym typeface="Wingdings"/>
              </a:rPr>
              <a:t></a:t>
            </a:r>
            <a:endParaRPr lang="ja-JP" altLang="en-US" b="1" dirty="0"/>
          </a:p>
          <a:p>
            <a:endParaRPr kumimoji="1" lang="ja-JP" altLang="en-US" b="1" dirty="0"/>
          </a:p>
        </p:txBody>
      </p:sp>
      <p:sp>
        <p:nvSpPr>
          <p:cNvPr id="3" name="正方形/長方形 2"/>
          <p:cNvSpPr/>
          <p:nvPr/>
        </p:nvSpPr>
        <p:spPr>
          <a:xfrm>
            <a:off x="5958387" y="2458815"/>
            <a:ext cx="540443" cy="47284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5840565" y="5097050"/>
            <a:ext cx="540443" cy="47284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255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52482" y="332883"/>
            <a:ext cx="4613763" cy="646331"/>
          </a:xfrm>
          <a:prstGeom prst="rect">
            <a:avLst/>
          </a:prstGeom>
          <a:noFill/>
        </p:spPr>
        <p:txBody>
          <a:bodyPr wrap="none" rtlCol="0">
            <a:spAutoFit/>
          </a:bodyPr>
          <a:lstStyle/>
          <a:p>
            <a:r>
              <a:rPr kumimoji="1" lang="ja-JP" altLang="en-US" sz="3600" dirty="0" smtClean="0"/>
              <a:t>心臓リハビリテーション</a:t>
            </a:r>
            <a:endParaRPr kumimoji="1" lang="ja-JP" altLang="en-US" sz="3600" dirty="0"/>
          </a:p>
        </p:txBody>
      </p:sp>
      <p:sp>
        <p:nvSpPr>
          <p:cNvPr id="3" name="テキスト ボックス 2"/>
          <p:cNvSpPr txBox="1"/>
          <p:nvPr/>
        </p:nvSpPr>
        <p:spPr>
          <a:xfrm>
            <a:off x="871516" y="1133142"/>
            <a:ext cx="8690258" cy="5469874"/>
          </a:xfrm>
          <a:prstGeom prst="rect">
            <a:avLst/>
          </a:prstGeom>
          <a:noFill/>
        </p:spPr>
        <p:txBody>
          <a:bodyPr wrap="square" rtlCol="0">
            <a:spAutoFit/>
          </a:bodyPr>
          <a:lstStyle/>
          <a:p>
            <a:pPr>
              <a:lnSpc>
                <a:spcPts val="2800"/>
              </a:lnSpc>
            </a:pPr>
            <a:r>
              <a:rPr lang="en-US" altLang="ja-JP" sz="2000" b="1" dirty="0" smtClean="0"/>
              <a:t>1</a:t>
            </a:r>
            <a:r>
              <a:rPr lang="ja-JP" altLang="en-US" sz="2000" b="1" dirty="0" smtClean="0"/>
              <a:t>．リハビリの分類</a:t>
            </a:r>
            <a:endParaRPr lang="en-US" altLang="ja-JP" sz="2000" b="1" dirty="0" smtClean="0"/>
          </a:p>
          <a:p>
            <a:pPr>
              <a:lnSpc>
                <a:spcPts val="2800"/>
              </a:lnSpc>
            </a:pPr>
            <a:r>
              <a:rPr lang="ja-JP" altLang="en-US" sz="2000" b="1" dirty="0" smtClean="0"/>
              <a:t>　急性期</a:t>
            </a:r>
            <a:r>
              <a:rPr lang="ja-JP" altLang="en-US" sz="2000" b="1" dirty="0"/>
              <a:t>リハビリテーション：入院後から退院までの経過において行う</a:t>
            </a:r>
            <a:r>
              <a:rPr lang="ja-JP" altLang="en-US" sz="2000" b="1" dirty="0" smtClean="0"/>
              <a:t>リハビリ</a:t>
            </a:r>
            <a:endParaRPr lang="ja-JP" altLang="en-US" sz="2000" b="1" dirty="0"/>
          </a:p>
          <a:p>
            <a:pPr>
              <a:lnSpc>
                <a:spcPts val="2800"/>
              </a:lnSpc>
            </a:pPr>
            <a:r>
              <a:rPr lang="ja-JP" altLang="en-US" sz="2000" b="1" dirty="0" smtClean="0"/>
              <a:t>　回復期</a:t>
            </a:r>
            <a:r>
              <a:rPr lang="ja-JP" altLang="en-US" sz="2000" b="1" dirty="0"/>
              <a:t>リハビリテーション：退院後から社会復帰するまでに行う</a:t>
            </a:r>
          </a:p>
          <a:p>
            <a:pPr>
              <a:lnSpc>
                <a:spcPts val="2800"/>
              </a:lnSpc>
            </a:pPr>
            <a:r>
              <a:rPr lang="ja-JP" altLang="en-US" sz="2000" b="1" dirty="0" smtClean="0"/>
              <a:t>　維持期</a:t>
            </a:r>
            <a:r>
              <a:rPr lang="ja-JP" altLang="en-US" sz="2000" b="1" dirty="0"/>
              <a:t>リハビリテーション：社会復帰をしてから、一生涯に</a:t>
            </a:r>
            <a:r>
              <a:rPr lang="ja-JP" altLang="en-US" sz="2000" b="1" dirty="0" smtClean="0"/>
              <a:t>渡り行う</a:t>
            </a:r>
            <a:endParaRPr lang="en-US" altLang="ja-JP" sz="2000" b="1" dirty="0" smtClean="0"/>
          </a:p>
          <a:p>
            <a:pPr>
              <a:lnSpc>
                <a:spcPts val="2800"/>
              </a:lnSpc>
            </a:pPr>
            <a:r>
              <a:rPr kumimoji="1" lang="en-US" altLang="ja-JP" sz="2000" b="1" dirty="0" smtClean="0"/>
              <a:t>2</a:t>
            </a:r>
            <a:r>
              <a:rPr lang="ja-JP" altLang="en-US" sz="2000" b="1" dirty="0" smtClean="0"/>
              <a:t>．心臓リハビリの適応疾患</a:t>
            </a:r>
            <a:endParaRPr lang="en-US" altLang="ja-JP" sz="2000" b="1" dirty="0" smtClean="0"/>
          </a:p>
          <a:p>
            <a:pPr>
              <a:lnSpc>
                <a:spcPts val="2800"/>
              </a:lnSpc>
            </a:pPr>
            <a:r>
              <a:rPr kumimoji="1" lang="ja-JP" altLang="ja-JP" sz="2000" b="1" dirty="0"/>
              <a:t>　</a:t>
            </a:r>
            <a:r>
              <a:rPr lang="ja-JP" altLang="en-US" sz="2000" b="1" dirty="0"/>
              <a:t>狭心症、心不全、急性心筋梗塞、閉塞性動脈硬化症、大血管疾患、心臓</a:t>
            </a:r>
            <a:r>
              <a:rPr lang="ja-JP" altLang="en-US" sz="2000" b="1" dirty="0" smtClean="0"/>
              <a:t>手術</a:t>
            </a:r>
            <a:endParaRPr lang="en-US" altLang="ja-JP" sz="2000" b="1" dirty="0" smtClean="0"/>
          </a:p>
          <a:p>
            <a:pPr>
              <a:lnSpc>
                <a:spcPts val="2800"/>
              </a:lnSpc>
            </a:pPr>
            <a:r>
              <a:rPr lang="ja-JP" altLang="ja-JP" sz="2000" b="1" dirty="0"/>
              <a:t>　</a:t>
            </a:r>
            <a:r>
              <a:rPr lang="ja-JP" altLang="en-US" sz="2000" b="1" dirty="0" smtClean="0"/>
              <a:t>後</a:t>
            </a:r>
            <a:r>
              <a:rPr lang="ja-JP" altLang="en-US" sz="2000" b="1" dirty="0"/>
              <a:t>（弁膜症手術・バイパス手術など</a:t>
            </a:r>
            <a:r>
              <a:rPr lang="ja-JP" altLang="en-US" sz="2000" b="1" dirty="0" smtClean="0"/>
              <a:t>）</a:t>
            </a:r>
            <a:endParaRPr lang="en-US" altLang="ja-JP" sz="2000" b="1" dirty="0" smtClean="0"/>
          </a:p>
          <a:p>
            <a:pPr>
              <a:lnSpc>
                <a:spcPts val="2800"/>
              </a:lnSpc>
            </a:pPr>
            <a:r>
              <a:rPr kumimoji="1" lang="en-US" altLang="ja-JP" sz="2000" b="1" dirty="0" smtClean="0"/>
              <a:t>3</a:t>
            </a:r>
            <a:r>
              <a:rPr kumimoji="1" lang="ja-JP" altLang="en-US" sz="2000" b="1" dirty="0" smtClean="0"/>
              <a:t>．リスク管理</a:t>
            </a:r>
            <a:endParaRPr kumimoji="1" lang="en-US" altLang="ja-JP" sz="2000" b="1" dirty="0" smtClean="0"/>
          </a:p>
          <a:p>
            <a:pPr>
              <a:lnSpc>
                <a:spcPts val="2800"/>
              </a:lnSpc>
            </a:pPr>
            <a:r>
              <a:rPr lang="ja-JP" altLang="ja-JP" sz="2000" b="1" dirty="0"/>
              <a:t>　</a:t>
            </a:r>
            <a:r>
              <a:rPr lang="en-US" altLang="ja-JP" sz="2000" b="1" dirty="0"/>
              <a:t>AMI</a:t>
            </a:r>
            <a:r>
              <a:rPr lang="ja-JP" altLang="en-US" sz="2000" b="1" dirty="0"/>
              <a:t>に対する運動負荷については、</a:t>
            </a:r>
            <a:r>
              <a:rPr lang="ja-JP" altLang="en-US" sz="2000" b="1" dirty="0">
                <a:solidFill>
                  <a:srgbClr val="FF0000"/>
                </a:solidFill>
              </a:rPr>
              <a:t>運動の過負荷が原因で起こる心不全、</a:t>
            </a:r>
            <a:r>
              <a:rPr lang="ja-JP" altLang="en-US" sz="2000" b="1" dirty="0" smtClean="0">
                <a:solidFill>
                  <a:srgbClr val="FF0000"/>
                </a:solidFill>
              </a:rPr>
              <a:t>狭</a:t>
            </a:r>
            <a:endParaRPr lang="en-US" altLang="ja-JP" sz="2000" b="1" dirty="0" smtClean="0">
              <a:solidFill>
                <a:srgbClr val="FF0000"/>
              </a:solidFill>
            </a:endParaRPr>
          </a:p>
          <a:p>
            <a:pPr>
              <a:lnSpc>
                <a:spcPts val="2800"/>
              </a:lnSpc>
            </a:pPr>
            <a:r>
              <a:rPr lang="ja-JP" altLang="ja-JP" sz="2000" b="1" dirty="0">
                <a:solidFill>
                  <a:srgbClr val="FF0000"/>
                </a:solidFill>
              </a:rPr>
              <a:t>　</a:t>
            </a:r>
            <a:r>
              <a:rPr lang="ja-JP" altLang="en-US" sz="2000" b="1" dirty="0" smtClean="0">
                <a:solidFill>
                  <a:srgbClr val="FF0000"/>
                </a:solidFill>
              </a:rPr>
              <a:t>心</a:t>
            </a:r>
            <a:r>
              <a:rPr lang="ja-JP" altLang="en-US" sz="2000" b="1" dirty="0">
                <a:solidFill>
                  <a:srgbClr val="FF0000"/>
                </a:solidFill>
              </a:rPr>
              <a:t>症状、不整脈発生あるいは脈拍や血圧上昇に伴う心破</a:t>
            </a:r>
            <a:r>
              <a:rPr lang="ja-JP" altLang="en-US" sz="2000" b="1" dirty="0"/>
              <a:t>裂などを</a:t>
            </a:r>
            <a:r>
              <a:rPr lang="ja-JP" altLang="en-US" sz="2000" b="1" dirty="0" smtClean="0"/>
              <a:t>引き起こす</a:t>
            </a:r>
            <a:endParaRPr lang="en-US" altLang="ja-JP" sz="2000" b="1" dirty="0" smtClean="0"/>
          </a:p>
          <a:p>
            <a:pPr>
              <a:lnSpc>
                <a:spcPts val="2800"/>
              </a:lnSpc>
            </a:pPr>
            <a:r>
              <a:rPr lang="ja-JP" altLang="ja-JP" sz="2000" b="1" dirty="0"/>
              <a:t>　</a:t>
            </a:r>
            <a:r>
              <a:rPr lang="ja-JP" altLang="en-US" sz="2000" b="1" dirty="0" smtClean="0"/>
              <a:t>危険性</a:t>
            </a:r>
            <a:r>
              <a:rPr lang="ja-JP" altLang="en-US" sz="2000" b="1" dirty="0"/>
              <a:t>がある</a:t>
            </a:r>
          </a:p>
          <a:p>
            <a:pPr>
              <a:lnSpc>
                <a:spcPts val="2800"/>
              </a:lnSpc>
            </a:pPr>
            <a:r>
              <a:rPr lang="ja-JP" altLang="en-US" sz="2000" b="1" dirty="0" smtClean="0"/>
              <a:t>　リハビリ中</a:t>
            </a:r>
            <a:r>
              <a:rPr lang="ja-JP" altLang="en-US" sz="2000" b="1" dirty="0"/>
              <a:t>は患者の状態（</a:t>
            </a:r>
            <a:r>
              <a:rPr lang="ja-JP" altLang="en-US" sz="2000" b="1" dirty="0">
                <a:solidFill>
                  <a:srgbClr val="FF0000"/>
                </a:solidFill>
              </a:rPr>
              <a:t>血圧、心拍数、自覚症状、心電図、表情</a:t>
            </a:r>
            <a:r>
              <a:rPr lang="ja-JP" altLang="en-US" sz="2000" b="1" dirty="0"/>
              <a:t>など）や</a:t>
            </a:r>
            <a:r>
              <a:rPr lang="ja-JP" altLang="en-US" sz="2000" b="1" dirty="0" smtClean="0"/>
              <a:t>病状</a:t>
            </a:r>
            <a:endParaRPr lang="en-US" altLang="ja-JP" sz="2000" b="1" dirty="0" smtClean="0"/>
          </a:p>
          <a:p>
            <a:pPr>
              <a:lnSpc>
                <a:spcPts val="2800"/>
              </a:lnSpc>
            </a:pPr>
            <a:r>
              <a:rPr lang="ja-JP" altLang="ja-JP" sz="2000" b="1" dirty="0"/>
              <a:t>　</a:t>
            </a:r>
            <a:r>
              <a:rPr lang="ja-JP" altLang="en-US" sz="2000" b="1" dirty="0" smtClean="0"/>
              <a:t>に</a:t>
            </a:r>
            <a:r>
              <a:rPr lang="ja-JP" altLang="en-US" sz="2000" b="1" dirty="0"/>
              <a:t>十分注意しながら観察を行う</a:t>
            </a:r>
          </a:p>
          <a:p>
            <a:pPr>
              <a:lnSpc>
                <a:spcPts val="2800"/>
              </a:lnSpc>
            </a:pPr>
            <a:r>
              <a:rPr lang="ja-JP" altLang="en-US" sz="2000" b="1" dirty="0" smtClean="0"/>
              <a:t>　心臓</a:t>
            </a:r>
            <a:r>
              <a:rPr lang="ja-JP" altLang="en-US" sz="2000" b="1" dirty="0"/>
              <a:t>手術後は患者の全身状態や循環動態を十分に把握し、</a:t>
            </a:r>
            <a:r>
              <a:rPr lang="ja-JP" altLang="en-US" sz="2000" b="1" dirty="0">
                <a:solidFill>
                  <a:srgbClr val="FF0000"/>
                </a:solidFill>
              </a:rPr>
              <a:t>無理せず</a:t>
            </a:r>
            <a:r>
              <a:rPr lang="ja-JP" altLang="en-US" sz="2000" b="1" dirty="0"/>
              <a:t>心臓</a:t>
            </a:r>
            <a:r>
              <a:rPr lang="ja-JP" altLang="en-US" sz="2000" b="1" dirty="0" smtClean="0"/>
              <a:t>リ</a:t>
            </a:r>
            <a:endParaRPr lang="en-US" altLang="ja-JP" sz="2000" b="1" dirty="0" smtClean="0"/>
          </a:p>
          <a:p>
            <a:pPr>
              <a:lnSpc>
                <a:spcPts val="2800"/>
              </a:lnSpc>
            </a:pPr>
            <a:r>
              <a:rPr lang="ja-JP" altLang="ja-JP" sz="2000" b="1" dirty="0"/>
              <a:t>　</a:t>
            </a:r>
            <a:r>
              <a:rPr lang="ja-JP" altLang="en-US" sz="2000" b="1" dirty="0" smtClean="0"/>
              <a:t>ハビリ</a:t>
            </a:r>
            <a:r>
              <a:rPr lang="ja-JP" altLang="en-US" sz="2000" b="1" dirty="0"/>
              <a:t>を進めていく</a:t>
            </a:r>
            <a:endParaRPr kumimoji="1" lang="ja-JP" altLang="en-US" sz="2000" b="1" dirty="0"/>
          </a:p>
        </p:txBody>
      </p:sp>
    </p:spTree>
    <p:extLst>
      <p:ext uri="{BB962C8B-B14F-4D97-AF65-F5344CB8AC3E}">
        <p14:creationId xmlns:p14="http://schemas.microsoft.com/office/powerpoint/2010/main" val="40287746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6710" y="779640"/>
            <a:ext cx="8801711" cy="4708981"/>
          </a:xfrm>
          <a:prstGeom prst="rect">
            <a:avLst/>
          </a:prstGeom>
          <a:noFill/>
        </p:spPr>
        <p:txBody>
          <a:bodyPr wrap="square" rtlCol="0">
            <a:spAutoFit/>
          </a:bodyPr>
          <a:lstStyle/>
          <a:p>
            <a:r>
              <a:rPr lang="ja-JP" altLang="en-US" sz="2000" dirty="0"/>
              <a:t>第</a:t>
            </a:r>
            <a:r>
              <a:rPr lang="en-US" altLang="ja-JP" sz="2000" dirty="0"/>
              <a:t>99</a:t>
            </a:r>
            <a:r>
              <a:rPr lang="ja-JP" altLang="en-US" sz="2000" dirty="0"/>
              <a:t>回</a:t>
            </a:r>
          </a:p>
          <a:p>
            <a:r>
              <a:rPr lang="ja-JP" altLang="en-US" sz="2000" dirty="0"/>
              <a:t>初めてニトログリセリンを処方された患者への指導で適切なのはどれか。</a:t>
            </a:r>
          </a:p>
          <a:p>
            <a:endParaRPr lang="ja-JP" altLang="en-US" sz="2000" dirty="0"/>
          </a:p>
          <a:p>
            <a:r>
              <a:rPr lang="en-US" altLang="ja-JP" sz="2000" dirty="0"/>
              <a:t>1.</a:t>
            </a:r>
            <a:r>
              <a:rPr lang="ja-JP" altLang="en-US" sz="2000" dirty="0"/>
              <a:t>　「便秘しやすくなります」</a:t>
            </a:r>
          </a:p>
          <a:p>
            <a:r>
              <a:rPr lang="en-US" altLang="ja-JP" sz="2000" dirty="0"/>
              <a:t>2.</a:t>
            </a:r>
            <a:r>
              <a:rPr lang="ja-JP" altLang="en-US" sz="2000" dirty="0"/>
              <a:t>　「納豆は食べないでください」</a:t>
            </a:r>
          </a:p>
          <a:p>
            <a:r>
              <a:rPr lang="en-US" altLang="ja-JP" sz="2000" dirty="0"/>
              <a:t>3.</a:t>
            </a:r>
            <a:r>
              <a:rPr lang="ja-JP" altLang="en-US" sz="2000" dirty="0"/>
              <a:t>　「血圧が低下することがあります</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a:t>4.</a:t>
            </a:r>
            <a:r>
              <a:rPr lang="ja-JP" altLang="en-US" sz="2000" dirty="0"/>
              <a:t>　「薬は食前に水で服用してください</a:t>
            </a:r>
            <a:r>
              <a:rPr lang="ja-JP" altLang="en-US" sz="2000" dirty="0" smtClean="0"/>
              <a:t>」</a:t>
            </a:r>
            <a:endParaRPr lang="en-US" altLang="ja-JP" sz="2000" dirty="0" smtClean="0"/>
          </a:p>
          <a:p>
            <a:endParaRPr kumimoji="1" lang="en-US" altLang="ja-JP" sz="2000" dirty="0"/>
          </a:p>
          <a:p>
            <a:r>
              <a:rPr lang="ja-JP" altLang="en-US" sz="2000" dirty="0"/>
              <a:t>第</a:t>
            </a:r>
            <a:r>
              <a:rPr lang="en-US" altLang="ja-JP" sz="2000" dirty="0"/>
              <a:t>101</a:t>
            </a:r>
            <a:r>
              <a:rPr lang="ja-JP" altLang="en-US" sz="2000" dirty="0"/>
              <a:t>回</a:t>
            </a:r>
          </a:p>
          <a:p>
            <a:r>
              <a:rPr lang="ja-JP" altLang="en-US" sz="2000" dirty="0"/>
              <a:t>急性心筋梗塞において上昇のピークが最も早いのはどれか。</a:t>
            </a:r>
          </a:p>
          <a:p>
            <a:endParaRPr lang="ja-JP" altLang="en-US" sz="2000" dirty="0"/>
          </a:p>
          <a:p>
            <a:r>
              <a:rPr lang="en-US" altLang="ja-JP" sz="2000" dirty="0"/>
              <a:t>1.</a:t>
            </a:r>
            <a:r>
              <a:rPr lang="ja-JP" altLang="en-US" sz="2000" dirty="0"/>
              <a:t>　</a:t>
            </a:r>
            <a:r>
              <a:rPr lang="en-US" altLang="ja-JP" sz="2000" dirty="0"/>
              <a:t>AST〈GOT〉</a:t>
            </a:r>
          </a:p>
          <a:p>
            <a:r>
              <a:rPr lang="en-US" altLang="ja-JP" sz="2000" dirty="0"/>
              <a:t>2.</a:t>
            </a:r>
            <a:r>
              <a:rPr lang="ja-JP" altLang="en-US" sz="2000" dirty="0"/>
              <a:t>　</a:t>
            </a:r>
            <a:r>
              <a:rPr lang="en-US" altLang="ja-JP" sz="2000" dirty="0"/>
              <a:t>ALT〈GPT〉</a:t>
            </a:r>
          </a:p>
          <a:p>
            <a:r>
              <a:rPr lang="en-US" altLang="ja-JP" sz="2000" dirty="0"/>
              <a:t>3.</a:t>
            </a:r>
            <a:r>
              <a:rPr lang="ja-JP" altLang="en-US" sz="2000" dirty="0"/>
              <a:t>　</a:t>
            </a:r>
            <a:r>
              <a:rPr lang="en-US" altLang="ja-JP" sz="2000" dirty="0"/>
              <a:t>LD〈LDH〉</a:t>
            </a:r>
          </a:p>
          <a:p>
            <a:r>
              <a:rPr lang="en-US" altLang="ja-JP" sz="2000" dirty="0"/>
              <a:t>4.</a:t>
            </a:r>
            <a:r>
              <a:rPr lang="ja-JP" altLang="en-US" sz="2000" dirty="0"/>
              <a:t>　</a:t>
            </a:r>
            <a:r>
              <a:rPr lang="en-US" altLang="ja-JP" sz="2000" dirty="0"/>
              <a:t>CK〈CPK</a:t>
            </a:r>
            <a:r>
              <a:rPr lang="en-US" altLang="ja-JP" sz="2000" dirty="0" smtClean="0"/>
              <a:t>〉</a:t>
            </a:r>
            <a:r>
              <a:rPr lang="ja-JP" altLang="en-US" sz="2000" dirty="0" smtClean="0"/>
              <a:t>　　　　　　　　　　　　　　　　　　　　　　　　　　</a:t>
            </a:r>
            <a:r>
              <a:rPr lang="ja-JP" altLang="en-US" sz="2000" dirty="0" smtClean="0">
                <a:latin typeface="Wingdings"/>
                <a:ea typeface="Wingdings"/>
                <a:cs typeface="Wingdings"/>
                <a:sym typeface="Wingdings"/>
              </a:rPr>
              <a:t></a:t>
            </a:r>
            <a:endParaRPr kumimoji="1" lang="ja-JP" altLang="en-US" sz="2000" dirty="0"/>
          </a:p>
        </p:txBody>
      </p:sp>
      <p:sp>
        <p:nvSpPr>
          <p:cNvPr id="3" name="正方形/長方形 2"/>
          <p:cNvSpPr/>
          <p:nvPr/>
        </p:nvSpPr>
        <p:spPr>
          <a:xfrm>
            <a:off x="6855883" y="2268921"/>
            <a:ext cx="664511"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6343772" y="4999272"/>
            <a:ext cx="664511"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3325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1579" y="160277"/>
            <a:ext cx="9346773" cy="6555641"/>
          </a:xfrm>
          <a:prstGeom prst="rect">
            <a:avLst/>
          </a:prstGeom>
          <a:noFill/>
        </p:spPr>
        <p:txBody>
          <a:bodyPr wrap="square" rtlCol="0">
            <a:spAutoFit/>
          </a:bodyPr>
          <a:lstStyle/>
          <a:p>
            <a:r>
              <a:rPr lang="ja-JP" altLang="en-US" sz="2000" b="1" dirty="0"/>
              <a:t>第</a:t>
            </a:r>
            <a:r>
              <a:rPr lang="en-US" altLang="ja-JP" sz="2000" b="1" dirty="0"/>
              <a:t>98</a:t>
            </a:r>
            <a:r>
              <a:rPr lang="ja-JP" altLang="en-US" sz="2000" b="1" dirty="0" smtClean="0"/>
              <a:t>回　労作性</a:t>
            </a:r>
            <a:r>
              <a:rPr lang="ja-JP" altLang="en-US" sz="2000" b="1" dirty="0"/>
              <a:t>狭心症の患者に対する生活指導で適切なのはどれか</a:t>
            </a:r>
            <a:r>
              <a:rPr lang="ja-JP" altLang="en-US" sz="2000" b="1" dirty="0" smtClean="0"/>
              <a:t>。</a:t>
            </a:r>
            <a:endParaRPr lang="ja-JP" altLang="en-US" sz="2000" b="1" dirty="0"/>
          </a:p>
          <a:p>
            <a:r>
              <a:rPr lang="en-US" altLang="ja-JP" sz="2000" b="1" dirty="0"/>
              <a:t>1.</a:t>
            </a:r>
            <a:r>
              <a:rPr lang="ja-JP" altLang="en-US" sz="2000" b="1" dirty="0"/>
              <a:t>　低残渣の食事をとるよう心がける。</a:t>
            </a:r>
          </a:p>
          <a:p>
            <a:r>
              <a:rPr lang="en-US" altLang="ja-JP" sz="2000" b="1" dirty="0"/>
              <a:t>2.</a:t>
            </a:r>
            <a:r>
              <a:rPr lang="ja-JP" altLang="en-US" sz="2000" b="1" dirty="0"/>
              <a:t>　ニトログリセリンを定期的に使用する。</a:t>
            </a:r>
          </a:p>
          <a:p>
            <a:r>
              <a:rPr lang="en-US" altLang="ja-JP" sz="2000" b="1" dirty="0"/>
              <a:t>3.</a:t>
            </a:r>
            <a:r>
              <a:rPr lang="ja-JP" altLang="en-US" sz="2000" b="1" dirty="0"/>
              <a:t>　動いたら休む習慣をつけるよう心がける</a:t>
            </a:r>
            <a:r>
              <a:rPr lang="ja-JP" altLang="en-US" sz="2000" b="1" dirty="0" smtClean="0"/>
              <a:t>。　　　　　　　　　　　　</a:t>
            </a:r>
            <a:r>
              <a:rPr lang="ja-JP" altLang="en-US" sz="2000" b="1" dirty="0" smtClean="0">
                <a:latin typeface="Wingdings"/>
                <a:ea typeface="Wingdings"/>
                <a:cs typeface="Wingdings"/>
                <a:sym typeface="Wingdings"/>
              </a:rPr>
              <a:t></a:t>
            </a:r>
            <a:endParaRPr lang="ja-JP" altLang="en-US" sz="2000" b="1" dirty="0"/>
          </a:p>
          <a:p>
            <a:r>
              <a:rPr lang="en-US" altLang="ja-JP" sz="2000" b="1" dirty="0"/>
              <a:t>4.</a:t>
            </a:r>
            <a:r>
              <a:rPr lang="ja-JP" altLang="en-US" sz="2000" b="1" dirty="0"/>
              <a:t>　入浴は</a:t>
            </a:r>
            <a:r>
              <a:rPr lang="en-US" altLang="ja-JP" sz="2000" b="1" dirty="0"/>
              <a:t>42℃</a:t>
            </a:r>
            <a:r>
              <a:rPr lang="ja-JP" altLang="en-US" sz="2000" b="1" dirty="0"/>
              <a:t>くらいのお湯で肩までつかる</a:t>
            </a:r>
            <a:r>
              <a:rPr lang="ja-JP" altLang="en-US" sz="2000" b="1" dirty="0" smtClean="0"/>
              <a:t>。</a:t>
            </a:r>
            <a:endParaRPr lang="en-US" altLang="ja-JP" sz="2000" b="1" dirty="0" smtClean="0"/>
          </a:p>
          <a:p>
            <a:endParaRPr kumimoji="1" lang="en-US" altLang="ja-JP" sz="2000" b="1" dirty="0"/>
          </a:p>
          <a:p>
            <a:r>
              <a:rPr lang="ja-JP" altLang="en-US" sz="2000" b="1" dirty="0"/>
              <a:t>第</a:t>
            </a:r>
            <a:r>
              <a:rPr lang="en-US" altLang="ja-JP" sz="2000" b="1" dirty="0"/>
              <a:t>103</a:t>
            </a:r>
            <a:r>
              <a:rPr lang="ja-JP" altLang="en-US" sz="2000" b="1" dirty="0"/>
              <a:t>回</a:t>
            </a:r>
          </a:p>
          <a:p>
            <a:r>
              <a:rPr lang="ja-JP" altLang="en-US" sz="2000" b="1" dirty="0"/>
              <a:t>次の文を読み問題</a:t>
            </a:r>
            <a:r>
              <a:rPr lang="en-US" altLang="ja-JP" sz="2000" b="1" dirty="0"/>
              <a:t>2</a:t>
            </a:r>
            <a:r>
              <a:rPr lang="ja-JP" altLang="en-US" sz="2000" b="1" dirty="0"/>
              <a:t>に答えよ。</a:t>
            </a:r>
          </a:p>
          <a:p>
            <a:r>
              <a:rPr lang="ja-JP" altLang="en-US" sz="2000" b="1" dirty="0"/>
              <a:t>Ａさん（</a:t>
            </a:r>
            <a:r>
              <a:rPr lang="en-US" altLang="ja-JP" sz="2000" b="1" dirty="0"/>
              <a:t>48</a:t>
            </a:r>
            <a:r>
              <a:rPr lang="ja-JP" altLang="en-US" sz="2000" b="1" dirty="0"/>
              <a:t>歳、男性、会社員）は、８年前から高血圧症、脂質異常症および労作性狭心症に対して内服治療をしていた。胸部絞扼感が時々出現するため、経皮的冠動脈形成術</a:t>
            </a:r>
            <a:r>
              <a:rPr lang="en-US" altLang="ja-JP" sz="2000" b="1" dirty="0"/>
              <a:t>〈PCI〉</a:t>
            </a:r>
            <a:r>
              <a:rPr lang="ja-JP" altLang="en-US" sz="2000" b="1" dirty="0"/>
              <a:t>を実施することになった。Ａさんは身長</a:t>
            </a:r>
            <a:r>
              <a:rPr lang="en-US" altLang="ja-JP" sz="2000" b="1" dirty="0"/>
              <a:t>165cm</a:t>
            </a:r>
            <a:r>
              <a:rPr lang="ja-JP" altLang="en-US" sz="2000" b="1" dirty="0"/>
              <a:t>、体重</a:t>
            </a:r>
            <a:r>
              <a:rPr lang="en-US" altLang="ja-JP" sz="2000" b="1" dirty="0"/>
              <a:t>80kg</a:t>
            </a:r>
            <a:r>
              <a:rPr lang="ja-JP" altLang="en-US" sz="2000" b="1" dirty="0"/>
              <a:t>である。午前９時過ぎから左橈骨動脈を穿刺し、狭窄部位である左冠状動脈にステント留置術が行われ、午前</a:t>
            </a:r>
            <a:r>
              <a:rPr lang="en-US" altLang="ja-JP" sz="2000" b="1" dirty="0"/>
              <a:t>11</a:t>
            </a:r>
            <a:r>
              <a:rPr lang="ja-JP" altLang="en-US" sz="2000" b="1" dirty="0"/>
              <a:t>時ころに終了した</a:t>
            </a:r>
            <a:r>
              <a:rPr lang="ja-JP" altLang="en-US" sz="2000" b="1" dirty="0" smtClean="0"/>
              <a:t>。</a:t>
            </a:r>
            <a:endParaRPr lang="ja-JP" altLang="en-US" sz="2000" b="1" dirty="0"/>
          </a:p>
          <a:p>
            <a:r>
              <a:rPr lang="ja-JP" altLang="en-US" sz="2000" b="1" dirty="0"/>
              <a:t>問題</a:t>
            </a:r>
            <a:r>
              <a:rPr lang="en-US" altLang="ja-JP" sz="2000" b="1" dirty="0" smtClean="0"/>
              <a:t>2</a:t>
            </a:r>
            <a:r>
              <a:rPr lang="ja-JP" altLang="en-US" sz="2000" b="1" dirty="0" smtClean="0"/>
              <a:t>　経皮的</a:t>
            </a:r>
            <a:r>
              <a:rPr lang="ja-JP" altLang="en-US" sz="2000" b="1" dirty="0"/>
              <a:t>冠動脈形成術</a:t>
            </a:r>
            <a:r>
              <a:rPr lang="en-US" altLang="ja-JP" sz="2000" b="1" dirty="0"/>
              <a:t>〈PCI〉</a:t>
            </a:r>
            <a:r>
              <a:rPr lang="ja-JP" altLang="en-US" sz="2000" b="1" dirty="0"/>
              <a:t>終了後も点滴静脈内注射が継続され、抗血小板薬と抗菌薬の投与が行われた。その後、看護師はＡさんの穿刺部位の出血がないことを確認した。次に行う観察で最も注意すべき項目はどれか。</a:t>
            </a:r>
          </a:p>
          <a:p>
            <a:endParaRPr lang="ja-JP" altLang="en-US" sz="2000" b="1" dirty="0"/>
          </a:p>
          <a:p>
            <a:r>
              <a:rPr lang="en-US" altLang="ja-JP" sz="2000" b="1" dirty="0"/>
              <a:t>1.</a:t>
            </a:r>
            <a:r>
              <a:rPr lang="ja-JP" altLang="en-US" sz="2000" b="1" dirty="0"/>
              <a:t>　発　熱</a:t>
            </a:r>
          </a:p>
          <a:p>
            <a:r>
              <a:rPr lang="en-US" altLang="ja-JP" sz="2000" b="1" dirty="0"/>
              <a:t>2.</a:t>
            </a:r>
            <a:r>
              <a:rPr lang="ja-JP" altLang="en-US" sz="2000" b="1" dirty="0"/>
              <a:t>　麻痺</a:t>
            </a:r>
            <a:r>
              <a:rPr lang="ja-JP" altLang="en-US" sz="2000" b="1" dirty="0" smtClean="0"/>
              <a:t>症状　　　　　　　　　　　　　　</a:t>
            </a:r>
            <a:r>
              <a:rPr lang="ja-JP" altLang="en-US" sz="2000" b="1" dirty="0" smtClean="0">
                <a:latin typeface="Wingdings"/>
                <a:ea typeface="Wingdings"/>
                <a:cs typeface="Wingdings"/>
                <a:sym typeface="Wingdings"/>
              </a:rPr>
              <a:t></a:t>
            </a:r>
            <a:endParaRPr lang="ja-JP" altLang="en-US" sz="2000" b="1" dirty="0"/>
          </a:p>
          <a:p>
            <a:r>
              <a:rPr lang="en-US" altLang="ja-JP" sz="2000" b="1" dirty="0"/>
              <a:t>3.</a:t>
            </a:r>
            <a:r>
              <a:rPr lang="ja-JP" altLang="en-US" sz="2000" b="1" dirty="0"/>
              <a:t>　皮膚の黄染</a:t>
            </a:r>
          </a:p>
          <a:p>
            <a:r>
              <a:rPr lang="en-US" altLang="ja-JP" sz="2000" b="1" dirty="0"/>
              <a:t>4.</a:t>
            </a:r>
            <a:r>
              <a:rPr lang="ja-JP" altLang="en-US" sz="2000" b="1" dirty="0"/>
              <a:t>　穿刺部位の感染徴候</a:t>
            </a:r>
            <a:endParaRPr kumimoji="1" lang="ja-JP" altLang="en-US" sz="2000" b="1" dirty="0"/>
          </a:p>
        </p:txBody>
      </p:sp>
      <p:sp>
        <p:nvSpPr>
          <p:cNvPr id="3" name="正方形/長方形 2"/>
          <p:cNvSpPr/>
          <p:nvPr/>
        </p:nvSpPr>
        <p:spPr>
          <a:xfrm>
            <a:off x="7008283" y="1029338"/>
            <a:ext cx="664511"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正方形/長方形 3"/>
          <p:cNvSpPr/>
          <p:nvPr/>
        </p:nvSpPr>
        <p:spPr>
          <a:xfrm>
            <a:off x="4139628" y="5644832"/>
            <a:ext cx="664511"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9721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43040" y="528143"/>
            <a:ext cx="8361626" cy="5940088"/>
          </a:xfrm>
          <a:prstGeom prst="rect">
            <a:avLst/>
          </a:prstGeom>
          <a:noFill/>
        </p:spPr>
        <p:txBody>
          <a:bodyPr wrap="square" rtlCol="0">
            <a:spAutoFit/>
          </a:bodyPr>
          <a:lstStyle/>
          <a:p>
            <a:r>
              <a:rPr lang="ja-JP" altLang="en-US" sz="2000" dirty="0"/>
              <a:t>第</a:t>
            </a:r>
            <a:r>
              <a:rPr lang="en-US" altLang="ja-JP" sz="2000" dirty="0"/>
              <a:t>94</a:t>
            </a:r>
            <a:r>
              <a:rPr lang="ja-JP" altLang="en-US" sz="2000" dirty="0"/>
              <a:t>回</a:t>
            </a:r>
          </a:p>
          <a:p>
            <a:r>
              <a:rPr lang="ja-JP" altLang="en-US" sz="2000" dirty="0"/>
              <a:t>次の文を読み問題</a:t>
            </a:r>
            <a:r>
              <a:rPr lang="en-US" altLang="ja-JP" sz="2000" dirty="0"/>
              <a:t>2</a:t>
            </a:r>
            <a:r>
              <a:rPr lang="ja-JP" altLang="en-US" sz="2000" dirty="0"/>
              <a:t>に答えよ。</a:t>
            </a:r>
          </a:p>
          <a:p>
            <a:r>
              <a:rPr lang="ja-JP" altLang="en-US" sz="2000" dirty="0"/>
              <a:t>Ａさん、</a:t>
            </a:r>
            <a:r>
              <a:rPr lang="en-US" altLang="ja-JP" sz="2000" dirty="0"/>
              <a:t>45</a:t>
            </a:r>
            <a:r>
              <a:rPr lang="ja-JP" altLang="en-US" sz="2000" dirty="0"/>
              <a:t>歳の男性。出版社に勤務。５年前に職場の健康診断でコレステロール値が高いと指摘されていた。会社で徹夜した午前８時ころ、突然前胸部に締め付けられるような痛みが起こり、治まらないため、１時間後救急車で来院した。受診時の呼吸数</a:t>
            </a:r>
            <a:r>
              <a:rPr lang="en-US" altLang="ja-JP" sz="2000" dirty="0"/>
              <a:t>23/</a:t>
            </a:r>
            <a:r>
              <a:rPr lang="ja-JP" altLang="en-US" sz="2000" dirty="0"/>
              <a:t>分、心拍数</a:t>
            </a:r>
            <a:r>
              <a:rPr lang="en-US" altLang="ja-JP" sz="2000" dirty="0"/>
              <a:t>98/</a:t>
            </a:r>
            <a:r>
              <a:rPr lang="ja-JP" altLang="en-US" sz="2000" dirty="0"/>
              <a:t>分、血圧</a:t>
            </a:r>
            <a:r>
              <a:rPr lang="en-US" altLang="ja-JP" sz="2000" dirty="0"/>
              <a:t>198/112</a:t>
            </a:r>
            <a:r>
              <a:rPr lang="ja-JP" altLang="en-US" sz="2000" dirty="0"/>
              <a:t>ｍｍ</a:t>
            </a:r>
            <a:r>
              <a:rPr lang="en-US" altLang="ja-JP" sz="2000" dirty="0"/>
              <a:t>Hg</a:t>
            </a:r>
            <a:r>
              <a:rPr lang="ja-JP" altLang="en-US" sz="2000" dirty="0"/>
              <a:t>。心電図で</a:t>
            </a:r>
            <a:r>
              <a:rPr lang="en-US" altLang="ja-JP" sz="2000" dirty="0"/>
              <a:t>ST</a:t>
            </a:r>
            <a:r>
              <a:rPr lang="ja-JP" altLang="en-US" sz="2000" dirty="0"/>
              <a:t>上昇があり、心エコー検査の結果、左室前壁心筋梗塞と診断され入院した。</a:t>
            </a:r>
          </a:p>
          <a:p>
            <a:endParaRPr lang="ja-JP" altLang="en-US" sz="2000" dirty="0"/>
          </a:p>
          <a:p>
            <a:r>
              <a:rPr lang="ja-JP" altLang="en-US" sz="2000" dirty="0"/>
              <a:t>問題</a:t>
            </a:r>
            <a:r>
              <a:rPr lang="en-US" altLang="ja-JP" sz="2000" dirty="0"/>
              <a:t>2</a:t>
            </a:r>
          </a:p>
          <a:p>
            <a:r>
              <a:rPr lang="ja-JP" altLang="en-US" sz="2000" dirty="0"/>
              <a:t>入院当日</a:t>
            </a:r>
            <a:r>
              <a:rPr lang="en-US" altLang="ja-JP" sz="2000" dirty="0"/>
              <a:t>PTCA</a:t>
            </a:r>
            <a:r>
              <a:rPr lang="ja-JP" altLang="en-US" sz="2000" dirty="0"/>
              <a:t>（経皮経管冠動脈形成術）が行われ、ステントを留置し、狭窄率は０％に改善した。術後３日に足踏み試験を行ったところ、脈拍数が</a:t>
            </a:r>
            <a:r>
              <a:rPr lang="en-US" altLang="ja-JP" sz="2000" dirty="0"/>
              <a:t>120/</a:t>
            </a:r>
            <a:r>
              <a:rPr lang="ja-JP" altLang="en-US" sz="2000" dirty="0"/>
              <a:t>分に上昇したため中止した。その後、病室へ行くとＡさんは「胸の痛みがないので、トイレに行くところです」と言う。脈拍数は</a:t>
            </a:r>
            <a:r>
              <a:rPr lang="en-US" altLang="ja-JP" sz="2000" dirty="0"/>
              <a:t>66/</a:t>
            </a:r>
            <a:r>
              <a:rPr lang="ja-JP" altLang="en-US" sz="2000" dirty="0"/>
              <a:t>分であった。対応で適切なのはどれか。</a:t>
            </a:r>
          </a:p>
          <a:p>
            <a:endParaRPr lang="ja-JP" altLang="en-US" sz="2000" dirty="0"/>
          </a:p>
          <a:p>
            <a:r>
              <a:rPr lang="en-US" altLang="ja-JP" sz="2000" dirty="0"/>
              <a:t>1.</a:t>
            </a:r>
            <a:r>
              <a:rPr lang="ja-JP" altLang="en-US" sz="2000" dirty="0"/>
              <a:t>　「今日は導尿にしましょう。」</a:t>
            </a:r>
          </a:p>
          <a:p>
            <a:r>
              <a:rPr lang="en-US" altLang="ja-JP" sz="2000" dirty="0"/>
              <a:t>2.</a:t>
            </a:r>
            <a:r>
              <a:rPr lang="ja-JP" altLang="en-US" sz="2000" dirty="0"/>
              <a:t>　「ポータブルトイレを使いましょう。</a:t>
            </a:r>
            <a:r>
              <a:rPr lang="ja-JP" altLang="en-US" sz="2000" dirty="0" smtClean="0"/>
              <a:t>」　　　　　　　　　　　　　　　　　</a:t>
            </a:r>
            <a:r>
              <a:rPr lang="ja-JP" altLang="en-US" sz="2000" dirty="0" smtClean="0">
                <a:latin typeface="Wingdings"/>
                <a:ea typeface="Wingdings"/>
                <a:cs typeface="Wingdings"/>
                <a:sym typeface="Wingdings"/>
              </a:rPr>
              <a:t></a:t>
            </a:r>
            <a:endParaRPr lang="ja-JP" altLang="en-US" sz="2000" dirty="0"/>
          </a:p>
          <a:p>
            <a:r>
              <a:rPr lang="en-US" altLang="ja-JP" sz="2000" dirty="0"/>
              <a:t>3.</a:t>
            </a:r>
            <a:r>
              <a:rPr lang="ja-JP" altLang="en-US" sz="2000" dirty="0"/>
              <a:t>　「病棟のトイレまで付き添います。」</a:t>
            </a:r>
          </a:p>
          <a:p>
            <a:r>
              <a:rPr lang="en-US" altLang="ja-JP" sz="2000" dirty="0"/>
              <a:t>4.</a:t>
            </a:r>
            <a:r>
              <a:rPr lang="ja-JP" altLang="en-US" sz="2000" dirty="0"/>
              <a:t>　「気を付けてトイレまで行ってください。」</a:t>
            </a:r>
            <a:endParaRPr kumimoji="1" lang="ja-JP" altLang="en-US" sz="2000" dirty="0"/>
          </a:p>
        </p:txBody>
      </p:sp>
      <p:sp>
        <p:nvSpPr>
          <p:cNvPr id="3" name="正方形/長方形 2"/>
          <p:cNvSpPr/>
          <p:nvPr/>
        </p:nvSpPr>
        <p:spPr>
          <a:xfrm>
            <a:off x="7752046" y="5376517"/>
            <a:ext cx="664511"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3648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15884" y="148219"/>
            <a:ext cx="3037333" cy="646331"/>
          </a:xfrm>
          <a:prstGeom prst="rect">
            <a:avLst/>
          </a:prstGeom>
          <a:noFill/>
        </p:spPr>
        <p:txBody>
          <a:bodyPr wrap="square" rtlCol="0">
            <a:spAutoFit/>
          </a:bodyPr>
          <a:lstStyle/>
          <a:p>
            <a:r>
              <a:rPr kumimoji="1" lang="ja-JP" altLang="en-US" sz="3600" dirty="0" smtClean="0"/>
              <a:t>心臓の聴診</a:t>
            </a:r>
            <a:endParaRPr kumimoji="1" lang="ja-JP" altLang="en-US" sz="3600" dirty="0"/>
          </a:p>
        </p:txBody>
      </p:sp>
      <p:pic>
        <p:nvPicPr>
          <p:cNvPr id="3" name="図 2" descr="07-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10" y="1032931"/>
            <a:ext cx="5289148" cy="4748480"/>
          </a:xfrm>
          <a:prstGeom prst="rect">
            <a:avLst/>
          </a:prstGeom>
        </p:spPr>
      </p:pic>
      <p:sp>
        <p:nvSpPr>
          <p:cNvPr id="4" name="テキスト ボックス 3"/>
          <p:cNvSpPr txBox="1"/>
          <p:nvPr/>
        </p:nvSpPr>
        <p:spPr>
          <a:xfrm>
            <a:off x="5760458" y="1154966"/>
            <a:ext cx="4137056" cy="3477875"/>
          </a:xfrm>
          <a:prstGeom prst="rect">
            <a:avLst/>
          </a:prstGeom>
          <a:noFill/>
        </p:spPr>
        <p:txBody>
          <a:bodyPr wrap="square" rtlCol="0">
            <a:spAutoFit/>
          </a:bodyPr>
          <a:lstStyle/>
          <a:p>
            <a:r>
              <a:rPr lang="ja-JP" altLang="en-US" sz="2000" dirty="0" smtClean="0">
                <a:latin typeface="+mj-ea"/>
                <a:ea typeface="+mj-ea"/>
              </a:rPr>
              <a:t>心臓は房室弁の閉鎖</a:t>
            </a:r>
            <a:r>
              <a:rPr lang="ja-JP" altLang="en-US" sz="2000" dirty="0" smtClean="0">
                <a:latin typeface="+mj-ea"/>
                <a:ea typeface="+mj-ea"/>
                <a:cs typeface="Wingdings"/>
                <a:sym typeface="Wingdings"/>
              </a:rPr>
              <a:t>収縮期動脈弁閉鎖拡張期</a:t>
            </a:r>
            <a:endParaRPr lang="en-US" altLang="ja-JP" sz="2000" dirty="0" smtClean="0">
              <a:latin typeface="+mj-ea"/>
              <a:ea typeface="+mj-ea"/>
              <a:cs typeface="Wingdings"/>
              <a:sym typeface="Wingdings"/>
            </a:endParaRPr>
          </a:p>
          <a:p>
            <a:r>
              <a:rPr lang="ja-JP" altLang="en-US" sz="2000" dirty="0" smtClean="0">
                <a:latin typeface="+mj-ea"/>
                <a:ea typeface="+mj-ea"/>
                <a:cs typeface="Wingdings"/>
                <a:sym typeface="Wingdings"/>
              </a:rPr>
              <a:t>という動きを繰り返している。</a:t>
            </a:r>
            <a:endParaRPr lang="en-US" altLang="ja-JP" sz="2000" dirty="0" smtClean="0">
              <a:latin typeface="+mj-ea"/>
              <a:ea typeface="+mj-ea"/>
            </a:endParaRPr>
          </a:p>
          <a:p>
            <a:endParaRPr lang="en-US" altLang="ja-JP" sz="2000" dirty="0">
              <a:latin typeface="+mj-ea"/>
              <a:ea typeface="+mj-ea"/>
            </a:endParaRPr>
          </a:p>
          <a:p>
            <a:r>
              <a:rPr lang="en-US" altLang="ja-JP" sz="2000" dirty="0" smtClean="0">
                <a:latin typeface="+mj-ea"/>
                <a:ea typeface="+mj-ea"/>
              </a:rPr>
              <a:t>Ⅰ</a:t>
            </a:r>
            <a:r>
              <a:rPr lang="ja-JP" altLang="en-US" sz="2000" dirty="0" smtClean="0">
                <a:latin typeface="+mj-ea"/>
                <a:ea typeface="+mj-ea"/>
              </a:rPr>
              <a:t>音</a:t>
            </a:r>
            <a:endParaRPr lang="ja-JP" altLang="en-US" sz="2000" dirty="0">
              <a:latin typeface="+mj-ea"/>
              <a:ea typeface="+mj-ea"/>
            </a:endParaRPr>
          </a:p>
          <a:p>
            <a:r>
              <a:rPr lang="ja-JP" altLang="en-US" sz="2000" dirty="0">
                <a:latin typeface="+mj-ea"/>
                <a:ea typeface="+mj-ea"/>
              </a:rPr>
              <a:t>僧帽弁および三尖弁の</a:t>
            </a:r>
            <a:r>
              <a:rPr lang="ja-JP" altLang="en-US" sz="2000" dirty="0" smtClean="0">
                <a:latin typeface="+mj-ea"/>
                <a:ea typeface="+mj-ea"/>
              </a:rPr>
              <a:t>閉鎖音</a:t>
            </a:r>
            <a:endParaRPr lang="en-US" altLang="ja-JP" sz="2000" dirty="0" smtClean="0">
              <a:latin typeface="+mj-ea"/>
              <a:ea typeface="+mj-ea"/>
            </a:endParaRPr>
          </a:p>
          <a:p>
            <a:r>
              <a:rPr kumimoji="1" lang="ja-JP" altLang="en-US" sz="2000" dirty="0" smtClean="0">
                <a:solidFill>
                  <a:srgbClr val="FF0000"/>
                </a:solidFill>
                <a:latin typeface="+mj-ea"/>
                <a:ea typeface="+mj-ea"/>
              </a:rPr>
              <a:t>この後が収縮期</a:t>
            </a:r>
            <a:endParaRPr kumimoji="1" lang="en-US" altLang="ja-JP" sz="2000" dirty="0" smtClean="0">
              <a:solidFill>
                <a:srgbClr val="FF0000"/>
              </a:solidFill>
              <a:latin typeface="+mj-ea"/>
              <a:ea typeface="+mj-ea"/>
            </a:endParaRPr>
          </a:p>
          <a:p>
            <a:endParaRPr kumimoji="1" lang="en-US" altLang="ja-JP" sz="2000" dirty="0" smtClean="0">
              <a:solidFill>
                <a:srgbClr val="FF0000"/>
              </a:solidFill>
              <a:latin typeface="+mj-ea"/>
              <a:ea typeface="+mj-ea"/>
            </a:endParaRPr>
          </a:p>
          <a:p>
            <a:r>
              <a:rPr lang="en-US" altLang="ja-JP" sz="2000" dirty="0">
                <a:latin typeface="+mj-ea"/>
                <a:ea typeface="+mj-ea"/>
              </a:rPr>
              <a:t>Ⅱ</a:t>
            </a:r>
            <a:r>
              <a:rPr lang="ja-JP" altLang="en-US" sz="2000" dirty="0" smtClean="0">
                <a:latin typeface="+mj-ea"/>
                <a:ea typeface="+mj-ea"/>
              </a:rPr>
              <a:t>音</a:t>
            </a:r>
            <a:endParaRPr lang="ja-JP" altLang="en-US" sz="2000" dirty="0">
              <a:latin typeface="+mj-ea"/>
              <a:ea typeface="+mj-ea"/>
            </a:endParaRPr>
          </a:p>
          <a:p>
            <a:r>
              <a:rPr lang="ja-JP" altLang="en-US" sz="2000" dirty="0">
                <a:latin typeface="+mj-ea"/>
                <a:ea typeface="+mj-ea"/>
              </a:rPr>
              <a:t>大動脈弁および肺動脈弁の</a:t>
            </a:r>
            <a:r>
              <a:rPr lang="ja-JP" altLang="en-US" sz="2000" dirty="0" smtClean="0">
                <a:latin typeface="+mj-ea"/>
                <a:ea typeface="+mj-ea"/>
              </a:rPr>
              <a:t>閉鎖音</a:t>
            </a:r>
            <a:endParaRPr lang="en-US" altLang="ja-JP" sz="2000" dirty="0" smtClean="0">
              <a:latin typeface="+mj-ea"/>
              <a:ea typeface="+mj-ea"/>
            </a:endParaRPr>
          </a:p>
          <a:p>
            <a:r>
              <a:rPr kumimoji="1" lang="ja-JP" altLang="en-US" sz="2000" dirty="0" smtClean="0">
                <a:solidFill>
                  <a:srgbClr val="FF0000"/>
                </a:solidFill>
                <a:latin typeface="+mj-ea"/>
                <a:ea typeface="+mj-ea"/>
              </a:rPr>
              <a:t>この後が拡張期</a:t>
            </a:r>
            <a:endParaRPr kumimoji="1" lang="ja-JP" altLang="en-US" sz="2000" dirty="0">
              <a:solidFill>
                <a:srgbClr val="FF0000"/>
              </a:solidFill>
              <a:latin typeface="+mj-ea"/>
              <a:ea typeface="+mj-ea"/>
            </a:endParaRPr>
          </a:p>
        </p:txBody>
      </p:sp>
    </p:spTree>
    <p:extLst>
      <p:ext uri="{BB962C8B-B14F-4D97-AF65-F5344CB8AC3E}">
        <p14:creationId xmlns:p14="http://schemas.microsoft.com/office/powerpoint/2010/main" val="3282738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68083" y="304667"/>
            <a:ext cx="3416320" cy="646331"/>
          </a:xfrm>
          <a:prstGeom prst="rect">
            <a:avLst/>
          </a:prstGeom>
          <a:noFill/>
        </p:spPr>
        <p:txBody>
          <a:bodyPr wrap="none" rtlCol="0">
            <a:spAutoFit/>
          </a:bodyPr>
          <a:lstStyle/>
          <a:p>
            <a:r>
              <a:rPr kumimoji="1" lang="ja-JP" altLang="en-US" sz="3600" dirty="0" smtClean="0"/>
              <a:t>心音の聴取部位</a:t>
            </a:r>
            <a:endParaRPr kumimoji="1" lang="ja-JP" altLang="en-US" sz="3600" dirty="0"/>
          </a:p>
        </p:txBody>
      </p:sp>
      <p:pic>
        <p:nvPicPr>
          <p:cNvPr id="3" name="図 2" descr="07-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90" y="1150606"/>
            <a:ext cx="4917385" cy="5256139"/>
          </a:xfrm>
          <a:prstGeom prst="rect">
            <a:avLst/>
          </a:prstGeom>
        </p:spPr>
      </p:pic>
      <p:sp>
        <p:nvSpPr>
          <p:cNvPr id="4" name="テキスト ボックス 3"/>
          <p:cNvSpPr txBox="1"/>
          <p:nvPr/>
        </p:nvSpPr>
        <p:spPr>
          <a:xfrm>
            <a:off x="5822224" y="1483968"/>
            <a:ext cx="3981373" cy="2906779"/>
          </a:xfrm>
          <a:prstGeom prst="rect">
            <a:avLst/>
          </a:prstGeom>
          <a:noFill/>
        </p:spPr>
        <p:txBody>
          <a:bodyPr wrap="square" rtlCol="0">
            <a:spAutoFit/>
          </a:bodyPr>
          <a:lstStyle/>
          <a:p>
            <a:pPr>
              <a:lnSpc>
                <a:spcPts val="3680"/>
              </a:lnSpc>
            </a:pPr>
            <a:r>
              <a:rPr kumimoji="1" lang="en-US" altLang="ja-JP" sz="2400" dirty="0" smtClean="0"/>
              <a:t>I </a:t>
            </a:r>
            <a:r>
              <a:rPr kumimoji="1" lang="ja-JP" altLang="en-US" sz="2400" dirty="0" smtClean="0"/>
              <a:t>音は房室弁の閉鎖する音で、心尖部の方で大きく聞こえる。</a:t>
            </a:r>
            <a:endParaRPr kumimoji="1" lang="en-US" altLang="ja-JP" sz="2400" dirty="0" smtClean="0"/>
          </a:p>
          <a:p>
            <a:pPr>
              <a:lnSpc>
                <a:spcPts val="3680"/>
              </a:lnSpc>
            </a:pPr>
            <a:endParaRPr kumimoji="1" lang="en-US" altLang="ja-JP" sz="2400" dirty="0" smtClean="0"/>
          </a:p>
          <a:p>
            <a:pPr>
              <a:lnSpc>
                <a:spcPts val="3680"/>
              </a:lnSpc>
            </a:pPr>
            <a:r>
              <a:rPr lang="en-US" altLang="ja-JP" sz="2400" dirty="0" smtClean="0"/>
              <a:t>II </a:t>
            </a:r>
            <a:r>
              <a:rPr lang="ja-JP" altLang="en-US" sz="2400" dirty="0" smtClean="0"/>
              <a:t>音は大動脈弁と肺動脈弁が閉じるときの音で、心基部で大きく聞こえる。</a:t>
            </a:r>
            <a:endParaRPr kumimoji="1" lang="ja-JP" altLang="en-US" sz="2400" dirty="0"/>
          </a:p>
        </p:txBody>
      </p:sp>
    </p:spTree>
    <p:extLst>
      <p:ext uri="{BB962C8B-B14F-4D97-AF65-F5344CB8AC3E}">
        <p14:creationId xmlns:p14="http://schemas.microsoft.com/office/powerpoint/2010/main" val="680269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66995" y="370992"/>
            <a:ext cx="1569660" cy="646331"/>
          </a:xfrm>
          <a:prstGeom prst="rect">
            <a:avLst/>
          </a:prstGeom>
          <a:noFill/>
        </p:spPr>
        <p:txBody>
          <a:bodyPr wrap="none" rtlCol="0">
            <a:spAutoFit/>
          </a:bodyPr>
          <a:lstStyle/>
          <a:p>
            <a:r>
              <a:rPr kumimoji="1" lang="ja-JP" altLang="en-US" sz="3600" dirty="0" smtClean="0"/>
              <a:t>心雑音</a:t>
            </a:r>
            <a:endParaRPr kumimoji="1" lang="ja-JP" altLang="en-US" sz="3600" dirty="0"/>
          </a:p>
        </p:txBody>
      </p:sp>
      <p:pic>
        <p:nvPicPr>
          <p:cNvPr id="3" name="図 2" descr="IMG-2-2-2-2-2-2-2-2-2-2-2-2-2-2-2-2-2-2-2-2-2-2-2-2-2-2-2-2-2-2-2-2-2-2-2-2-2-2-2-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669" y="1196409"/>
            <a:ext cx="3783818" cy="3225705"/>
          </a:xfrm>
          <a:prstGeom prst="rect">
            <a:avLst/>
          </a:prstGeom>
        </p:spPr>
      </p:pic>
      <p:pic>
        <p:nvPicPr>
          <p:cNvPr id="4" name="図 3" descr="IMG_0001-2-2-2-2-2-2-2-2-2-2-2-2-2-2-2-2-2-2-2-2-2-2-2-2-2-2-2-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786" y="1196409"/>
            <a:ext cx="3945816" cy="3225705"/>
          </a:xfrm>
          <a:prstGeom prst="rect">
            <a:avLst/>
          </a:prstGeom>
        </p:spPr>
      </p:pic>
      <p:sp>
        <p:nvSpPr>
          <p:cNvPr id="5" name="テキスト ボックス 4"/>
          <p:cNvSpPr txBox="1"/>
          <p:nvPr/>
        </p:nvSpPr>
        <p:spPr>
          <a:xfrm>
            <a:off x="1211608" y="4635189"/>
            <a:ext cx="3113152" cy="1323439"/>
          </a:xfrm>
          <a:prstGeom prst="rect">
            <a:avLst/>
          </a:prstGeom>
          <a:noFill/>
        </p:spPr>
        <p:txBody>
          <a:bodyPr wrap="none" rtlCol="0">
            <a:spAutoFit/>
          </a:bodyPr>
          <a:lstStyle/>
          <a:p>
            <a:r>
              <a:rPr kumimoji="1" lang="ja-JP" altLang="en-US" sz="2000" dirty="0" smtClean="0"/>
              <a:t>収縮期駆出性雑音</a:t>
            </a:r>
            <a:endParaRPr kumimoji="1" lang="en-US" altLang="ja-JP" sz="2000" dirty="0" smtClean="0"/>
          </a:p>
          <a:p>
            <a:r>
              <a:rPr lang="ja-JP" altLang="en-US" sz="2000" dirty="0" smtClean="0"/>
              <a:t>大動脈弁狭窄症</a:t>
            </a:r>
            <a:endParaRPr lang="en-US" altLang="ja-JP" sz="2000" dirty="0" smtClean="0"/>
          </a:p>
          <a:p>
            <a:r>
              <a:rPr lang="ja-JP" altLang="en-US" sz="2000" dirty="0" smtClean="0"/>
              <a:t>（高齢者に増加しつつある）</a:t>
            </a:r>
            <a:endParaRPr lang="en-US" altLang="ja-JP" sz="2000" dirty="0" smtClean="0"/>
          </a:p>
          <a:p>
            <a:r>
              <a:rPr kumimoji="1" lang="ja-JP" altLang="en-US" sz="2000" dirty="0" smtClean="0"/>
              <a:t>などで聞こえる雑音。</a:t>
            </a:r>
            <a:endParaRPr kumimoji="1" lang="ja-JP" altLang="en-US" sz="2000" dirty="0"/>
          </a:p>
        </p:txBody>
      </p:sp>
      <p:sp>
        <p:nvSpPr>
          <p:cNvPr id="6" name="テキスト ボックス 5"/>
          <p:cNvSpPr txBox="1"/>
          <p:nvPr/>
        </p:nvSpPr>
        <p:spPr>
          <a:xfrm>
            <a:off x="5769558" y="4635189"/>
            <a:ext cx="2470949" cy="1323439"/>
          </a:xfrm>
          <a:prstGeom prst="rect">
            <a:avLst/>
          </a:prstGeom>
          <a:noFill/>
        </p:spPr>
        <p:txBody>
          <a:bodyPr wrap="none" rtlCol="0">
            <a:spAutoFit/>
          </a:bodyPr>
          <a:lstStyle/>
          <a:p>
            <a:r>
              <a:rPr kumimoji="1" lang="ja-JP" altLang="en-US" sz="2000" dirty="0" smtClean="0"/>
              <a:t>収縮期逆流性雑音</a:t>
            </a:r>
            <a:endParaRPr kumimoji="1" lang="en-US" altLang="ja-JP" sz="2000" dirty="0" smtClean="0"/>
          </a:p>
          <a:p>
            <a:r>
              <a:rPr lang="ja-JP" altLang="en-US" sz="2000" dirty="0" smtClean="0"/>
              <a:t>僧帽弁閉鎖不全症</a:t>
            </a:r>
            <a:endParaRPr lang="en-US" altLang="ja-JP" sz="2000" dirty="0" smtClean="0"/>
          </a:p>
          <a:p>
            <a:r>
              <a:rPr lang="ja-JP" altLang="en-US" sz="2000" dirty="0" smtClean="0"/>
              <a:t>（最も多い）</a:t>
            </a:r>
            <a:endParaRPr lang="en-US" altLang="ja-JP" sz="2000" dirty="0" smtClean="0"/>
          </a:p>
          <a:p>
            <a:r>
              <a:rPr kumimoji="1" lang="ja-JP" altLang="en-US" sz="2000" dirty="0" smtClean="0"/>
              <a:t>などで聞こえる雑音。</a:t>
            </a:r>
            <a:endParaRPr kumimoji="1" lang="ja-JP" altLang="en-US" sz="2000" dirty="0"/>
          </a:p>
        </p:txBody>
      </p:sp>
    </p:spTree>
    <p:extLst>
      <p:ext uri="{BB962C8B-B14F-4D97-AF65-F5344CB8AC3E}">
        <p14:creationId xmlns:p14="http://schemas.microsoft.com/office/powerpoint/2010/main" val="4266562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33684" y="620266"/>
            <a:ext cx="8092268" cy="2246769"/>
          </a:xfrm>
          <a:prstGeom prst="rect">
            <a:avLst/>
          </a:prstGeom>
          <a:noFill/>
        </p:spPr>
        <p:txBody>
          <a:bodyPr wrap="square" rtlCol="0">
            <a:spAutoFit/>
          </a:bodyPr>
          <a:lstStyle/>
          <a:p>
            <a:r>
              <a:rPr lang="ja-JP" altLang="en-US" sz="2000" b="1" dirty="0"/>
              <a:t>第</a:t>
            </a:r>
            <a:r>
              <a:rPr lang="en-US" altLang="ja-JP" sz="2000" b="1" dirty="0"/>
              <a:t>93</a:t>
            </a:r>
            <a:r>
              <a:rPr lang="ja-JP" altLang="en-US" sz="2000" b="1" dirty="0"/>
              <a:t>回</a:t>
            </a:r>
          </a:p>
          <a:p>
            <a:r>
              <a:rPr lang="ja-JP" altLang="en-US" sz="2000" b="1" dirty="0"/>
              <a:t>心音で正しいのはどれか。</a:t>
            </a:r>
          </a:p>
          <a:p>
            <a:endParaRPr lang="ja-JP" altLang="en-US" sz="2000" b="1" dirty="0"/>
          </a:p>
          <a:p>
            <a:r>
              <a:rPr lang="en-US" altLang="ja-JP" sz="2000" b="1" dirty="0"/>
              <a:t>1.</a:t>
            </a:r>
            <a:r>
              <a:rPr lang="ja-JP" altLang="en-US" sz="2000" b="1" dirty="0"/>
              <a:t>　</a:t>
            </a:r>
            <a:r>
              <a:rPr lang="en-US" altLang="ja-JP" sz="2000" b="1" dirty="0"/>
              <a:t>Ⅰ</a:t>
            </a:r>
            <a:r>
              <a:rPr lang="ja-JP" altLang="en-US" sz="2000" b="1" dirty="0"/>
              <a:t>音は心室が拡張し始めるときに生じる。</a:t>
            </a:r>
          </a:p>
          <a:p>
            <a:r>
              <a:rPr lang="en-US" altLang="ja-JP" sz="2000" b="1" dirty="0"/>
              <a:t>2.</a:t>
            </a:r>
            <a:r>
              <a:rPr lang="ja-JP" altLang="en-US" sz="2000" b="1" dirty="0"/>
              <a:t>　</a:t>
            </a:r>
            <a:r>
              <a:rPr lang="en-US" altLang="ja-JP" sz="2000" b="1" dirty="0"/>
              <a:t>Ⅰ</a:t>
            </a:r>
            <a:r>
              <a:rPr lang="ja-JP" altLang="en-US" sz="2000" b="1" dirty="0"/>
              <a:t>音は僧帽弁と三尖弁とが開く音である。</a:t>
            </a:r>
          </a:p>
          <a:p>
            <a:r>
              <a:rPr lang="en-US" altLang="ja-JP" sz="2000" b="1" dirty="0"/>
              <a:t>3.</a:t>
            </a:r>
            <a:r>
              <a:rPr lang="ja-JP" altLang="en-US" sz="2000" b="1" dirty="0"/>
              <a:t>　</a:t>
            </a:r>
            <a:r>
              <a:rPr lang="en-US" altLang="ja-JP" sz="2000" b="1" dirty="0"/>
              <a:t>Ⅱ</a:t>
            </a:r>
            <a:r>
              <a:rPr lang="ja-JP" altLang="en-US" sz="2000" b="1" dirty="0"/>
              <a:t>音は心室が収縮し始めるときに生じる。</a:t>
            </a:r>
          </a:p>
          <a:p>
            <a:r>
              <a:rPr lang="en-US" altLang="ja-JP" sz="2000" b="1" dirty="0"/>
              <a:t>4.</a:t>
            </a:r>
            <a:r>
              <a:rPr lang="ja-JP" altLang="en-US" sz="2000" b="1" dirty="0"/>
              <a:t>　</a:t>
            </a:r>
            <a:r>
              <a:rPr lang="en-US" altLang="ja-JP" sz="2000" b="1" dirty="0"/>
              <a:t>Ⅱ</a:t>
            </a:r>
            <a:r>
              <a:rPr lang="ja-JP" altLang="en-US" sz="2000" b="1" dirty="0"/>
              <a:t>音は大動脈弁と肺動脈弁とが閉じる音である</a:t>
            </a:r>
            <a:r>
              <a:rPr lang="ja-JP" altLang="en-US" sz="2000" b="1" dirty="0" smtClean="0"/>
              <a:t>。　　　　　　　</a:t>
            </a:r>
            <a:r>
              <a:rPr lang="ja-JP" altLang="en-US" sz="2000" b="1" dirty="0" smtClean="0">
                <a:latin typeface="Wingdings"/>
                <a:ea typeface="Wingdings"/>
                <a:cs typeface="Wingdings"/>
                <a:sym typeface="Wingdings"/>
              </a:rPr>
              <a:t></a:t>
            </a:r>
            <a:endParaRPr kumimoji="1" lang="ja-JP" altLang="en-US" sz="2000" b="1" dirty="0"/>
          </a:p>
        </p:txBody>
      </p:sp>
      <p:sp>
        <p:nvSpPr>
          <p:cNvPr id="3" name="正方形/長方形 2"/>
          <p:cNvSpPr/>
          <p:nvPr/>
        </p:nvSpPr>
        <p:spPr>
          <a:xfrm>
            <a:off x="7664027" y="2377686"/>
            <a:ext cx="664511"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 name="テキスト ボックス 3"/>
          <p:cNvSpPr txBox="1"/>
          <p:nvPr/>
        </p:nvSpPr>
        <p:spPr>
          <a:xfrm>
            <a:off x="1033683" y="3588555"/>
            <a:ext cx="8535275" cy="2862322"/>
          </a:xfrm>
          <a:prstGeom prst="rect">
            <a:avLst/>
          </a:prstGeom>
          <a:noFill/>
        </p:spPr>
        <p:txBody>
          <a:bodyPr wrap="square" rtlCol="0">
            <a:spAutoFit/>
          </a:bodyPr>
          <a:lstStyle/>
          <a:p>
            <a:r>
              <a:rPr lang="ja-JP" altLang="en-US" sz="2000" b="1" dirty="0"/>
              <a:t>第</a:t>
            </a:r>
            <a:r>
              <a:rPr lang="en-US" altLang="ja-JP" sz="2000" b="1" dirty="0"/>
              <a:t>102</a:t>
            </a:r>
            <a:r>
              <a:rPr lang="ja-JP" altLang="en-US" sz="2000" b="1" dirty="0"/>
              <a:t>回</a:t>
            </a:r>
          </a:p>
          <a:p>
            <a:r>
              <a:rPr lang="ja-JP" altLang="en-US" sz="2000" b="1" dirty="0"/>
              <a:t>心音の聴取部位を図に示す。肺動脈弁領域の聴診部位はどれか。ただし、点線は心臓を示す。	</a:t>
            </a:r>
          </a:p>
          <a:p>
            <a:endParaRPr lang="ja-JP" altLang="en-US" sz="2000" b="1" dirty="0"/>
          </a:p>
          <a:p>
            <a:endParaRPr lang="ja-JP" altLang="en-US" sz="2000" b="1" dirty="0"/>
          </a:p>
          <a:p>
            <a:r>
              <a:rPr lang="en-US" altLang="ja-JP" sz="2000" b="1" dirty="0"/>
              <a:t>1.</a:t>
            </a:r>
            <a:r>
              <a:rPr lang="ja-JP" altLang="en-US" sz="2000" b="1" dirty="0"/>
              <a:t>　</a:t>
            </a:r>
            <a:r>
              <a:rPr lang="en-US" altLang="ja-JP" sz="2000" b="1" dirty="0"/>
              <a:t>①</a:t>
            </a:r>
          </a:p>
          <a:p>
            <a:r>
              <a:rPr lang="en-US" altLang="ja-JP" sz="2000" b="1" dirty="0"/>
              <a:t>2.</a:t>
            </a:r>
            <a:r>
              <a:rPr lang="ja-JP" altLang="en-US" sz="2000" b="1" dirty="0"/>
              <a:t>　</a:t>
            </a:r>
            <a:r>
              <a:rPr lang="en-US" altLang="ja-JP" sz="2000" b="1" dirty="0" smtClean="0"/>
              <a:t>②</a:t>
            </a:r>
            <a:r>
              <a:rPr lang="ja-JP" altLang="en-US" sz="2000" b="1" dirty="0" smtClean="0"/>
              <a:t>　　　　　　</a:t>
            </a:r>
            <a:r>
              <a:rPr lang="ja-JP" altLang="en-US" sz="2000" b="1" dirty="0" smtClean="0">
                <a:latin typeface="Wingdings"/>
                <a:ea typeface="Wingdings"/>
                <a:cs typeface="Wingdings"/>
                <a:sym typeface="Wingdings"/>
              </a:rPr>
              <a:t></a:t>
            </a:r>
            <a:endParaRPr lang="en-US" altLang="ja-JP" sz="2000" b="1" dirty="0"/>
          </a:p>
          <a:p>
            <a:r>
              <a:rPr lang="en-US" altLang="ja-JP" sz="2000" b="1" dirty="0"/>
              <a:t>3.</a:t>
            </a:r>
            <a:r>
              <a:rPr lang="ja-JP" altLang="en-US" sz="2000" b="1" dirty="0"/>
              <a:t>　</a:t>
            </a:r>
            <a:r>
              <a:rPr lang="en-US" altLang="ja-JP" sz="2000" b="1" dirty="0"/>
              <a:t>③</a:t>
            </a:r>
          </a:p>
          <a:p>
            <a:r>
              <a:rPr lang="en-US" altLang="ja-JP" sz="2000" b="1" dirty="0"/>
              <a:t>4.</a:t>
            </a:r>
            <a:r>
              <a:rPr lang="ja-JP" altLang="en-US" sz="2000" b="1" dirty="0"/>
              <a:t>　</a:t>
            </a:r>
            <a:r>
              <a:rPr lang="en-US" altLang="ja-JP" sz="2000" b="1" dirty="0"/>
              <a:t>④</a:t>
            </a:r>
            <a:endParaRPr kumimoji="1" lang="ja-JP" altLang="en-US" sz="2000" b="1" dirty="0"/>
          </a:p>
        </p:txBody>
      </p:sp>
      <p:pic>
        <p:nvPicPr>
          <p:cNvPr id="5" name="図 4" descr="m2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284" y="4317209"/>
            <a:ext cx="2613743" cy="2133668"/>
          </a:xfrm>
          <a:prstGeom prst="rect">
            <a:avLst/>
          </a:prstGeom>
        </p:spPr>
      </p:pic>
      <p:sp>
        <p:nvSpPr>
          <p:cNvPr id="6" name="正方形/長方形 5"/>
          <p:cNvSpPr/>
          <p:nvPr/>
        </p:nvSpPr>
        <p:spPr>
          <a:xfrm>
            <a:off x="2618474" y="5321283"/>
            <a:ext cx="664511"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6456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2224" y="248502"/>
            <a:ext cx="7897331" cy="5016758"/>
          </a:xfrm>
          <a:prstGeom prst="rect">
            <a:avLst/>
          </a:prstGeom>
          <a:noFill/>
        </p:spPr>
        <p:txBody>
          <a:bodyPr wrap="square" rtlCol="0">
            <a:spAutoFit/>
          </a:bodyPr>
          <a:lstStyle/>
          <a:p>
            <a:r>
              <a:rPr lang="ja-JP" altLang="en-US" sz="2000" b="1" dirty="0"/>
              <a:t>第</a:t>
            </a:r>
            <a:r>
              <a:rPr lang="en-US" altLang="ja-JP" sz="2000" b="1" dirty="0"/>
              <a:t>100</a:t>
            </a:r>
            <a:r>
              <a:rPr lang="ja-JP" altLang="en-US" sz="2000" b="1" dirty="0"/>
              <a:t>回</a:t>
            </a:r>
          </a:p>
          <a:p>
            <a:r>
              <a:rPr lang="ja-JP" altLang="en-US" sz="2000" b="1" dirty="0"/>
              <a:t>拡張期雑音が聴取されるのはどれか。</a:t>
            </a:r>
          </a:p>
          <a:p>
            <a:endParaRPr lang="ja-JP" altLang="en-US" sz="2000" b="1" dirty="0"/>
          </a:p>
          <a:p>
            <a:r>
              <a:rPr lang="en-US" altLang="ja-JP" sz="2000" b="1" dirty="0"/>
              <a:t>1.</a:t>
            </a:r>
            <a:r>
              <a:rPr lang="ja-JP" altLang="en-US" sz="2000" b="1" dirty="0"/>
              <a:t>　僧帽弁</a:t>
            </a:r>
            <a:r>
              <a:rPr lang="ja-JP" altLang="en-US" sz="2000" b="1" dirty="0" smtClean="0"/>
              <a:t>狭窄　　　　　　　　　　　　</a:t>
            </a:r>
            <a:r>
              <a:rPr lang="ja-JP" altLang="en-US" sz="2000" b="1" dirty="0" smtClean="0">
                <a:latin typeface="Wingdings"/>
                <a:ea typeface="Wingdings"/>
                <a:cs typeface="Wingdings"/>
                <a:sym typeface="Wingdings"/>
              </a:rPr>
              <a:t></a:t>
            </a:r>
            <a:endParaRPr lang="ja-JP" altLang="en-US" sz="2000" b="1" dirty="0"/>
          </a:p>
          <a:p>
            <a:r>
              <a:rPr lang="en-US" altLang="ja-JP" sz="2000" b="1" dirty="0"/>
              <a:t>2.</a:t>
            </a:r>
            <a:r>
              <a:rPr lang="ja-JP" altLang="en-US" sz="2000" b="1" dirty="0"/>
              <a:t>　大動脈弁狭窄</a:t>
            </a:r>
          </a:p>
          <a:p>
            <a:r>
              <a:rPr lang="en-US" altLang="ja-JP" sz="2000" b="1" dirty="0"/>
              <a:t>3.</a:t>
            </a:r>
            <a:r>
              <a:rPr lang="ja-JP" altLang="en-US" sz="2000" b="1" dirty="0"/>
              <a:t>　肺動脈弁狭窄</a:t>
            </a:r>
          </a:p>
          <a:p>
            <a:r>
              <a:rPr lang="en-US" altLang="ja-JP" sz="2000" b="1" dirty="0"/>
              <a:t>4.</a:t>
            </a:r>
            <a:r>
              <a:rPr lang="ja-JP" altLang="en-US" sz="2000" b="1" dirty="0"/>
              <a:t>　心室中隔</a:t>
            </a:r>
            <a:r>
              <a:rPr lang="ja-JP" altLang="en-US" sz="2000" b="1" dirty="0" smtClean="0"/>
              <a:t>欠損</a:t>
            </a:r>
            <a:endParaRPr lang="en-US" altLang="ja-JP" sz="2000" b="1" dirty="0" smtClean="0"/>
          </a:p>
          <a:p>
            <a:endParaRPr kumimoji="1" lang="en-US" altLang="ja-JP" sz="2000" b="1" dirty="0"/>
          </a:p>
          <a:p>
            <a:r>
              <a:rPr lang="ja-JP" altLang="en-US" sz="2000" b="1" dirty="0"/>
              <a:t>第</a:t>
            </a:r>
            <a:r>
              <a:rPr lang="en-US" altLang="ja-JP" sz="2000" b="1" dirty="0"/>
              <a:t>92</a:t>
            </a:r>
            <a:r>
              <a:rPr lang="ja-JP" altLang="en-US" sz="2000" b="1" dirty="0"/>
              <a:t>回</a:t>
            </a:r>
          </a:p>
          <a:p>
            <a:r>
              <a:rPr lang="ja-JP" altLang="en-US" sz="2000" b="1" dirty="0"/>
              <a:t>第</a:t>
            </a:r>
            <a:r>
              <a:rPr lang="en-US" altLang="ja-JP" sz="2000" b="1" dirty="0"/>
              <a:t>Ⅰ</a:t>
            </a:r>
            <a:r>
              <a:rPr lang="ja-JP" altLang="en-US" sz="2000" b="1" dirty="0"/>
              <a:t>心音が最もよく聴取される部位はどれか。	</a:t>
            </a:r>
          </a:p>
          <a:p>
            <a:endParaRPr lang="ja-JP" altLang="en-US" sz="2000" b="1" dirty="0"/>
          </a:p>
          <a:p>
            <a:endParaRPr lang="ja-JP" altLang="en-US" sz="2000" b="1" dirty="0"/>
          </a:p>
          <a:p>
            <a:r>
              <a:rPr lang="en-US" altLang="ja-JP" sz="2000" b="1" dirty="0"/>
              <a:t>1.</a:t>
            </a:r>
            <a:r>
              <a:rPr lang="ja-JP" altLang="en-US" sz="2000" b="1" dirty="0"/>
              <a:t>　ア</a:t>
            </a:r>
          </a:p>
          <a:p>
            <a:r>
              <a:rPr lang="en-US" altLang="ja-JP" sz="2000" b="1" dirty="0"/>
              <a:t>2.</a:t>
            </a:r>
            <a:r>
              <a:rPr lang="ja-JP" altLang="en-US" sz="2000" b="1" dirty="0"/>
              <a:t>　イ</a:t>
            </a:r>
          </a:p>
          <a:p>
            <a:r>
              <a:rPr lang="en-US" altLang="ja-JP" sz="2000" b="1" dirty="0"/>
              <a:t>3.</a:t>
            </a:r>
            <a:r>
              <a:rPr lang="ja-JP" altLang="en-US" sz="2000" b="1" dirty="0"/>
              <a:t>　ウ</a:t>
            </a:r>
          </a:p>
          <a:p>
            <a:r>
              <a:rPr lang="en-US" altLang="ja-JP" sz="2000" b="1" dirty="0"/>
              <a:t>4.</a:t>
            </a:r>
            <a:r>
              <a:rPr lang="ja-JP" altLang="en-US" sz="2000" b="1" dirty="0"/>
              <a:t>　</a:t>
            </a:r>
            <a:r>
              <a:rPr lang="ja-JP" altLang="en-US" sz="2000" b="1" dirty="0" smtClean="0"/>
              <a:t>エ　　　　　　　　　　　　</a:t>
            </a:r>
            <a:r>
              <a:rPr lang="ja-JP" altLang="en-US" sz="2000" b="1" dirty="0" smtClean="0">
                <a:latin typeface="Wingdings"/>
                <a:ea typeface="Wingdings"/>
                <a:cs typeface="Wingdings"/>
                <a:sym typeface="Wingdings"/>
              </a:rPr>
              <a:t></a:t>
            </a:r>
            <a:endParaRPr kumimoji="1" lang="ja-JP" altLang="en-US" sz="2000" b="1" dirty="0"/>
          </a:p>
        </p:txBody>
      </p:sp>
      <p:sp>
        <p:nvSpPr>
          <p:cNvPr id="3" name="正方形/長方形 2"/>
          <p:cNvSpPr/>
          <p:nvPr/>
        </p:nvSpPr>
        <p:spPr>
          <a:xfrm>
            <a:off x="4434824" y="1223205"/>
            <a:ext cx="731234"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4" name="図 3" descr="m2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317" y="3612393"/>
            <a:ext cx="3688315" cy="2502785"/>
          </a:xfrm>
          <a:prstGeom prst="rect">
            <a:avLst/>
          </a:prstGeom>
        </p:spPr>
      </p:pic>
      <p:sp>
        <p:nvSpPr>
          <p:cNvPr id="5" name="正方形/長方形 4"/>
          <p:cNvSpPr/>
          <p:nvPr/>
        </p:nvSpPr>
        <p:spPr>
          <a:xfrm>
            <a:off x="3267825" y="4775911"/>
            <a:ext cx="731234" cy="48934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980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2348</TotalTime>
  <Words>3009</Words>
  <Application>Microsoft Office PowerPoint</Application>
  <PresentationFormat>35mm スライド</PresentationFormat>
  <Paragraphs>602</Paragraphs>
  <Slides>48</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48</vt:i4>
      </vt:variant>
    </vt:vector>
  </HeadingPairs>
  <TitlesOfParts>
    <vt:vector size="53" baseType="lpstr">
      <vt:lpstr>ＭＳ Ｐゴシック</vt:lpstr>
      <vt:lpstr>Arial</vt:lpstr>
      <vt:lpstr>Calibri</vt:lpstr>
      <vt:lpstr>Wingdings</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北海道医療大学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正伸</dc:creator>
  <cp:lastModifiedBy>小林 正伸</cp:lastModifiedBy>
  <cp:revision>50</cp:revision>
  <dcterms:created xsi:type="dcterms:W3CDTF">2013-12-25T11:48:00Z</dcterms:created>
  <dcterms:modified xsi:type="dcterms:W3CDTF">2018-12-12T06:26:30Z</dcterms:modified>
</cp:coreProperties>
</file>