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6"/>
  </p:notesMasterIdLst>
  <p:sldIdLst>
    <p:sldId id="257" r:id="rId2"/>
    <p:sldId id="261" r:id="rId3"/>
    <p:sldId id="280" r:id="rId4"/>
    <p:sldId id="262" r:id="rId5"/>
    <p:sldId id="282" r:id="rId6"/>
    <p:sldId id="263" r:id="rId7"/>
    <p:sldId id="256" r:id="rId8"/>
    <p:sldId id="264" r:id="rId9"/>
    <p:sldId id="265" r:id="rId10"/>
    <p:sldId id="277" r:id="rId11"/>
    <p:sldId id="267" r:id="rId12"/>
    <p:sldId id="268" r:id="rId13"/>
    <p:sldId id="278" r:id="rId14"/>
    <p:sldId id="258" r:id="rId15"/>
    <p:sldId id="269" r:id="rId16"/>
    <p:sldId id="279" r:id="rId17"/>
    <p:sldId id="259" r:id="rId18"/>
    <p:sldId id="270" r:id="rId19"/>
    <p:sldId id="283" r:id="rId20"/>
    <p:sldId id="284" r:id="rId21"/>
    <p:sldId id="286" r:id="rId22"/>
    <p:sldId id="287" r:id="rId23"/>
    <p:sldId id="285" r:id="rId24"/>
    <p:sldId id="271" r:id="rId25"/>
    <p:sldId id="260" r:id="rId26"/>
    <p:sldId id="266" r:id="rId27"/>
    <p:sldId id="272" r:id="rId28"/>
    <p:sldId id="327" r:id="rId29"/>
    <p:sldId id="328" r:id="rId30"/>
    <p:sldId id="329" r:id="rId31"/>
    <p:sldId id="281" r:id="rId32"/>
    <p:sldId id="273" r:id="rId33"/>
    <p:sldId id="330" r:id="rId34"/>
    <p:sldId id="331" r:id="rId35"/>
    <p:sldId id="288" r:id="rId36"/>
    <p:sldId id="289" r:id="rId37"/>
    <p:sldId id="290" r:id="rId38"/>
    <p:sldId id="291" r:id="rId39"/>
    <p:sldId id="298" r:id="rId40"/>
    <p:sldId id="292" r:id="rId41"/>
    <p:sldId id="293" r:id="rId42"/>
    <p:sldId id="304" r:id="rId43"/>
    <p:sldId id="296" r:id="rId44"/>
    <p:sldId id="297" r:id="rId45"/>
    <p:sldId id="314" r:id="rId46"/>
    <p:sldId id="315" r:id="rId47"/>
    <p:sldId id="294" r:id="rId48"/>
    <p:sldId id="299" r:id="rId49"/>
    <p:sldId id="300" r:id="rId50"/>
    <p:sldId id="301" r:id="rId51"/>
    <p:sldId id="302" r:id="rId52"/>
    <p:sldId id="303" r:id="rId53"/>
    <p:sldId id="295" r:id="rId54"/>
    <p:sldId id="316" r:id="rId55"/>
    <p:sldId id="309" r:id="rId56"/>
    <p:sldId id="332" r:id="rId57"/>
    <p:sldId id="335" r:id="rId58"/>
    <p:sldId id="333" r:id="rId59"/>
    <p:sldId id="334" r:id="rId60"/>
    <p:sldId id="336" r:id="rId61"/>
    <p:sldId id="337" r:id="rId62"/>
    <p:sldId id="338" r:id="rId63"/>
    <p:sldId id="339" r:id="rId64"/>
    <p:sldId id="340" r:id="rId65"/>
    <p:sldId id="341" r:id="rId66"/>
    <p:sldId id="342" r:id="rId67"/>
    <p:sldId id="305" r:id="rId68"/>
    <p:sldId id="306" r:id="rId69"/>
    <p:sldId id="317" r:id="rId70"/>
    <p:sldId id="318" r:id="rId71"/>
    <p:sldId id="319" r:id="rId72"/>
    <p:sldId id="320" r:id="rId73"/>
    <p:sldId id="321" r:id="rId74"/>
    <p:sldId id="322" r:id="rId75"/>
    <p:sldId id="323" r:id="rId76"/>
    <p:sldId id="307" r:id="rId77"/>
    <p:sldId id="324" r:id="rId78"/>
    <p:sldId id="310" r:id="rId79"/>
    <p:sldId id="308" r:id="rId80"/>
    <p:sldId id="325" r:id="rId81"/>
    <p:sldId id="311" r:id="rId82"/>
    <p:sldId id="326" r:id="rId83"/>
    <p:sldId id="312" r:id="rId84"/>
    <p:sldId id="313" r:id="rId85"/>
  </p:sldIdLst>
  <p:sldSz cx="10287000" cy="6858000" type="35mm"/>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60"/>
  </p:normalViewPr>
  <p:slideViewPr>
    <p:cSldViewPr snapToGrid="0" snapToObjects="1">
      <p:cViewPr varScale="1">
        <p:scale>
          <a:sx n="67" d="100"/>
          <a:sy n="67" d="100"/>
        </p:scale>
        <p:origin x="318" y="72"/>
      </p:cViewPr>
      <p:guideLst>
        <p:guide orient="horz" pos="2160"/>
        <p:guide pos="32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8A965-5646-4AD3-B63A-A68FA5A08199}" type="datetimeFigureOut">
              <a:rPr kumimoji="1" lang="ja-JP" altLang="en-US" smtClean="0"/>
              <a:t>2018/12/12</a:t>
            </a:fld>
            <a:endParaRPr kumimoji="1" lang="ja-JP" altLang="en-US"/>
          </a:p>
        </p:txBody>
      </p:sp>
      <p:sp>
        <p:nvSpPr>
          <p:cNvPr id="4" name="スライド イメージ プレースホルダー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8D94D-34CC-4DD8-8304-1C89734B8C34}" type="slidenum">
              <a:rPr kumimoji="1" lang="ja-JP" altLang="en-US" smtClean="0"/>
              <a:t>‹#›</a:t>
            </a:fld>
            <a:endParaRPr kumimoji="1" lang="ja-JP" altLang="en-US"/>
          </a:p>
        </p:txBody>
      </p:sp>
    </p:spTree>
    <p:extLst>
      <p:ext uri="{BB962C8B-B14F-4D97-AF65-F5344CB8AC3E}">
        <p14:creationId xmlns:p14="http://schemas.microsoft.com/office/powerpoint/2010/main" val="1828467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p>
        </p:txBody>
      </p:sp>
      <p:sp>
        <p:nvSpPr>
          <p:cNvPr id="50180"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6C62052-3618-420C-95A8-433CB592BBA3}" type="slidenum">
              <a:rPr lang="ja-JP" altLang="en-US" sz="1200"/>
              <a:pPr/>
              <a:t>50</a:t>
            </a:fld>
            <a:endParaRPr lang="ja-JP" altLang="en-US" sz="1200"/>
          </a:p>
        </p:txBody>
      </p:sp>
    </p:spTree>
    <p:extLst>
      <p:ext uri="{BB962C8B-B14F-4D97-AF65-F5344CB8AC3E}">
        <p14:creationId xmlns:p14="http://schemas.microsoft.com/office/powerpoint/2010/main" val="189843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ja-JP" altLang="en-US">
              <a:latin typeface="Calibri" charset="0"/>
              <a:ea typeface="ＭＳ Ｐゴシック" charset="0"/>
              <a:cs typeface="ＭＳ Ｐゴシック" charset="0"/>
            </a:endParaRPr>
          </a:p>
        </p:txBody>
      </p:sp>
      <p:sp>
        <p:nvSpPr>
          <p:cNvPr id="3584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fld id="{C09D848B-D493-1B47-B550-685FEAD53734}" type="slidenum">
              <a:rPr lang="ja-JP" altLang="en-US" sz="1200">
                <a:latin typeface="Calibri" charset="0"/>
              </a:rPr>
              <a:pPr/>
              <a:t>62</a:t>
            </a:fld>
            <a:endParaRPr lang="ja-JP" altLang="en-US" sz="1200">
              <a:latin typeface="Calibri" charset="0"/>
            </a:endParaRPr>
          </a:p>
        </p:txBody>
      </p:sp>
    </p:spTree>
    <p:extLst>
      <p:ext uri="{BB962C8B-B14F-4D97-AF65-F5344CB8AC3E}">
        <p14:creationId xmlns:p14="http://schemas.microsoft.com/office/powerpoint/2010/main" val="200410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ja-JP" altLang="en-US">
              <a:latin typeface="Calibri" charset="0"/>
              <a:ea typeface="ＭＳ Ｐゴシック" charset="0"/>
              <a:cs typeface="ＭＳ Ｐゴシック" charset="0"/>
            </a:endParaRPr>
          </a:p>
        </p:txBody>
      </p:sp>
      <p:sp>
        <p:nvSpPr>
          <p:cNvPr id="3789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fld id="{A8BFE5F4-77CD-8345-AA09-16363EF70F2E}" type="slidenum">
              <a:rPr lang="ja-JP" altLang="en-US" sz="1200">
                <a:latin typeface="Calibri" charset="0"/>
              </a:rPr>
              <a:pPr/>
              <a:t>63</a:t>
            </a:fld>
            <a:endParaRPr lang="ja-JP" altLang="en-US" sz="1200">
              <a:latin typeface="Calibri" charset="0"/>
            </a:endParaRPr>
          </a:p>
        </p:txBody>
      </p:sp>
    </p:spTree>
    <p:extLst>
      <p:ext uri="{BB962C8B-B14F-4D97-AF65-F5344CB8AC3E}">
        <p14:creationId xmlns:p14="http://schemas.microsoft.com/office/powerpoint/2010/main" val="189563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26"/>
            <a:ext cx="874395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408125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101785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390335" y="274639"/>
            <a:ext cx="2603897"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78644" y="274639"/>
            <a:ext cx="7640241"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288672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18378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2602" y="4406901"/>
            <a:ext cx="874395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141627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78644" y="1600201"/>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872162" y="1600201"/>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356673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396559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214629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243177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1" y="273050"/>
            <a:ext cx="33843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232193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324" y="4800600"/>
            <a:ext cx="6172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E274A9-7188-C540-8543-D4F7521E0694}" type="datetimeFigureOut">
              <a:rPr kumimoji="1" lang="ja-JP" altLang="en-US" smtClean="0"/>
              <a:pPr/>
              <a:t>2018/12/12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290383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14350" y="6356351"/>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274A9-7188-C540-8543-D4F7521E0694}" type="datetimeFigureOut">
              <a:rPr kumimoji="1" lang="ja-JP" altLang="en-US" smtClean="0"/>
              <a:pPr/>
              <a:t>2018/12/12</a:t>
            </a:fld>
            <a:endParaRPr kumimoji="1" lang="ja-JP" altLang="en-US"/>
          </a:p>
        </p:txBody>
      </p:sp>
      <p:sp>
        <p:nvSpPr>
          <p:cNvPr id="5" name="フッター プレースホルダー 4"/>
          <p:cNvSpPr>
            <a:spLocks noGrp="1"/>
          </p:cNvSpPr>
          <p:nvPr>
            <p:ph type="ftr" sz="quarter" idx="3"/>
          </p:nvPr>
        </p:nvSpPr>
        <p:spPr>
          <a:xfrm>
            <a:off x="3514725" y="6356351"/>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372350" y="635635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DA3D4-91DD-3946-856C-FDF0800EAF5A}" type="slidenum">
              <a:rPr kumimoji="1" lang="ja-JP" altLang="en-US" smtClean="0"/>
              <a:pPr/>
              <a:t>‹#›</a:t>
            </a:fld>
            <a:endParaRPr kumimoji="1" lang="ja-JP" altLang="en-US"/>
          </a:p>
        </p:txBody>
      </p:sp>
    </p:spTree>
    <p:extLst>
      <p:ext uri="{BB962C8B-B14F-4D97-AF65-F5344CB8AC3E}">
        <p14:creationId xmlns:p14="http://schemas.microsoft.com/office/powerpoint/2010/main" val="102083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96516" y="442336"/>
            <a:ext cx="2723823" cy="646331"/>
          </a:xfrm>
          <a:prstGeom prst="rect">
            <a:avLst/>
          </a:prstGeom>
          <a:noFill/>
        </p:spPr>
        <p:txBody>
          <a:bodyPr wrap="none" rtlCol="0">
            <a:spAutoFit/>
          </a:bodyPr>
          <a:lstStyle/>
          <a:p>
            <a:r>
              <a:rPr kumimoji="1" lang="ja-JP" altLang="en-US" sz="3600" dirty="0" smtClean="0"/>
              <a:t>内分泌・代謝</a:t>
            </a:r>
            <a:endParaRPr kumimoji="1" lang="ja-JP" altLang="en-US" sz="3600" dirty="0"/>
          </a:p>
        </p:txBody>
      </p:sp>
      <p:sp>
        <p:nvSpPr>
          <p:cNvPr id="2" name="テキスト ボックス 1"/>
          <p:cNvSpPr txBox="1"/>
          <p:nvPr/>
        </p:nvSpPr>
        <p:spPr>
          <a:xfrm>
            <a:off x="933766" y="1805556"/>
            <a:ext cx="8379003" cy="2995265"/>
          </a:xfrm>
          <a:prstGeom prst="rect">
            <a:avLst/>
          </a:prstGeom>
          <a:noFill/>
        </p:spPr>
        <p:txBody>
          <a:bodyPr wrap="square" rtlCol="0">
            <a:spAutoFit/>
          </a:bodyPr>
          <a:lstStyle/>
          <a:p>
            <a:pPr>
              <a:lnSpc>
                <a:spcPts val="3260"/>
              </a:lnSpc>
            </a:pPr>
            <a:r>
              <a:rPr kumimoji="1" lang="ja-JP" altLang="en-US" b="1" dirty="0" smtClean="0"/>
              <a:t>人間の体は、様々な臓器の集合体でできており、それぞれの臓器が働いて呼吸や消化などの様々な機能を分担して生きている。</a:t>
            </a:r>
            <a:endParaRPr kumimoji="1" lang="en-US" altLang="ja-JP" b="1" dirty="0" smtClean="0"/>
          </a:p>
          <a:p>
            <a:pPr>
              <a:lnSpc>
                <a:spcPts val="3260"/>
              </a:lnSpc>
            </a:pPr>
            <a:r>
              <a:rPr lang="ja-JP" altLang="en-US" b="1" dirty="0" smtClean="0"/>
              <a:t>それぞれの臓器が独立しているものの、例えば夜になって消化管が活発に働いても意味はないし、昼になって脳が休んでいても意味はない。それぞれの臓器が協調して休んだり働いたりする。</a:t>
            </a:r>
            <a:endParaRPr lang="en-US" altLang="ja-JP" b="1" dirty="0" smtClean="0"/>
          </a:p>
          <a:p>
            <a:pPr>
              <a:lnSpc>
                <a:spcPts val="3260"/>
              </a:lnSpc>
            </a:pPr>
            <a:r>
              <a:rPr lang="ja-JP" altLang="en-US" b="1" dirty="0" smtClean="0"/>
              <a:t>協調するためには指揮者が必要になる。</a:t>
            </a:r>
            <a:endParaRPr lang="en-US" altLang="ja-JP" b="1" dirty="0" smtClean="0"/>
          </a:p>
          <a:p>
            <a:pPr>
              <a:lnSpc>
                <a:spcPts val="3260"/>
              </a:lnSpc>
            </a:pPr>
            <a:r>
              <a:rPr kumimoji="1" lang="ja-JP" altLang="en-US" b="1" dirty="0" smtClean="0"/>
              <a:t>指揮者の役割は、神経と内分泌が担っている。</a:t>
            </a:r>
            <a:endParaRPr kumimoji="1" lang="ja-JP" altLang="en-US" b="1" dirty="0"/>
          </a:p>
        </p:txBody>
      </p:sp>
    </p:spTree>
    <p:extLst>
      <p:ext uri="{BB962C8B-B14F-4D97-AF65-F5344CB8AC3E}">
        <p14:creationId xmlns:p14="http://schemas.microsoft.com/office/powerpoint/2010/main" val="29469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flipH="1">
            <a:off x="2141439" y="452954"/>
            <a:ext cx="5702204" cy="646331"/>
          </a:xfrm>
          <a:prstGeom prst="rect">
            <a:avLst/>
          </a:prstGeom>
          <a:noFill/>
        </p:spPr>
        <p:txBody>
          <a:bodyPr wrap="square" rtlCol="0">
            <a:spAutoFit/>
          </a:bodyPr>
          <a:lstStyle/>
          <a:p>
            <a:r>
              <a:rPr kumimoji="1" lang="ja-JP" altLang="en-US" sz="3600" dirty="0" smtClean="0"/>
              <a:t>代謝を促進するホルモン</a:t>
            </a:r>
            <a:endParaRPr kumimoji="1" lang="ja-JP" altLang="en-US" sz="3600" dirty="0"/>
          </a:p>
        </p:txBody>
      </p:sp>
      <p:sp>
        <p:nvSpPr>
          <p:cNvPr id="7" name="テキスト ボックス 6"/>
          <p:cNvSpPr txBox="1"/>
          <p:nvPr/>
        </p:nvSpPr>
        <p:spPr>
          <a:xfrm>
            <a:off x="5710199" y="3879060"/>
            <a:ext cx="4195727" cy="2677656"/>
          </a:xfrm>
          <a:prstGeom prst="rect">
            <a:avLst/>
          </a:prstGeom>
          <a:noFill/>
        </p:spPr>
        <p:txBody>
          <a:bodyPr wrap="square" rtlCol="0">
            <a:spAutoFit/>
          </a:bodyPr>
          <a:lstStyle/>
          <a:p>
            <a:r>
              <a:rPr kumimoji="1" lang="ja-JP" altLang="en-US" sz="2400" dirty="0" smtClean="0"/>
              <a:t>代謝を上げるホルモン</a:t>
            </a:r>
            <a:endParaRPr kumimoji="1" lang="en-US" altLang="ja-JP" sz="2400" dirty="0" smtClean="0"/>
          </a:p>
          <a:p>
            <a:endParaRPr kumimoji="1" lang="en-US" altLang="ja-JP" sz="2400" dirty="0" smtClean="0"/>
          </a:p>
          <a:p>
            <a:r>
              <a:rPr lang="ja-JP" altLang="en-US" sz="2400" dirty="0" smtClean="0"/>
              <a:t>成長ホルモン</a:t>
            </a:r>
            <a:endParaRPr lang="en-US" altLang="ja-JP" sz="2400" dirty="0" smtClean="0"/>
          </a:p>
          <a:p>
            <a:r>
              <a:rPr lang="ja-JP" altLang="en-US" sz="2400" dirty="0" smtClean="0"/>
              <a:t>ノルアドレナリン</a:t>
            </a:r>
            <a:endParaRPr lang="en-US" altLang="ja-JP" sz="2400" dirty="0" smtClean="0"/>
          </a:p>
          <a:p>
            <a:r>
              <a:rPr lang="ja-JP" altLang="en-US" sz="2400" dirty="0" smtClean="0"/>
              <a:t>アドレナリン</a:t>
            </a:r>
            <a:endParaRPr lang="en-US" altLang="ja-JP" sz="2400" dirty="0" smtClean="0"/>
          </a:p>
          <a:p>
            <a:r>
              <a:rPr lang="ja-JP" altLang="en-US" sz="2400" dirty="0" smtClean="0"/>
              <a:t>カテコールアミン</a:t>
            </a:r>
            <a:endParaRPr lang="en-US" altLang="ja-JP" sz="2400" dirty="0" smtClean="0"/>
          </a:p>
          <a:p>
            <a:r>
              <a:rPr lang="ja-JP" altLang="en-US" sz="2400" dirty="0" smtClean="0"/>
              <a:t>甲状腺ホルモン</a:t>
            </a:r>
            <a:endParaRPr lang="en-US" altLang="ja-JP" sz="2400" dirty="0" smtClean="0"/>
          </a:p>
        </p:txBody>
      </p:sp>
      <p:sp>
        <p:nvSpPr>
          <p:cNvPr id="2" name="テキスト ボックス 1"/>
          <p:cNvSpPr txBox="1"/>
          <p:nvPr/>
        </p:nvSpPr>
        <p:spPr>
          <a:xfrm>
            <a:off x="286355" y="1297135"/>
            <a:ext cx="9956973" cy="707886"/>
          </a:xfrm>
          <a:prstGeom prst="rect">
            <a:avLst/>
          </a:prstGeom>
          <a:noFill/>
        </p:spPr>
        <p:txBody>
          <a:bodyPr wrap="none" rtlCol="0">
            <a:spAutoFit/>
          </a:bodyPr>
          <a:lstStyle/>
          <a:p>
            <a:r>
              <a:rPr kumimoji="1" lang="ja-JP" altLang="en-US" sz="2000" b="1" dirty="0" smtClean="0"/>
              <a:t>代謝とは、物質を体内に取り入れ（例えばアミノ酸）、物質（例えばタンパク質）を合成したり、</a:t>
            </a:r>
            <a:endParaRPr kumimoji="1" lang="en-US" altLang="ja-JP" sz="2000" b="1" dirty="0" smtClean="0"/>
          </a:p>
          <a:p>
            <a:r>
              <a:rPr kumimoji="1" lang="ja-JP" altLang="en-US" sz="2000" b="1" dirty="0" smtClean="0"/>
              <a:t>糖を酸素存在下で分解してエネルギーを作ったりすること。</a:t>
            </a:r>
            <a:endParaRPr kumimoji="1" lang="ja-JP" altLang="en-US" sz="2000" b="1" dirty="0"/>
          </a:p>
        </p:txBody>
      </p:sp>
      <p:sp>
        <p:nvSpPr>
          <p:cNvPr id="3" name="テキスト ボックス 2"/>
          <p:cNvSpPr txBox="1"/>
          <p:nvPr/>
        </p:nvSpPr>
        <p:spPr>
          <a:xfrm>
            <a:off x="539498" y="2270710"/>
            <a:ext cx="5934484" cy="1477328"/>
          </a:xfrm>
          <a:prstGeom prst="rect">
            <a:avLst/>
          </a:prstGeom>
          <a:noFill/>
        </p:spPr>
        <p:txBody>
          <a:bodyPr wrap="square" rtlCol="0">
            <a:spAutoFit/>
          </a:bodyPr>
          <a:lstStyle/>
          <a:p>
            <a:r>
              <a:rPr kumimoji="1" lang="ja-JP" altLang="en-US" dirty="0" smtClean="0"/>
              <a:t>代謝を促進するホルモンでないものはどれか</a:t>
            </a:r>
            <a:endParaRPr kumimoji="1" lang="en-US" altLang="ja-JP" dirty="0" smtClean="0"/>
          </a:p>
          <a:p>
            <a:r>
              <a:rPr lang="ja-JP" altLang="en-US" dirty="0" smtClean="0"/>
              <a:t>１．ノルアドレナリン</a:t>
            </a:r>
            <a:endParaRPr lang="en-US" altLang="ja-JP" dirty="0" smtClean="0"/>
          </a:p>
          <a:p>
            <a:r>
              <a:rPr kumimoji="1" lang="ja-JP" altLang="en-US" dirty="0" smtClean="0"/>
              <a:t>２．アルドステロン　　　　　　　　　　　　　　　</a:t>
            </a:r>
            <a:r>
              <a:rPr kumimoji="1" lang="ja-JP" altLang="en-US" dirty="0" smtClean="0">
                <a:latin typeface="Wingdings"/>
                <a:ea typeface="Wingdings"/>
                <a:cs typeface="Wingdings"/>
                <a:sym typeface="Wingdings"/>
              </a:rPr>
              <a:t></a:t>
            </a:r>
            <a:endParaRPr kumimoji="1" lang="en-US" altLang="ja-JP" dirty="0" smtClean="0"/>
          </a:p>
          <a:p>
            <a:r>
              <a:rPr lang="ja-JP" altLang="en-US" dirty="0" smtClean="0"/>
              <a:t>３．カテコールアミン</a:t>
            </a:r>
            <a:endParaRPr lang="en-US" altLang="ja-JP" dirty="0" smtClean="0"/>
          </a:p>
          <a:p>
            <a:r>
              <a:rPr kumimoji="1" lang="ja-JP" altLang="en-US" dirty="0" smtClean="0"/>
              <a:t>４．アドレナリン</a:t>
            </a:r>
            <a:endParaRPr kumimoji="1" lang="ja-JP" altLang="en-US" dirty="0"/>
          </a:p>
        </p:txBody>
      </p:sp>
      <p:grpSp>
        <p:nvGrpSpPr>
          <p:cNvPr id="8" name="図形グループ 7"/>
          <p:cNvGrpSpPr/>
          <p:nvPr/>
        </p:nvGrpSpPr>
        <p:grpSpPr>
          <a:xfrm>
            <a:off x="4530830" y="2636609"/>
            <a:ext cx="388448" cy="461665"/>
            <a:chOff x="7084179" y="5466477"/>
            <a:chExt cx="388448" cy="461665"/>
          </a:xfrm>
        </p:grpSpPr>
        <p:sp>
          <p:nvSpPr>
            <p:cNvPr id="9" name="テキスト ボックス 8"/>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10" name="正方形/長方形 9"/>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37613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51102" y="410920"/>
            <a:ext cx="3731911" cy="646331"/>
          </a:xfrm>
          <a:prstGeom prst="rect">
            <a:avLst/>
          </a:prstGeom>
          <a:noFill/>
        </p:spPr>
        <p:txBody>
          <a:bodyPr wrap="none" rtlCol="0">
            <a:spAutoFit/>
          </a:bodyPr>
          <a:lstStyle/>
          <a:p>
            <a:r>
              <a:rPr kumimoji="1" lang="ja-JP" altLang="en-US" sz="3600" smtClean="0"/>
              <a:t>脳下垂体ホルモン</a:t>
            </a:r>
            <a:endParaRPr kumimoji="1" lang="ja-JP" altLang="en-US" sz="3600"/>
          </a:p>
        </p:txBody>
      </p:sp>
      <p:sp>
        <p:nvSpPr>
          <p:cNvPr id="6" name="テキスト ボックス 5"/>
          <p:cNvSpPr txBox="1"/>
          <p:nvPr/>
        </p:nvSpPr>
        <p:spPr>
          <a:xfrm>
            <a:off x="610061" y="4308430"/>
            <a:ext cx="8877012" cy="1451679"/>
          </a:xfrm>
          <a:prstGeom prst="rect">
            <a:avLst/>
          </a:prstGeom>
          <a:noFill/>
        </p:spPr>
        <p:txBody>
          <a:bodyPr wrap="square" rtlCol="0">
            <a:spAutoFit/>
          </a:bodyPr>
          <a:lstStyle/>
          <a:p>
            <a:pPr>
              <a:lnSpc>
                <a:spcPts val="3600"/>
              </a:lnSpc>
            </a:pPr>
            <a:r>
              <a:rPr kumimoji="1" lang="ja-JP" altLang="en-US" sz="2000" dirty="0" smtClean="0"/>
              <a:t>プロラクチンは、乳汁分泌を刺激するホルモンで、妊娠末期に下垂体前葉から分泌される。</a:t>
            </a:r>
            <a:endParaRPr kumimoji="1" lang="en-US" altLang="ja-JP" sz="2000" dirty="0" smtClean="0"/>
          </a:p>
          <a:p>
            <a:pPr>
              <a:lnSpc>
                <a:spcPts val="3600"/>
              </a:lnSpc>
            </a:pPr>
            <a:r>
              <a:rPr lang="ja-JP" altLang="en-US" sz="2000" dirty="0" smtClean="0"/>
              <a:t>高プロラクチン血症は、妊娠後期、下垂体腫瘍、プリンペランなどの薬剤による。</a:t>
            </a:r>
            <a:endParaRPr kumimoji="1" lang="ja-JP" altLang="en-US" sz="2000" dirty="0"/>
          </a:p>
        </p:txBody>
      </p:sp>
      <p:sp>
        <p:nvSpPr>
          <p:cNvPr id="3" name="テキスト ボックス 2"/>
          <p:cNvSpPr txBox="1"/>
          <p:nvPr/>
        </p:nvSpPr>
        <p:spPr>
          <a:xfrm>
            <a:off x="1090236" y="1303610"/>
            <a:ext cx="8081237" cy="1754327"/>
          </a:xfrm>
          <a:prstGeom prst="rect">
            <a:avLst/>
          </a:prstGeom>
          <a:noFill/>
        </p:spPr>
        <p:txBody>
          <a:bodyPr wrap="square" rtlCol="0">
            <a:spAutoFit/>
          </a:bodyPr>
          <a:lstStyle/>
          <a:p>
            <a:r>
              <a:rPr kumimoji="1" lang="ja-JP" altLang="en-US" dirty="0" smtClean="0"/>
              <a:t>２８才の女性。無月経で受診した。妊娠反応は陰性で、血中</a:t>
            </a:r>
            <a:r>
              <a:rPr kumimoji="1" lang="ja-JP" altLang="en-US" dirty="0" smtClean="0">
                <a:solidFill>
                  <a:srgbClr val="FF0000"/>
                </a:solidFill>
              </a:rPr>
              <a:t>プロラクチンの顕著な上昇</a:t>
            </a:r>
            <a:r>
              <a:rPr kumimoji="1" lang="ja-JP" altLang="en-US" dirty="0" smtClean="0"/>
              <a:t>が認められた。</a:t>
            </a:r>
            <a:r>
              <a:rPr kumimoji="1" lang="ja-JP" altLang="en-US" u="sng" dirty="0" smtClean="0"/>
              <a:t>薬物は使用していない</a:t>
            </a:r>
            <a:r>
              <a:rPr kumimoji="1" lang="ja-JP" altLang="en-US" dirty="0" smtClean="0"/>
              <a:t>。最も考えられる原因はどれか。</a:t>
            </a:r>
            <a:endParaRPr kumimoji="1" lang="en-US" altLang="ja-JP" dirty="0" smtClean="0"/>
          </a:p>
          <a:p>
            <a:r>
              <a:rPr lang="ja-JP" altLang="en-US" dirty="0" smtClean="0"/>
              <a:t>１．摂食障害</a:t>
            </a:r>
            <a:endParaRPr lang="en-US" altLang="ja-JP" dirty="0" smtClean="0"/>
          </a:p>
          <a:p>
            <a:r>
              <a:rPr kumimoji="1" lang="ja-JP" altLang="en-US" dirty="0" smtClean="0"/>
              <a:t>２．下垂体腫瘍　　　　　　　　　　　　　　　　　　　</a:t>
            </a:r>
            <a:r>
              <a:rPr kumimoji="1" lang="ja-JP" altLang="en-US" dirty="0" smtClean="0">
                <a:latin typeface="Wingdings"/>
                <a:ea typeface="Wingdings"/>
                <a:cs typeface="Wingdings"/>
                <a:sym typeface="Wingdings"/>
              </a:rPr>
              <a:t></a:t>
            </a:r>
            <a:endParaRPr kumimoji="1" lang="en-US" altLang="ja-JP" dirty="0" smtClean="0"/>
          </a:p>
          <a:p>
            <a:r>
              <a:rPr lang="ja-JP" altLang="en-US" dirty="0" smtClean="0"/>
              <a:t>３．過剰な運動習慣</a:t>
            </a:r>
            <a:endParaRPr lang="en-US" altLang="ja-JP" dirty="0" smtClean="0"/>
          </a:p>
          <a:p>
            <a:r>
              <a:rPr kumimoji="1" lang="ja-JP" altLang="en-US" dirty="0" smtClean="0"/>
              <a:t>４．頻回の子宮内膜掻爬</a:t>
            </a:r>
            <a:endParaRPr kumimoji="1" lang="ja-JP" altLang="en-US" dirty="0"/>
          </a:p>
        </p:txBody>
      </p:sp>
      <p:grpSp>
        <p:nvGrpSpPr>
          <p:cNvPr id="5" name="図形グループ 4"/>
          <p:cNvGrpSpPr/>
          <p:nvPr/>
        </p:nvGrpSpPr>
        <p:grpSpPr>
          <a:xfrm>
            <a:off x="5470630" y="1999377"/>
            <a:ext cx="388448" cy="461665"/>
            <a:chOff x="7084179" y="5466477"/>
            <a:chExt cx="388448" cy="461665"/>
          </a:xfrm>
        </p:grpSpPr>
        <p:sp>
          <p:nvSpPr>
            <p:cNvPr id="7" name="テキスト ボックス 6"/>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8" name="正方形/長方形 7"/>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4364" y="298851"/>
            <a:ext cx="8815635" cy="646331"/>
          </a:xfrm>
          <a:prstGeom prst="rect">
            <a:avLst/>
          </a:prstGeom>
          <a:noFill/>
        </p:spPr>
        <p:txBody>
          <a:bodyPr wrap="none" rtlCol="0">
            <a:spAutoFit/>
          </a:bodyPr>
          <a:lstStyle/>
          <a:p>
            <a:r>
              <a:rPr kumimoji="1" lang="ja-JP" altLang="en-US" sz="3600" dirty="0" smtClean="0"/>
              <a:t>血清カリウム値に異常を来す</a:t>
            </a:r>
            <a:r>
              <a:rPr kumimoji="1" lang="ja-JP" altLang="en-US" sz="3600" smtClean="0"/>
              <a:t>薬剤とホルモン</a:t>
            </a:r>
            <a:endParaRPr kumimoji="1" lang="ja-JP" altLang="en-US" sz="3600"/>
          </a:p>
        </p:txBody>
      </p:sp>
      <p:sp>
        <p:nvSpPr>
          <p:cNvPr id="3" name="テキスト ボックス 2"/>
          <p:cNvSpPr txBox="1"/>
          <p:nvPr/>
        </p:nvSpPr>
        <p:spPr>
          <a:xfrm>
            <a:off x="618175" y="1258658"/>
            <a:ext cx="8789330" cy="1938992"/>
          </a:xfrm>
          <a:prstGeom prst="rect">
            <a:avLst/>
          </a:prstGeom>
          <a:noFill/>
        </p:spPr>
        <p:txBody>
          <a:bodyPr wrap="square" rtlCol="0">
            <a:spAutoFit/>
          </a:bodyPr>
          <a:lstStyle/>
          <a:p>
            <a:r>
              <a:rPr kumimoji="1" lang="ja-JP" altLang="en-US" sz="2000" dirty="0" smtClean="0"/>
              <a:t>ループ利尿薬とジギタリス製剤を服用している。最も注意すべき血液検査こうもくはどれか。</a:t>
            </a:r>
            <a:endParaRPr kumimoji="1" lang="en-US" altLang="ja-JP" sz="2000" dirty="0" smtClean="0"/>
          </a:p>
          <a:p>
            <a:r>
              <a:rPr lang="ja-JP" altLang="en-US" sz="2000" dirty="0" smtClean="0"/>
              <a:t>１．カリウム　　　　　　　　　　　　　　　　　　　　　　　　</a:t>
            </a:r>
            <a:r>
              <a:rPr lang="ja-JP" altLang="en-US" sz="2000" dirty="0" smtClean="0">
                <a:latin typeface="Wingdings"/>
                <a:ea typeface="Wingdings"/>
                <a:cs typeface="Wingdings"/>
                <a:sym typeface="Wingdings"/>
              </a:rPr>
              <a:t></a:t>
            </a:r>
            <a:endParaRPr lang="en-US" altLang="ja-JP" sz="2000" dirty="0" smtClean="0"/>
          </a:p>
          <a:p>
            <a:r>
              <a:rPr lang="ja-JP" altLang="en-US" sz="2000" dirty="0" smtClean="0"/>
              <a:t>２．カルシウム</a:t>
            </a:r>
            <a:endParaRPr lang="en-US" altLang="ja-JP" sz="2000" dirty="0" smtClean="0"/>
          </a:p>
          <a:p>
            <a:r>
              <a:rPr lang="ja-JP" altLang="en-US" sz="2000" dirty="0" smtClean="0"/>
              <a:t>３．ビリルビン</a:t>
            </a:r>
            <a:endParaRPr lang="en-US" altLang="ja-JP" sz="2000" dirty="0" smtClean="0"/>
          </a:p>
          <a:p>
            <a:r>
              <a:rPr lang="ja-JP" altLang="en-US" sz="2000" dirty="0" smtClean="0"/>
              <a:t>４．クレアチニン</a:t>
            </a:r>
            <a:endParaRPr lang="en-US" altLang="ja-JP" sz="2000" dirty="0"/>
          </a:p>
        </p:txBody>
      </p:sp>
      <p:sp>
        <p:nvSpPr>
          <p:cNvPr id="6" name="テキスト ボックス 5"/>
          <p:cNvSpPr txBox="1"/>
          <p:nvPr/>
        </p:nvSpPr>
        <p:spPr>
          <a:xfrm>
            <a:off x="696852" y="3602472"/>
            <a:ext cx="6901085" cy="1631216"/>
          </a:xfrm>
          <a:prstGeom prst="rect">
            <a:avLst/>
          </a:prstGeom>
          <a:noFill/>
        </p:spPr>
        <p:txBody>
          <a:bodyPr wrap="square" rtlCol="0">
            <a:spAutoFit/>
          </a:bodyPr>
          <a:lstStyle/>
          <a:p>
            <a:r>
              <a:rPr kumimoji="1" lang="ja-JP" altLang="en-US" sz="2000" dirty="0" smtClean="0"/>
              <a:t>血清カリウム値が</a:t>
            </a:r>
            <a:r>
              <a:rPr kumimoji="1" lang="en-US" altLang="ja-JP" sz="2000" dirty="0" smtClean="0"/>
              <a:t>2.5mEq/L</a:t>
            </a:r>
            <a:r>
              <a:rPr kumimoji="1" lang="ja-JP" altLang="en-US" sz="2000" dirty="0" smtClean="0"/>
              <a:t>となる可能性が高いのはどれか。</a:t>
            </a:r>
            <a:endParaRPr kumimoji="1" lang="en-US" altLang="ja-JP" sz="2000" dirty="0" smtClean="0"/>
          </a:p>
          <a:p>
            <a:r>
              <a:rPr lang="ja-JP" altLang="en-US" sz="2000" dirty="0" smtClean="0"/>
              <a:t>１．原発性アルドステロン症　　　　　　　　　　　　　　　　　</a:t>
            </a:r>
            <a:r>
              <a:rPr lang="ja-JP" altLang="en-US" sz="2000" dirty="0" smtClean="0">
                <a:latin typeface="Wingdings"/>
                <a:ea typeface="Wingdings"/>
                <a:cs typeface="Wingdings"/>
                <a:sym typeface="Wingdings"/>
              </a:rPr>
              <a:t></a:t>
            </a:r>
            <a:endParaRPr lang="en-US" altLang="ja-JP" sz="2000" dirty="0" smtClean="0"/>
          </a:p>
          <a:p>
            <a:r>
              <a:rPr lang="ja-JP" altLang="en-US" sz="2000" dirty="0" smtClean="0"/>
              <a:t>２．慢性腎不全</a:t>
            </a:r>
            <a:endParaRPr lang="en-US" altLang="ja-JP" sz="2000" dirty="0" smtClean="0"/>
          </a:p>
          <a:p>
            <a:r>
              <a:rPr lang="ja-JP" altLang="en-US" sz="2000" dirty="0" smtClean="0"/>
              <a:t>３．尿崩症</a:t>
            </a:r>
            <a:endParaRPr lang="en-US" altLang="ja-JP" sz="2000" dirty="0" smtClean="0"/>
          </a:p>
          <a:p>
            <a:r>
              <a:rPr lang="ja-JP" altLang="en-US" sz="2000" dirty="0" smtClean="0"/>
              <a:t>４．原発性上皮小体機能亢進症</a:t>
            </a:r>
            <a:endParaRPr lang="en-US" altLang="ja-JP" sz="2000" dirty="0"/>
          </a:p>
        </p:txBody>
      </p:sp>
      <p:sp>
        <p:nvSpPr>
          <p:cNvPr id="7" name="テキスト ボックス 6"/>
          <p:cNvSpPr txBox="1"/>
          <p:nvPr/>
        </p:nvSpPr>
        <p:spPr>
          <a:xfrm>
            <a:off x="3147074" y="5405486"/>
            <a:ext cx="2676935" cy="461665"/>
          </a:xfrm>
          <a:prstGeom prst="rect">
            <a:avLst/>
          </a:prstGeom>
          <a:noFill/>
        </p:spPr>
        <p:txBody>
          <a:bodyPr wrap="none" rtlCol="0">
            <a:spAutoFit/>
          </a:bodyPr>
          <a:lstStyle/>
          <a:p>
            <a:r>
              <a:rPr kumimoji="1" lang="ja-JP" altLang="en-US" sz="2400" dirty="0" smtClean="0"/>
              <a:t>次のスライドを参照</a:t>
            </a:r>
            <a:endParaRPr kumimoji="1" lang="ja-JP" altLang="en-US" sz="2400" dirty="0"/>
          </a:p>
        </p:txBody>
      </p:sp>
      <p:grpSp>
        <p:nvGrpSpPr>
          <p:cNvPr id="8" name="図形グループ 7"/>
          <p:cNvGrpSpPr/>
          <p:nvPr/>
        </p:nvGrpSpPr>
        <p:grpSpPr>
          <a:xfrm>
            <a:off x="5972504" y="1948577"/>
            <a:ext cx="388448" cy="461665"/>
            <a:chOff x="7084179" y="5466477"/>
            <a:chExt cx="388448" cy="461665"/>
          </a:xfrm>
        </p:grpSpPr>
        <p:sp>
          <p:nvSpPr>
            <p:cNvPr id="9" name="テキスト ボックス 8"/>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10" name="正方形/長方形 9"/>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11" name="図形グループ 10"/>
          <p:cNvGrpSpPr/>
          <p:nvPr/>
        </p:nvGrpSpPr>
        <p:grpSpPr>
          <a:xfrm>
            <a:off x="6448104" y="4031377"/>
            <a:ext cx="388448" cy="461665"/>
            <a:chOff x="7084179" y="5466477"/>
            <a:chExt cx="388448" cy="461665"/>
          </a:xfrm>
        </p:grpSpPr>
        <p:sp>
          <p:nvSpPr>
            <p:cNvPr id="12" name="テキスト ボックス 11"/>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13" name="正方形/長方形 12"/>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mg_working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288" y="1294437"/>
            <a:ext cx="4377512" cy="4657673"/>
          </a:xfrm>
          <a:prstGeom prst="rect">
            <a:avLst/>
          </a:prstGeom>
        </p:spPr>
      </p:pic>
      <p:sp>
        <p:nvSpPr>
          <p:cNvPr id="3" name="テキスト ボックス 2"/>
          <p:cNvSpPr txBox="1"/>
          <p:nvPr/>
        </p:nvSpPr>
        <p:spPr>
          <a:xfrm>
            <a:off x="2776401" y="399056"/>
            <a:ext cx="3969957" cy="646331"/>
          </a:xfrm>
          <a:prstGeom prst="rect">
            <a:avLst/>
          </a:prstGeom>
          <a:noFill/>
        </p:spPr>
        <p:txBody>
          <a:bodyPr wrap="none" rtlCol="0">
            <a:spAutoFit/>
          </a:bodyPr>
          <a:lstStyle/>
          <a:p>
            <a:r>
              <a:rPr kumimoji="1" lang="ja-JP" altLang="en-US" sz="3600" dirty="0" smtClean="0"/>
              <a:t>尿の排泄とカリウム</a:t>
            </a:r>
            <a:endParaRPr kumimoji="1" lang="ja-JP" altLang="en-US" sz="3600" dirty="0"/>
          </a:p>
        </p:txBody>
      </p:sp>
      <p:grpSp>
        <p:nvGrpSpPr>
          <p:cNvPr id="27" name="図形グループ 26"/>
          <p:cNvGrpSpPr/>
          <p:nvPr/>
        </p:nvGrpSpPr>
        <p:grpSpPr>
          <a:xfrm>
            <a:off x="273905" y="1294437"/>
            <a:ext cx="1867534" cy="1600438"/>
            <a:chOff x="273905" y="1294437"/>
            <a:chExt cx="1867534" cy="1600438"/>
          </a:xfrm>
        </p:grpSpPr>
        <p:sp>
          <p:nvSpPr>
            <p:cNvPr id="7" name="テキスト ボックス 6"/>
            <p:cNvSpPr txBox="1"/>
            <p:nvPr/>
          </p:nvSpPr>
          <p:spPr>
            <a:xfrm>
              <a:off x="273905" y="1294437"/>
              <a:ext cx="1406876" cy="1600438"/>
            </a:xfrm>
            <a:prstGeom prst="rect">
              <a:avLst/>
            </a:prstGeom>
            <a:noFill/>
          </p:spPr>
          <p:txBody>
            <a:bodyPr wrap="square" rtlCol="0">
              <a:spAutoFit/>
            </a:bodyPr>
            <a:lstStyle/>
            <a:p>
              <a:r>
                <a:rPr kumimoji="1" lang="ja-JP" altLang="en-US" sz="1400" dirty="0" smtClean="0"/>
                <a:t>糸球体から原尿１５０リッターが濾過される。一緒に血管の穴より小さいものがすべて濾過される。</a:t>
              </a:r>
              <a:endParaRPr kumimoji="1" lang="ja-JP" altLang="en-US" sz="1400" dirty="0"/>
            </a:p>
          </p:txBody>
        </p:sp>
        <p:cxnSp>
          <p:nvCxnSpPr>
            <p:cNvPr id="9" name="直線矢印コネクタ 8"/>
            <p:cNvCxnSpPr/>
            <p:nvPr/>
          </p:nvCxnSpPr>
          <p:spPr>
            <a:xfrm>
              <a:off x="1581179" y="1730845"/>
              <a:ext cx="560260" cy="28639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136952" y="3623274"/>
            <a:ext cx="1543829" cy="2717663"/>
            <a:chOff x="136952" y="3623274"/>
            <a:chExt cx="1543829" cy="2717663"/>
          </a:xfrm>
        </p:grpSpPr>
        <p:cxnSp>
          <p:nvCxnSpPr>
            <p:cNvPr id="10" name="直線矢印コネクタ 9"/>
            <p:cNvCxnSpPr>
              <a:endCxn id="2" idx="1"/>
            </p:cNvCxnSpPr>
            <p:nvPr/>
          </p:nvCxnSpPr>
          <p:spPr>
            <a:xfrm flipV="1">
              <a:off x="834165" y="3623274"/>
              <a:ext cx="437123" cy="98400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834165" y="4607282"/>
              <a:ext cx="747014" cy="485633"/>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36952" y="4955942"/>
              <a:ext cx="1543829" cy="1384995"/>
            </a:xfrm>
            <a:prstGeom prst="rect">
              <a:avLst/>
            </a:prstGeom>
            <a:noFill/>
          </p:spPr>
          <p:txBody>
            <a:bodyPr wrap="square" rtlCol="0">
              <a:spAutoFit/>
            </a:bodyPr>
            <a:lstStyle/>
            <a:p>
              <a:r>
                <a:rPr kumimoji="1" lang="ja-JP" altLang="en-US" sz="1400" dirty="0" smtClean="0"/>
                <a:t>利尿薬はここに効く。</a:t>
              </a:r>
              <a:r>
                <a:rPr lang="ja-JP" altLang="en-US" sz="1400" dirty="0" smtClean="0"/>
                <a:t>水の再吸収を抑制する。結果、遠位尿細管で</a:t>
              </a:r>
              <a:r>
                <a:rPr lang="en-US" altLang="ja-JP" sz="1400" dirty="0" smtClean="0"/>
                <a:t>Na-K</a:t>
              </a:r>
              <a:r>
                <a:rPr lang="ja-JP" altLang="en-US" sz="1400" dirty="0" smtClean="0"/>
                <a:t>交換で水再吸収が増加。</a:t>
              </a:r>
              <a:endParaRPr kumimoji="1" lang="ja-JP" altLang="en-US" sz="1400" dirty="0"/>
            </a:p>
          </p:txBody>
        </p:sp>
      </p:grpSp>
      <p:grpSp>
        <p:nvGrpSpPr>
          <p:cNvPr id="26" name="図形グループ 25"/>
          <p:cNvGrpSpPr/>
          <p:nvPr/>
        </p:nvGrpSpPr>
        <p:grpSpPr>
          <a:xfrm>
            <a:off x="2739050" y="3623274"/>
            <a:ext cx="3635466" cy="2348331"/>
            <a:chOff x="2739050" y="3623274"/>
            <a:chExt cx="3635466" cy="2348331"/>
          </a:xfrm>
        </p:grpSpPr>
        <p:cxnSp>
          <p:nvCxnSpPr>
            <p:cNvPr id="17" name="直線矢印コネクタ 16"/>
            <p:cNvCxnSpPr/>
            <p:nvPr/>
          </p:nvCxnSpPr>
          <p:spPr>
            <a:xfrm flipV="1">
              <a:off x="3361561" y="3623274"/>
              <a:ext cx="87152" cy="133266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2739050" y="4955942"/>
              <a:ext cx="1693231" cy="1015663"/>
            </a:xfrm>
            <a:prstGeom prst="rect">
              <a:avLst/>
            </a:prstGeom>
            <a:noFill/>
          </p:spPr>
          <p:txBody>
            <a:bodyPr wrap="square" rtlCol="0">
              <a:spAutoFit/>
            </a:bodyPr>
            <a:lstStyle/>
            <a:p>
              <a:r>
                <a:rPr kumimoji="1" lang="ja-JP" altLang="en-US" dirty="0" smtClean="0"/>
                <a:t>アルドステロン</a:t>
              </a:r>
              <a:endParaRPr kumimoji="1" lang="en-US" altLang="ja-JP" dirty="0" smtClean="0"/>
            </a:p>
            <a:p>
              <a:r>
                <a:rPr lang="ja-JP" altLang="en-US" sz="1400" b="1" dirty="0" smtClean="0"/>
                <a:t>遠位尿細管で</a:t>
              </a:r>
              <a:r>
                <a:rPr lang="en-US" altLang="ja-JP" sz="1400" b="1" dirty="0" smtClean="0"/>
                <a:t>Na-K</a:t>
              </a:r>
              <a:r>
                <a:rPr lang="ja-JP" altLang="en-US" sz="1400" b="1" dirty="0" smtClean="0"/>
                <a:t>交換を増加させて、水の再吸収増加。</a:t>
              </a:r>
              <a:endParaRPr kumimoji="1" lang="ja-JP" altLang="en-US" sz="1400" b="1" dirty="0"/>
            </a:p>
          </p:txBody>
        </p:sp>
        <p:cxnSp>
          <p:nvCxnSpPr>
            <p:cNvPr id="21" name="直線矢印コネクタ 20"/>
            <p:cNvCxnSpPr/>
            <p:nvPr/>
          </p:nvCxnSpPr>
          <p:spPr>
            <a:xfrm flipH="1">
              <a:off x="4432281" y="4471620"/>
              <a:ext cx="656259" cy="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4690133" y="4481096"/>
              <a:ext cx="1684383" cy="800219"/>
            </a:xfrm>
            <a:prstGeom prst="rect">
              <a:avLst/>
            </a:prstGeom>
            <a:noFill/>
          </p:spPr>
          <p:txBody>
            <a:bodyPr wrap="square" rtlCol="0">
              <a:spAutoFit/>
            </a:bodyPr>
            <a:lstStyle/>
            <a:p>
              <a:r>
                <a:rPr kumimoji="1" lang="ja-JP" altLang="en-US" dirty="0" smtClean="0"/>
                <a:t>バゾプレッシン</a:t>
              </a:r>
              <a:endParaRPr kumimoji="1" lang="en-US" altLang="ja-JP" dirty="0" smtClean="0"/>
            </a:p>
            <a:p>
              <a:r>
                <a:rPr lang="ja-JP" altLang="en-US" sz="1400" dirty="0" smtClean="0"/>
                <a:t>集合管での水の再吸収のみを増加</a:t>
              </a:r>
              <a:endParaRPr kumimoji="1" lang="ja-JP" altLang="en-US" sz="1400" dirty="0"/>
            </a:p>
          </p:txBody>
        </p:sp>
      </p:grpSp>
      <p:sp>
        <p:nvSpPr>
          <p:cNvPr id="4" name="テキスト ボックス 3"/>
          <p:cNvSpPr txBox="1"/>
          <p:nvPr/>
        </p:nvSpPr>
        <p:spPr>
          <a:xfrm>
            <a:off x="6461667" y="2017243"/>
            <a:ext cx="3486063" cy="4401205"/>
          </a:xfrm>
          <a:prstGeom prst="rect">
            <a:avLst/>
          </a:prstGeom>
          <a:noFill/>
        </p:spPr>
        <p:txBody>
          <a:bodyPr wrap="square" rtlCol="0">
            <a:spAutoFit/>
          </a:bodyPr>
          <a:lstStyle/>
          <a:p>
            <a:r>
              <a:rPr kumimoji="1" lang="ja-JP" altLang="en-US" sz="2000" dirty="0" smtClean="0"/>
              <a:t>利尿剤は、近位尿細管やヘンレ係蹄のところに効いて、水の再吸収を抑制</a:t>
            </a:r>
            <a:endParaRPr kumimoji="1" lang="en-US" altLang="ja-JP" sz="2000" dirty="0" smtClean="0"/>
          </a:p>
          <a:p>
            <a:endParaRPr lang="en-US" altLang="ja-JP" sz="2000" dirty="0"/>
          </a:p>
          <a:p>
            <a:r>
              <a:rPr kumimoji="1" lang="ja-JP" altLang="en-US" sz="2000" dirty="0" smtClean="0"/>
              <a:t>結果、遠位尿細管への水が増加し、ここでの</a:t>
            </a:r>
            <a:r>
              <a:rPr kumimoji="1" lang="en-US" altLang="ja-JP" sz="2000" dirty="0" smtClean="0"/>
              <a:t>NA-K</a:t>
            </a:r>
            <a:r>
              <a:rPr kumimoji="1" lang="ja-JP" altLang="en-US" sz="2000" dirty="0" smtClean="0"/>
              <a:t>交換を介した水再吸収が増加</a:t>
            </a:r>
            <a:endParaRPr kumimoji="1" lang="en-US" altLang="ja-JP" sz="2000" dirty="0" smtClean="0"/>
          </a:p>
          <a:p>
            <a:endParaRPr lang="en-US" altLang="ja-JP" sz="2000" dirty="0"/>
          </a:p>
          <a:p>
            <a:r>
              <a:rPr kumimoji="1" lang="ja-JP" altLang="en-US" sz="2000" dirty="0" smtClean="0">
                <a:solidFill>
                  <a:srgbClr val="FF0000"/>
                </a:solidFill>
              </a:rPr>
              <a:t>結果、尿中への</a:t>
            </a:r>
            <a:r>
              <a:rPr kumimoji="1" lang="en-US" altLang="ja-JP" sz="2000" dirty="0" smtClean="0">
                <a:solidFill>
                  <a:srgbClr val="FF0000"/>
                </a:solidFill>
              </a:rPr>
              <a:t>K</a:t>
            </a:r>
            <a:r>
              <a:rPr kumimoji="1" lang="ja-JP" altLang="en-US" sz="2000" dirty="0" smtClean="0">
                <a:solidFill>
                  <a:srgbClr val="FF0000"/>
                </a:solidFill>
              </a:rPr>
              <a:t>排泄が増加し、</a:t>
            </a:r>
            <a:endParaRPr kumimoji="1" lang="en-US" altLang="ja-JP" sz="2000" dirty="0" smtClean="0">
              <a:solidFill>
                <a:srgbClr val="FF0000"/>
              </a:solidFill>
            </a:endParaRPr>
          </a:p>
          <a:p>
            <a:r>
              <a:rPr lang="ja-JP" altLang="en-US" sz="2000" dirty="0" smtClean="0">
                <a:solidFill>
                  <a:srgbClr val="FF0000"/>
                </a:solidFill>
              </a:rPr>
              <a:t>血中カリウム低下。</a:t>
            </a:r>
            <a:endParaRPr lang="en-US" altLang="ja-JP" sz="2000" dirty="0" smtClean="0">
              <a:solidFill>
                <a:srgbClr val="FF0000"/>
              </a:solidFill>
            </a:endParaRPr>
          </a:p>
          <a:p>
            <a:endParaRPr kumimoji="1" lang="en-US" altLang="ja-JP" sz="2000" dirty="0"/>
          </a:p>
          <a:p>
            <a:r>
              <a:rPr lang="ja-JP" altLang="en-US" sz="2000" dirty="0" smtClean="0"/>
              <a:t>アルドステロンは遠位尿細管での</a:t>
            </a:r>
            <a:r>
              <a:rPr lang="en-US" altLang="ja-JP" sz="2000" dirty="0"/>
              <a:t>NA-K</a:t>
            </a:r>
            <a:r>
              <a:rPr lang="ja-JP" altLang="en-US" sz="2000" dirty="0"/>
              <a:t>交換を介した水</a:t>
            </a:r>
            <a:r>
              <a:rPr lang="ja-JP" altLang="en-US" sz="2000" dirty="0" smtClean="0"/>
              <a:t>再吸収を刺激</a:t>
            </a:r>
            <a:endParaRPr kumimoji="1" lang="ja-JP" altLang="en-US" sz="2000" dirty="0"/>
          </a:p>
        </p:txBody>
      </p:sp>
      <p:sp>
        <p:nvSpPr>
          <p:cNvPr id="5" name="下矢印 4"/>
          <p:cNvSpPr/>
          <p:nvPr/>
        </p:nvSpPr>
        <p:spPr>
          <a:xfrm>
            <a:off x="7955695" y="3050767"/>
            <a:ext cx="796815" cy="1494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下矢印 21"/>
          <p:cNvSpPr/>
          <p:nvPr/>
        </p:nvSpPr>
        <p:spPr>
          <a:xfrm>
            <a:off x="7955695" y="4322195"/>
            <a:ext cx="796815" cy="1494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下矢印 28"/>
          <p:cNvSpPr/>
          <p:nvPr/>
        </p:nvSpPr>
        <p:spPr>
          <a:xfrm flipV="1">
            <a:off x="7955695" y="5206602"/>
            <a:ext cx="796815" cy="1494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92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47917" y="274535"/>
            <a:ext cx="2492990" cy="646331"/>
          </a:xfrm>
          <a:prstGeom prst="rect">
            <a:avLst/>
          </a:prstGeom>
          <a:noFill/>
        </p:spPr>
        <p:txBody>
          <a:bodyPr wrap="none" rtlCol="0">
            <a:spAutoFit/>
          </a:bodyPr>
          <a:lstStyle/>
          <a:p>
            <a:r>
              <a:rPr kumimoji="1" lang="ja-JP" altLang="en-US" sz="3600" smtClean="0"/>
              <a:t>甲状腺疾患</a:t>
            </a:r>
            <a:endParaRPr kumimoji="1" lang="ja-JP" altLang="en-US" sz="3600"/>
          </a:p>
        </p:txBody>
      </p:sp>
      <p:sp>
        <p:nvSpPr>
          <p:cNvPr id="7" name="テキスト ボックス 6"/>
          <p:cNvSpPr txBox="1"/>
          <p:nvPr/>
        </p:nvSpPr>
        <p:spPr>
          <a:xfrm>
            <a:off x="1257473" y="4101800"/>
            <a:ext cx="8084117" cy="1754327"/>
          </a:xfrm>
          <a:prstGeom prst="rect">
            <a:avLst/>
          </a:prstGeom>
          <a:noFill/>
        </p:spPr>
        <p:txBody>
          <a:bodyPr wrap="square" rtlCol="0">
            <a:spAutoFit/>
          </a:bodyPr>
          <a:lstStyle/>
          <a:p>
            <a:r>
              <a:rPr kumimoji="1" lang="ja-JP" altLang="en-US" dirty="0" smtClean="0"/>
              <a:t>甲状腺ホルモンは何を材料にして作られるのかを考える。ヨードを材料にしている。</a:t>
            </a:r>
            <a:endParaRPr kumimoji="1" lang="en-US" altLang="ja-JP" dirty="0" smtClean="0"/>
          </a:p>
          <a:p>
            <a:r>
              <a:rPr kumimoji="1" lang="ja-JP" altLang="en-US" dirty="0" smtClean="0"/>
              <a:t>ヨードは海藻に含まれている。</a:t>
            </a:r>
            <a:endParaRPr kumimoji="1" lang="en-US" altLang="ja-JP" dirty="0" smtClean="0"/>
          </a:p>
          <a:p>
            <a:endParaRPr kumimoji="1" lang="en-US" altLang="ja-JP" dirty="0" smtClean="0"/>
          </a:p>
          <a:p>
            <a:r>
              <a:rPr lang="en-US" altLang="ja-JP" baseline="30000" dirty="0" smtClean="0"/>
              <a:t>131</a:t>
            </a:r>
            <a:r>
              <a:rPr lang="en-US" altLang="ja-JP" dirty="0" smtClean="0"/>
              <a:t>I</a:t>
            </a:r>
            <a:r>
              <a:rPr lang="ja-JP" altLang="en-US" dirty="0" smtClean="0"/>
              <a:t>という放射性物質が福島原発事故で放出され、子供に甲状腺がんが増えるのではないかと心配された。その理由は、ヨードは吸収されると、甲状腺に集まるからである。</a:t>
            </a:r>
            <a:endParaRPr kumimoji="1" lang="ja-JP" altLang="en-US" dirty="0"/>
          </a:p>
        </p:txBody>
      </p:sp>
      <p:sp>
        <p:nvSpPr>
          <p:cNvPr id="4" name="テキスト ボックス 3"/>
          <p:cNvSpPr txBox="1"/>
          <p:nvPr/>
        </p:nvSpPr>
        <p:spPr>
          <a:xfrm>
            <a:off x="1257473" y="1258658"/>
            <a:ext cx="7745408" cy="1631216"/>
          </a:xfrm>
          <a:prstGeom prst="rect">
            <a:avLst/>
          </a:prstGeom>
          <a:noFill/>
        </p:spPr>
        <p:txBody>
          <a:bodyPr wrap="square" rtlCol="0">
            <a:spAutoFit/>
          </a:bodyPr>
          <a:lstStyle/>
          <a:p>
            <a:r>
              <a:rPr kumimoji="1" lang="ja-JP" altLang="en-US" sz="2000" dirty="0" smtClean="0"/>
              <a:t>甲状腺シンチグラフィーの検査前に摂取しては行けないのはどれか・</a:t>
            </a:r>
            <a:endParaRPr kumimoji="1" lang="en-US" altLang="ja-JP" sz="2000" dirty="0" smtClean="0"/>
          </a:p>
          <a:p>
            <a:r>
              <a:rPr lang="ja-JP" altLang="en-US" sz="2000" dirty="0" smtClean="0"/>
              <a:t>１．ひじき　　　　　　　　　　　　　　　　　　　　　　　　　　　　　</a:t>
            </a:r>
            <a:r>
              <a:rPr lang="ja-JP" altLang="en-US" sz="2000" dirty="0" smtClean="0">
                <a:latin typeface="Wingdings"/>
                <a:ea typeface="Wingdings"/>
                <a:cs typeface="Wingdings"/>
                <a:sym typeface="Wingdings"/>
              </a:rPr>
              <a:t></a:t>
            </a:r>
            <a:endParaRPr lang="en-US" altLang="ja-JP" sz="2000" dirty="0" smtClean="0"/>
          </a:p>
          <a:p>
            <a:r>
              <a:rPr kumimoji="1" lang="ja-JP" altLang="en-US" sz="2000" dirty="0" smtClean="0"/>
              <a:t>２．ごぼう</a:t>
            </a:r>
            <a:endParaRPr kumimoji="1" lang="en-US" altLang="ja-JP" sz="2000" dirty="0" smtClean="0"/>
          </a:p>
          <a:p>
            <a:r>
              <a:rPr lang="ja-JP" altLang="en-US" sz="2000" dirty="0" smtClean="0"/>
              <a:t>３．レタス</a:t>
            </a:r>
            <a:endParaRPr lang="en-US" altLang="ja-JP" sz="2000" dirty="0" smtClean="0"/>
          </a:p>
          <a:p>
            <a:r>
              <a:rPr kumimoji="1" lang="ja-JP" altLang="en-US" sz="2000" dirty="0" smtClean="0"/>
              <a:t>４．チーズ</a:t>
            </a:r>
            <a:endParaRPr kumimoji="1" lang="ja-JP" altLang="en-US" sz="2000" dirty="0"/>
          </a:p>
        </p:txBody>
      </p:sp>
      <p:grpSp>
        <p:nvGrpSpPr>
          <p:cNvPr id="6" name="図形グループ 5"/>
          <p:cNvGrpSpPr/>
          <p:nvPr/>
        </p:nvGrpSpPr>
        <p:grpSpPr>
          <a:xfrm>
            <a:off x="7090104" y="1692344"/>
            <a:ext cx="388448" cy="461665"/>
            <a:chOff x="7084179" y="5466477"/>
            <a:chExt cx="388448" cy="461665"/>
          </a:xfrm>
        </p:grpSpPr>
        <p:sp>
          <p:nvSpPr>
            <p:cNvPr id="8" name="テキスト ボックス 7"/>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10" name="正方形/長方形 9"/>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21741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74409" y="211686"/>
            <a:ext cx="2954655" cy="646331"/>
          </a:xfrm>
          <a:prstGeom prst="rect">
            <a:avLst/>
          </a:prstGeom>
          <a:noFill/>
        </p:spPr>
        <p:txBody>
          <a:bodyPr wrap="none" rtlCol="0">
            <a:spAutoFit/>
          </a:bodyPr>
          <a:lstStyle/>
          <a:p>
            <a:r>
              <a:rPr kumimoji="1" lang="ja-JP" altLang="en-US" sz="3600" smtClean="0"/>
              <a:t>甲状腺の役割</a:t>
            </a:r>
            <a:endParaRPr kumimoji="1" lang="ja-JP" altLang="en-US" sz="3600"/>
          </a:p>
        </p:txBody>
      </p:sp>
      <p:sp>
        <p:nvSpPr>
          <p:cNvPr id="3" name="テキスト ボックス 2"/>
          <p:cNvSpPr txBox="1"/>
          <p:nvPr/>
        </p:nvSpPr>
        <p:spPr>
          <a:xfrm>
            <a:off x="921317" y="1307472"/>
            <a:ext cx="8453703" cy="4247317"/>
          </a:xfrm>
          <a:prstGeom prst="rect">
            <a:avLst/>
          </a:prstGeom>
          <a:noFill/>
        </p:spPr>
        <p:txBody>
          <a:bodyPr wrap="square" rtlCol="0">
            <a:spAutoFit/>
          </a:bodyPr>
          <a:lstStyle/>
          <a:p>
            <a:r>
              <a:rPr kumimoji="1" lang="ja-JP" altLang="en-US" dirty="0" smtClean="0"/>
              <a:t>太陽が出て日光の光が脳に感知されると、活動しなければならないため、甲状腺ホルモンが分泌される。つま</a:t>
            </a:r>
            <a:r>
              <a:rPr kumimoji="1" lang="ja-JP" altLang="en-US" dirty="0" smtClean="0">
                <a:solidFill>
                  <a:srgbClr val="FF0000"/>
                </a:solidFill>
              </a:rPr>
              <a:t>り活動のためのホルモン。</a:t>
            </a:r>
            <a:endParaRPr kumimoji="1" lang="en-US" altLang="ja-JP" dirty="0" smtClean="0">
              <a:solidFill>
                <a:srgbClr val="FF0000"/>
              </a:solidFill>
            </a:endParaRPr>
          </a:p>
          <a:p>
            <a:endParaRPr kumimoji="1" lang="en-US" altLang="ja-JP" dirty="0" smtClean="0">
              <a:solidFill>
                <a:srgbClr val="FF0000"/>
              </a:solidFill>
            </a:endParaRPr>
          </a:p>
          <a:p>
            <a:r>
              <a:rPr lang="ja-JP" altLang="en-US" dirty="0" smtClean="0"/>
              <a:t>甲状腺ホルモンの作用</a:t>
            </a:r>
            <a:endParaRPr lang="en-US" altLang="ja-JP" dirty="0" smtClean="0"/>
          </a:p>
          <a:p>
            <a:r>
              <a:rPr lang="ja-JP" altLang="ja-JP" dirty="0" smtClean="0"/>
              <a:t>①</a:t>
            </a:r>
            <a:r>
              <a:rPr lang="ja-JP" altLang="ja-JP" dirty="0"/>
              <a:t>熱量産生作用</a:t>
            </a:r>
          </a:p>
          <a:p>
            <a:r>
              <a:rPr lang="ja-JP" altLang="ja-JP" dirty="0"/>
              <a:t>　脳、リンパ節などを除いてほとんどすべての</a:t>
            </a:r>
            <a:r>
              <a:rPr lang="ja-JP" altLang="ja-JP" dirty="0" smtClean="0"/>
              <a:t>組織の</a:t>
            </a:r>
            <a:r>
              <a:rPr lang="ja-JP" altLang="ja-JP" dirty="0"/>
              <a:t>酸素消費が増加する。</a:t>
            </a:r>
          </a:p>
          <a:p>
            <a:r>
              <a:rPr lang="ja-JP" altLang="ja-JP" dirty="0"/>
              <a:t>②蛋白代謝</a:t>
            </a:r>
          </a:p>
          <a:p>
            <a:r>
              <a:rPr lang="ja-JP" altLang="ja-JP" dirty="0"/>
              <a:t>　蛋白分解</a:t>
            </a:r>
          </a:p>
          <a:p>
            <a:r>
              <a:rPr lang="ja-JP" altLang="ja-JP" dirty="0"/>
              <a:t>③糖代謝</a:t>
            </a:r>
          </a:p>
          <a:p>
            <a:r>
              <a:rPr lang="ja-JP" altLang="ja-JP" dirty="0"/>
              <a:t>　糖吸収増加、グリコーゲンのブドウ糖への転化</a:t>
            </a:r>
            <a:r>
              <a:rPr lang="ja-JP" altLang="ja-JP" dirty="0" smtClean="0"/>
              <a:t>促進</a:t>
            </a:r>
            <a:r>
              <a:rPr lang="ja-JP" altLang="ja-JP" dirty="0"/>
              <a:t>などを介して血糖値を増加させる。</a:t>
            </a:r>
          </a:p>
          <a:p>
            <a:r>
              <a:rPr lang="ja-JP" altLang="ja-JP" dirty="0"/>
              <a:t>④脂質代謝</a:t>
            </a:r>
          </a:p>
          <a:p>
            <a:r>
              <a:rPr lang="ja-JP" altLang="ja-JP" dirty="0"/>
              <a:t>　コレステロールの分解排泄を増加。</a:t>
            </a:r>
          </a:p>
          <a:p>
            <a:r>
              <a:rPr lang="ja-JP" altLang="ja-JP" dirty="0"/>
              <a:t>⑤</a:t>
            </a:r>
            <a:r>
              <a:rPr lang="ja-JP" altLang="ja-JP" dirty="0">
                <a:solidFill>
                  <a:srgbClr val="FF0000"/>
                </a:solidFill>
              </a:rPr>
              <a:t>カテコラミン作用の増強</a:t>
            </a:r>
          </a:p>
          <a:p>
            <a:r>
              <a:rPr lang="ja-JP" altLang="ja-JP" dirty="0">
                <a:solidFill>
                  <a:srgbClr val="FF0000"/>
                </a:solidFill>
              </a:rPr>
              <a:t>　心拍数増加</a:t>
            </a:r>
            <a:r>
              <a:rPr lang="ja-JP" altLang="ja-JP" dirty="0"/>
              <a:t>、心拍出量の増加</a:t>
            </a:r>
          </a:p>
          <a:p>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08470" y="130649"/>
            <a:ext cx="7495036" cy="646331"/>
          </a:xfrm>
          <a:prstGeom prst="rect">
            <a:avLst/>
          </a:prstGeom>
          <a:noFill/>
        </p:spPr>
        <p:txBody>
          <a:bodyPr wrap="square" rtlCol="0">
            <a:spAutoFit/>
          </a:bodyPr>
          <a:lstStyle/>
          <a:p>
            <a:r>
              <a:rPr kumimoji="1" lang="ja-JP" altLang="en-US" sz="3600" dirty="0" smtClean="0"/>
              <a:t>甲状腺機能亢進症　状況設定問題</a:t>
            </a:r>
            <a:endParaRPr kumimoji="1" lang="ja-JP" altLang="en-US" sz="3600" dirty="0"/>
          </a:p>
        </p:txBody>
      </p:sp>
      <p:sp>
        <p:nvSpPr>
          <p:cNvPr id="8" name="テキスト ボックス 7"/>
          <p:cNvSpPr txBox="1"/>
          <p:nvPr/>
        </p:nvSpPr>
        <p:spPr>
          <a:xfrm>
            <a:off x="7109079" y="1892716"/>
            <a:ext cx="2938253" cy="954107"/>
          </a:xfrm>
          <a:prstGeom prst="rect">
            <a:avLst/>
          </a:prstGeom>
          <a:noFill/>
        </p:spPr>
        <p:txBody>
          <a:bodyPr wrap="square" rtlCol="0">
            <a:spAutoFit/>
          </a:bodyPr>
          <a:lstStyle/>
          <a:p>
            <a:r>
              <a:rPr kumimoji="1" lang="ja-JP" altLang="en-US" sz="1400" dirty="0" smtClean="0"/>
              <a:t>甲状腺ホルモンは細胞に対して活発な代謝を命じる。その結果、筋肉を含めて全身の細胞は運動したときのようになる。</a:t>
            </a:r>
            <a:endParaRPr kumimoji="1" lang="ja-JP" altLang="en-US" sz="1400" dirty="0"/>
          </a:p>
        </p:txBody>
      </p:sp>
      <p:sp>
        <p:nvSpPr>
          <p:cNvPr id="9" name="テキスト ボックス 8"/>
          <p:cNvSpPr txBox="1"/>
          <p:nvPr/>
        </p:nvSpPr>
        <p:spPr>
          <a:xfrm>
            <a:off x="7050718" y="3751613"/>
            <a:ext cx="2938253" cy="523220"/>
          </a:xfrm>
          <a:prstGeom prst="rect">
            <a:avLst/>
          </a:prstGeom>
          <a:noFill/>
        </p:spPr>
        <p:txBody>
          <a:bodyPr wrap="square" rtlCol="0">
            <a:spAutoFit/>
          </a:bodyPr>
          <a:lstStyle/>
          <a:p>
            <a:r>
              <a:rPr kumimoji="1" lang="ja-JP" altLang="en-US" sz="1400" dirty="0" smtClean="0"/>
              <a:t>放射性ヨードから出る放射線は、</a:t>
            </a:r>
            <a:r>
              <a:rPr kumimoji="1" lang="en-US" altLang="ja-JP" sz="1400" dirty="0" smtClean="0"/>
              <a:t>β</a:t>
            </a:r>
            <a:r>
              <a:rPr kumimoji="1" lang="ja-JP" altLang="en-US" sz="1400" dirty="0" smtClean="0"/>
              <a:t>線で</a:t>
            </a:r>
            <a:r>
              <a:rPr kumimoji="1" lang="en-US" altLang="ja-JP" sz="1400" dirty="0" smtClean="0"/>
              <a:t>0.5mm</a:t>
            </a:r>
            <a:r>
              <a:rPr kumimoji="1" lang="ja-JP" altLang="en-US" sz="1400" dirty="0" smtClean="0"/>
              <a:t>程度しか透過しない。</a:t>
            </a:r>
            <a:endParaRPr kumimoji="1" lang="ja-JP" altLang="en-US" sz="1400" dirty="0"/>
          </a:p>
        </p:txBody>
      </p:sp>
      <p:sp>
        <p:nvSpPr>
          <p:cNvPr id="11" name="正方形/長方形 10"/>
          <p:cNvSpPr/>
          <p:nvPr/>
        </p:nvSpPr>
        <p:spPr>
          <a:xfrm>
            <a:off x="7174089" y="1892233"/>
            <a:ext cx="2938253" cy="95410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7034379" y="3738834"/>
            <a:ext cx="2938253" cy="95410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 name="テキスト ボックス 1"/>
          <p:cNvSpPr txBox="1"/>
          <p:nvPr/>
        </p:nvSpPr>
        <p:spPr>
          <a:xfrm>
            <a:off x="515169" y="991286"/>
            <a:ext cx="8809183" cy="5495095"/>
          </a:xfrm>
          <a:prstGeom prst="rect">
            <a:avLst/>
          </a:prstGeom>
          <a:noFill/>
        </p:spPr>
        <p:txBody>
          <a:bodyPr wrap="square" rtlCol="0">
            <a:spAutoFit/>
          </a:bodyPr>
          <a:lstStyle/>
          <a:p>
            <a:pPr>
              <a:lnSpc>
                <a:spcPts val="2220"/>
              </a:lnSpc>
            </a:pPr>
            <a:r>
              <a:rPr lang="ja-JP" altLang="en-US" sz="1600" dirty="0" smtClean="0"/>
              <a:t>次の文を読み問題４９、問題５０、問題５１に答えよ。</a:t>
            </a:r>
            <a:endParaRPr lang="en-US" altLang="ja-JP" sz="1600" dirty="0" smtClean="0"/>
          </a:p>
          <a:p>
            <a:pPr>
              <a:lnSpc>
                <a:spcPts val="2220"/>
              </a:lnSpc>
            </a:pPr>
            <a:r>
              <a:rPr kumimoji="1" lang="en-US" altLang="ja-JP" sz="1600" dirty="0" smtClean="0"/>
              <a:t>A</a:t>
            </a:r>
            <a:r>
              <a:rPr kumimoji="1" lang="ja-JP" altLang="en-US" sz="1600" dirty="0" smtClean="0"/>
              <a:t>さん。２１才の女性。夫、３才と生後６ヶ月の子供の４人家族で、現在授乳中である。頸部腫大に気づき近医を受診したところ、甲状腺機能亢進症と診断された。</a:t>
            </a:r>
            <a:endParaRPr kumimoji="1" lang="en-US" altLang="ja-JP" sz="1600" dirty="0" smtClean="0"/>
          </a:p>
          <a:p>
            <a:pPr>
              <a:lnSpc>
                <a:spcPts val="2220"/>
              </a:lnSpc>
            </a:pPr>
            <a:r>
              <a:rPr lang="ja-JP" altLang="en-US" sz="1600" dirty="0" smtClean="0"/>
              <a:t>問題４９　出現している可能性が高いのはどれか</a:t>
            </a:r>
            <a:endParaRPr lang="en-US" altLang="ja-JP" sz="1600" dirty="0" smtClean="0"/>
          </a:p>
          <a:p>
            <a:pPr>
              <a:lnSpc>
                <a:spcPts val="2220"/>
              </a:lnSpc>
            </a:pPr>
            <a:r>
              <a:rPr kumimoji="1" lang="ja-JP" altLang="en-US" sz="1600" dirty="0" smtClean="0"/>
              <a:t>１．日中の眠気</a:t>
            </a:r>
            <a:endParaRPr kumimoji="1" lang="en-US" altLang="ja-JP" sz="1600" dirty="0" smtClean="0"/>
          </a:p>
          <a:p>
            <a:pPr>
              <a:lnSpc>
                <a:spcPts val="2220"/>
              </a:lnSpc>
            </a:pPr>
            <a:r>
              <a:rPr lang="ja-JP" altLang="en-US" sz="1600" dirty="0" smtClean="0"/>
              <a:t>２．満月様顔貌</a:t>
            </a:r>
            <a:endParaRPr lang="en-US" altLang="ja-JP" sz="1600" dirty="0" smtClean="0"/>
          </a:p>
          <a:p>
            <a:pPr>
              <a:lnSpc>
                <a:spcPts val="2220"/>
              </a:lnSpc>
            </a:pPr>
            <a:r>
              <a:rPr kumimoji="1" lang="ja-JP" altLang="en-US" sz="1600" dirty="0" smtClean="0"/>
              <a:t>３．末端肥大</a:t>
            </a:r>
            <a:endParaRPr kumimoji="1" lang="en-US" altLang="ja-JP" sz="1600" dirty="0" smtClean="0"/>
          </a:p>
          <a:p>
            <a:pPr>
              <a:lnSpc>
                <a:spcPts val="2220"/>
              </a:lnSpc>
            </a:pPr>
            <a:r>
              <a:rPr lang="ja-JP" altLang="en-US" sz="1600" dirty="0" smtClean="0"/>
              <a:t>４．易疲労感</a:t>
            </a:r>
            <a:endParaRPr lang="en-US" altLang="ja-JP" sz="1600" dirty="0" smtClean="0"/>
          </a:p>
          <a:p>
            <a:pPr>
              <a:lnSpc>
                <a:spcPts val="2220"/>
              </a:lnSpc>
            </a:pPr>
            <a:r>
              <a:rPr kumimoji="1" lang="ja-JP" altLang="en-US" sz="1600" dirty="0" smtClean="0"/>
              <a:t>問題５０　甲状腺アイソトープ</a:t>
            </a:r>
            <a:r>
              <a:rPr kumimoji="1" lang="en-US" altLang="ja-JP" sz="1600" baseline="30000" dirty="0" smtClean="0"/>
              <a:t>121</a:t>
            </a:r>
            <a:r>
              <a:rPr kumimoji="1" lang="en-US" altLang="ja-JP" sz="1600" dirty="0" smtClean="0"/>
              <a:t>I</a:t>
            </a:r>
            <a:r>
              <a:rPr kumimoji="1" lang="ja-JP" altLang="en-US" sz="1600" dirty="0" smtClean="0"/>
              <a:t>摂取率検査を受けることになった。検査前の説明で正しいのはどれか</a:t>
            </a:r>
            <a:endParaRPr kumimoji="1" lang="en-US" altLang="ja-JP" sz="1600" dirty="0" smtClean="0"/>
          </a:p>
          <a:p>
            <a:pPr>
              <a:lnSpc>
                <a:spcPts val="2220"/>
              </a:lnSpc>
            </a:pPr>
            <a:r>
              <a:rPr lang="ja-JP" altLang="en-US" sz="1600" dirty="0" smtClean="0"/>
              <a:t>１．検査前後３日間は子供をだっこできない。</a:t>
            </a:r>
            <a:endParaRPr lang="en-US" altLang="ja-JP" sz="1600" dirty="0" smtClean="0"/>
          </a:p>
          <a:p>
            <a:pPr>
              <a:lnSpc>
                <a:spcPts val="2220"/>
              </a:lnSpc>
            </a:pPr>
            <a:r>
              <a:rPr kumimoji="1" lang="ja-JP" altLang="en-US" sz="1600" dirty="0" smtClean="0"/>
              <a:t>２．検査中は授乳によって母乳を続けることができる。</a:t>
            </a:r>
            <a:endParaRPr kumimoji="1" lang="en-US" altLang="ja-JP" sz="1600" dirty="0" smtClean="0"/>
          </a:p>
          <a:p>
            <a:pPr>
              <a:lnSpc>
                <a:spcPts val="2220"/>
              </a:lnSpc>
            </a:pPr>
            <a:r>
              <a:rPr lang="ja-JP" altLang="en-US" sz="1600" dirty="0" smtClean="0"/>
              <a:t>３．検査の１週間前から海草類の摂取を避ける</a:t>
            </a:r>
            <a:endParaRPr lang="en-US" altLang="ja-JP" sz="1600" dirty="0" smtClean="0"/>
          </a:p>
          <a:p>
            <a:pPr>
              <a:lnSpc>
                <a:spcPts val="2220"/>
              </a:lnSpc>
            </a:pPr>
            <a:r>
              <a:rPr kumimoji="1" lang="ja-JP" altLang="en-US" sz="1600" dirty="0" smtClean="0"/>
              <a:t>４．検査前にヨード剤で含嗽を行なう</a:t>
            </a:r>
            <a:endParaRPr kumimoji="1" lang="en-US" altLang="ja-JP" sz="1600" dirty="0" smtClean="0"/>
          </a:p>
          <a:p>
            <a:pPr>
              <a:lnSpc>
                <a:spcPts val="2220"/>
              </a:lnSpc>
            </a:pPr>
            <a:r>
              <a:rPr lang="ja-JP" altLang="en-US" sz="1600" dirty="0" smtClean="0"/>
              <a:t>問題５１　３才の子供が風邪を引いたのをきっかけに、</a:t>
            </a:r>
            <a:r>
              <a:rPr lang="en-US" altLang="ja-JP" sz="1600" dirty="0" smtClean="0"/>
              <a:t>A</a:t>
            </a:r>
            <a:r>
              <a:rPr lang="ja-JP" altLang="en-US" sz="1600" dirty="0" smtClean="0"/>
              <a:t>さんも４０</a:t>
            </a:r>
            <a:r>
              <a:rPr lang="en-US" altLang="ja-JP" sz="1600" dirty="0" smtClean="0"/>
              <a:t>℃</a:t>
            </a:r>
            <a:r>
              <a:rPr lang="ja-JP" altLang="en-US" sz="1600" dirty="0" smtClean="0"/>
              <a:t>の発熱、頻脈、嘔気、嘔吐、下痢、呼吸困難をおこし、救急車で来院した。意識レベルの低下も認める。</a:t>
            </a:r>
            <a:endParaRPr lang="en-US" altLang="ja-JP" sz="1600" dirty="0" smtClean="0"/>
          </a:p>
          <a:p>
            <a:pPr>
              <a:lnSpc>
                <a:spcPts val="2220"/>
              </a:lnSpc>
            </a:pPr>
            <a:r>
              <a:rPr kumimoji="1" lang="ja-JP" altLang="en-US" sz="1600" dirty="0" smtClean="0"/>
              <a:t>１．テタニー</a:t>
            </a:r>
            <a:endParaRPr kumimoji="1" lang="en-US" altLang="ja-JP" sz="1600" dirty="0" smtClean="0"/>
          </a:p>
          <a:p>
            <a:pPr>
              <a:lnSpc>
                <a:spcPts val="2220"/>
              </a:lnSpc>
            </a:pPr>
            <a:r>
              <a:rPr lang="ja-JP" altLang="en-US" sz="1600" dirty="0" smtClean="0"/>
              <a:t>２．クリーゼ　　　　　　　　　　　　　　　　　　　　　　　　　　　</a:t>
            </a:r>
            <a:r>
              <a:rPr lang="ja-JP" altLang="en-US" sz="1600" dirty="0" smtClean="0">
                <a:latin typeface="ＭＳ Ｐゴシック" panose="020B0600070205080204" pitchFamily="50" charset="-128"/>
                <a:ea typeface="ＭＳ Ｐゴシック" panose="020B0600070205080204" pitchFamily="50" charset="-128"/>
              </a:rPr>
              <a:t>〇</a:t>
            </a:r>
            <a:endParaRPr lang="en-US" altLang="ja-JP" sz="1600" dirty="0" smtClean="0"/>
          </a:p>
          <a:p>
            <a:pPr>
              <a:lnSpc>
                <a:spcPts val="2220"/>
              </a:lnSpc>
            </a:pPr>
            <a:r>
              <a:rPr kumimoji="1" lang="ja-JP" altLang="en-US" sz="1600" dirty="0" smtClean="0"/>
              <a:t>３．代謝性アルカローシス</a:t>
            </a:r>
            <a:endParaRPr kumimoji="1" lang="en-US" altLang="ja-JP" sz="1600" dirty="0" smtClean="0"/>
          </a:p>
          <a:p>
            <a:pPr>
              <a:lnSpc>
                <a:spcPts val="2220"/>
              </a:lnSpc>
            </a:pPr>
            <a:r>
              <a:rPr lang="ja-JP" altLang="en-US" sz="1600" dirty="0" smtClean="0"/>
              <a:t>４．</a:t>
            </a:r>
            <a:r>
              <a:rPr lang="en-US" altLang="ja-JP" sz="1600" dirty="0" smtClean="0"/>
              <a:t>CO</a:t>
            </a:r>
            <a:r>
              <a:rPr lang="en-US" altLang="ja-JP" sz="1600" baseline="-25000" dirty="0" smtClean="0"/>
              <a:t>2</a:t>
            </a:r>
            <a:r>
              <a:rPr lang="ja-JP" altLang="en-US" sz="1600" dirty="0" smtClean="0"/>
              <a:t>ナルコーシス</a:t>
            </a:r>
            <a:endParaRPr kumimoji="1" lang="ja-JP" altLang="en-US" sz="1600" dirty="0"/>
          </a:p>
        </p:txBody>
      </p:sp>
      <p:sp>
        <p:nvSpPr>
          <p:cNvPr id="3" name="正方形/長方形 2"/>
          <p:cNvSpPr/>
          <p:nvPr/>
        </p:nvSpPr>
        <p:spPr>
          <a:xfrm>
            <a:off x="5008728" y="5431809"/>
            <a:ext cx="723332" cy="5459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677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04089" y="249631"/>
            <a:ext cx="5648902" cy="646331"/>
          </a:xfrm>
          <a:prstGeom prst="rect">
            <a:avLst/>
          </a:prstGeom>
          <a:noFill/>
        </p:spPr>
        <p:txBody>
          <a:bodyPr wrap="none" rtlCol="0">
            <a:spAutoFit/>
          </a:bodyPr>
          <a:lstStyle/>
          <a:p>
            <a:r>
              <a:rPr kumimoji="1" lang="ja-JP" altLang="en-US" sz="3600" dirty="0" smtClean="0"/>
              <a:t>甲状腺クリーゼを理解する。</a:t>
            </a:r>
            <a:endParaRPr kumimoji="1" lang="ja-JP" altLang="en-US" sz="3600" dirty="0"/>
          </a:p>
        </p:txBody>
      </p:sp>
      <p:sp>
        <p:nvSpPr>
          <p:cNvPr id="7" name="テキスト ボックス 6"/>
          <p:cNvSpPr txBox="1"/>
          <p:nvPr/>
        </p:nvSpPr>
        <p:spPr>
          <a:xfrm>
            <a:off x="1842634" y="3673373"/>
            <a:ext cx="6772923" cy="1475618"/>
          </a:xfrm>
          <a:prstGeom prst="rect">
            <a:avLst/>
          </a:prstGeom>
          <a:noFill/>
        </p:spPr>
        <p:txBody>
          <a:bodyPr wrap="square" rtlCol="0">
            <a:spAutoFit/>
          </a:bodyPr>
          <a:lstStyle/>
          <a:p>
            <a:pPr>
              <a:lnSpc>
                <a:spcPts val="3680"/>
              </a:lnSpc>
            </a:pPr>
            <a:r>
              <a:rPr lang="ja-JP" altLang="ja-JP" sz="2400" b="1" dirty="0"/>
              <a:t>甲状腺クリーゼ：突然の極端な機能亢進</a:t>
            </a:r>
            <a:endParaRPr lang="ja-JP" altLang="ja-JP" sz="2400" dirty="0"/>
          </a:p>
          <a:p>
            <a:pPr>
              <a:lnSpc>
                <a:spcPts val="3680"/>
              </a:lnSpc>
            </a:pPr>
            <a:r>
              <a:rPr lang="ja-JP" altLang="en-US" b="1" dirty="0" smtClean="0"/>
              <a:t>手術、</a:t>
            </a:r>
            <a:r>
              <a:rPr lang="ja-JP" altLang="ja-JP" b="1" dirty="0" smtClean="0"/>
              <a:t>外傷</a:t>
            </a:r>
            <a:r>
              <a:rPr lang="ja-JP" altLang="ja-JP" b="1" dirty="0"/>
              <a:t>、感染症、ストレス、治療中断などで</a:t>
            </a:r>
            <a:r>
              <a:rPr lang="ja-JP" altLang="ja-JP" b="1" dirty="0" smtClean="0"/>
              <a:t>起きる</a:t>
            </a:r>
            <a:r>
              <a:rPr lang="ja-JP" altLang="en-US" b="1" dirty="0" smtClean="0"/>
              <a:t>。</a:t>
            </a:r>
            <a:endParaRPr lang="ja-JP" altLang="ja-JP" dirty="0"/>
          </a:p>
          <a:p>
            <a:pPr>
              <a:lnSpc>
                <a:spcPts val="3680"/>
              </a:lnSpc>
            </a:pPr>
            <a:r>
              <a:rPr lang="ja-JP" altLang="ja-JP" b="1" dirty="0"/>
              <a:t>（クリーゼとは英語で</a:t>
            </a:r>
            <a:r>
              <a:rPr lang="en-US" altLang="ja-JP" b="1" dirty="0" smtClean="0"/>
              <a:t>Crisis</a:t>
            </a:r>
            <a:r>
              <a:rPr lang="ja-JP" altLang="en-US" b="1" dirty="0" smtClean="0"/>
              <a:t>（クライシス：危機的状況）</a:t>
            </a:r>
            <a:r>
              <a:rPr lang="ja-JP" altLang="ja-JP" b="1" dirty="0" smtClean="0"/>
              <a:t>の</a:t>
            </a:r>
            <a:r>
              <a:rPr lang="ja-JP" altLang="ja-JP" b="1" dirty="0"/>
              <a:t>こと）</a:t>
            </a:r>
            <a:r>
              <a:rPr lang="ja-JP" altLang="ja-JP" dirty="0"/>
              <a:t> </a:t>
            </a:r>
            <a:endParaRPr kumimoji="1" lang="ja-JP" altLang="en-US" dirty="0"/>
          </a:p>
        </p:txBody>
      </p:sp>
      <p:sp>
        <p:nvSpPr>
          <p:cNvPr id="9" name="テキスト ボックス 8"/>
          <p:cNvSpPr txBox="1"/>
          <p:nvPr/>
        </p:nvSpPr>
        <p:spPr>
          <a:xfrm>
            <a:off x="5565251" y="1394636"/>
            <a:ext cx="4096125" cy="2031325"/>
          </a:xfrm>
          <a:prstGeom prst="rect">
            <a:avLst/>
          </a:prstGeom>
          <a:noFill/>
        </p:spPr>
        <p:txBody>
          <a:bodyPr wrap="square" rtlCol="0">
            <a:spAutoFit/>
          </a:bodyPr>
          <a:lstStyle/>
          <a:p>
            <a:r>
              <a:rPr kumimoji="1" lang="ja-JP" altLang="en-US" dirty="0" smtClean="0"/>
              <a:t>気管の前に甲状腺があることを理解する。</a:t>
            </a:r>
            <a:endParaRPr kumimoji="1" lang="en-US" altLang="ja-JP" dirty="0" smtClean="0"/>
          </a:p>
          <a:p>
            <a:r>
              <a:rPr lang="ja-JP" altLang="en-US" dirty="0" smtClean="0"/>
              <a:t>手術後、気管内挿管をしたために、抜管後に喉頭浮腫がおこり、呼吸困難になることもある。</a:t>
            </a:r>
            <a:endParaRPr lang="en-US" altLang="ja-JP" dirty="0" smtClean="0"/>
          </a:p>
          <a:p>
            <a:r>
              <a:rPr kumimoji="1" lang="ja-JP" altLang="en-US" dirty="0" smtClean="0"/>
              <a:t>反回神経が甲状腺の近くを通る。食道がんと甲状腺の手術後に反回神経麻痺があおこる可能性がある。</a:t>
            </a:r>
            <a:endParaRPr kumimoji="1" lang="ja-JP" altLang="en-US" dirty="0"/>
          </a:p>
        </p:txBody>
      </p:sp>
      <p:sp>
        <p:nvSpPr>
          <p:cNvPr id="10" name="正方形/長方形 9"/>
          <p:cNvSpPr/>
          <p:nvPr/>
        </p:nvSpPr>
        <p:spPr>
          <a:xfrm>
            <a:off x="5452856" y="1295343"/>
            <a:ext cx="4407381" cy="215421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 name="テキスト ボックス 1"/>
          <p:cNvSpPr txBox="1"/>
          <p:nvPr/>
        </p:nvSpPr>
        <p:spPr>
          <a:xfrm>
            <a:off x="1202633" y="1113686"/>
            <a:ext cx="5855806" cy="1477328"/>
          </a:xfrm>
          <a:prstGeom prst="rect">
            <a:avLst/>
          </a:prstGeom>
          <a:noFill/>
        </p:spPr>
        <p:txBody>
          <a:bodyPr wrap="square" rtlCol="0">
            <a:spAutoFit/>
          </a:bodyPr>
          <a:lstStyle/>
          <a:p>
            <a:r>
              <a:rPr kumimoji="1" lang="ja-JP" altLang="en-US" dirty="0" smtClean="0"/>
              <a:t>バセドウ病の術後合併症でないのはどれか</a:t>
            </a:r>
            <a:endParaRPr kumimoji="1" lang="en-US" altLang="ja-JP" dirty="0" smtClean="0"/>
          </a:p>
          <a:p>
            <a:r>
              <a:rPr lang="ja-JP" altLang="en-US" dirty="0" smtClean="0"/>
              <a:t>１．呼吸困難</a:t>
            </a:r>
            <a:endParaRPr lang="en-US" altLang="ja-JP" dirty="0" smtClean="0"/>
          </a:p>
          <a:p>
            <a:r>
              <a:rPr kumimoji="1" lang="ja-JP" altLang="en-US" dirty="0" smtClean="0"/>
              <a:t>２．甲状腺クリーゼ</a:t>
            </a:r>
            <a:endParaRPr kumimoji="1" lang="en-US" altLang="ja-JP" dirty="0" smtClean="0"/>
          </a:p>
          <a:p>
            <a:r>
              <a:rPr lang="ja-JP" altLang="en-US" dirty="0" smtClean="0"/>
              <a:t>３．徐脈</a:t>
            </a:r>
            <a:endParaRPr lang="en-US" altLang="ja-JP" dirty="0" smtClean="0"/>
          </a:p>
          <a:p>
            <a:r>
              <a:rPr kumimoji="1" lang="ja-JP" altLang="en-US" dirty="0" smtClean="0"/>
              <a:t>４．嗄声</a:t>
            </a:r>
            <a:endParaRPr kumimoji="1" lang="ja-JP" altLang="en-US" dirty="0"/>
          </a:p>
        </p:txBody>
      </p:sp>
    </p:spTree>
    <p:extLst>
      <p:ext uri="{BB962C8B-B14F-4D97-AF65-F5344CB8AC3E}">
        <p14:creationId xmlns:p14="http://schemas.microsoft.com/office/powerpoint/2010/main" val="350300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14548" y="324344"/>
            <a:ext cx="4036682" cy="646331"/>
          </a:xfrm>
          <a:prstGeom prst="rect">
            <a:avLst/>
          </a:prstGeom>
          <a:noFill/>
        </p:spPr>
        <p:txBody>
          <a:bodyPr wrap="none" rtlCol="0">
            <a:spAutoFit/>
          </a:bodyPr>
          <a:lstStyle/>
          <a:p>
            <a:r>
              <a:rPr kumimoji="1" lang="ja-JP" altLang="en-US" sz="3600" dirty="0" smtClean="0"/>
              <a:t>橋本病を理解する。</a:t>
            </a:r>
            <a:endParaRPr kumimoji="1" lang="ja-JP" altLang="en-US" sz="3600" dirty="0"/>
          </a:p>
        </p:txBody>
      </p:sp>
      <p:sp>
        <p:nvSpPr>
          <p:cNvPr id="9" name="テキスト ボックス 8"/>
          <p:cNvSpPr txBox="1"/>
          <p:nvPr/>
        </p:nvSpPr>
        <p:spPr>
          <a:xfrm>
            <a:off x="286354" y="3424331"/>
            <a:ext cx="9624025" cy="3170099"/>
          </a:xfrm>
          <a:prstGeom prst="rect">
            <a:avLst/>
          </a:prstGeom>
          <a:noFill/>
        </p:spPr>
        <p:txBody>
          <a:bodyPr wrap="square" rtlCol="0">
            <a:spAutoFit/>
          </a:bodyPr>
          <a:lstStyle/>
          <a:p>
            <a:r>
              <a:rPr lang="ja-JP" altLang="en-US" sz="2000" dirty="0"/>
              <a:t>橋本病（慢性甲状腺炎）</a:t>
            </a:r>
          </a:p>
          <a:p>
            <a:r>
              <a:rPr lang="ja-JP" altLang="en-US" sz="2000" dirty="0"/>
              <a:t>　　甲状腺疾患の約</a:t>
            </a:r>
            <a:r>
              <a:rPr lang="en-US" altLang="ja-JP" sz="2000" dirty="0"/>
              <a:t>20</a:t>
            </a:r>
            <a:r>
              <a:rPr lang="ja-JP" altLang="en-US" sz="2000" dirty="0"/>
              <a:t>％</a:t>
            </a:r>
          </a:p>
          <a:p>
            <a:r>
              <a:rPr lang="ja-JP" altLang="en-US" sz="2000" dirty="0"/>
              <a:t>　　抗甲状腺抗体（抗サイログロブリン抗体、</a:t>
            </a:r>
            <a:r>
              <a:rPr lang="ja-JP" altLang="en-US" sz="2000" dirty="0" smtClean="0"/>
              <a:t>抗マイクロゾーム</a:t>
            </a:r>
            <a:r>
              <a:rPr lang="ja-JP" altLang="en-US" sz="2000" dirty="0"/>
              <a:t>抗体）による自己免疫疾患。</a:t>
            </a:r>
          </a:p>
          <a:p>
            <a:r>
              <a:rPr lang="ja-JP" altLang="en-US" sz="2000" dirty="0"/>
              <a:t>　　最初は機能正常だが、次第に機能低下症と</a:t>
            </a:r>
            <a:r>
              <a:rPr lang="ja-JP" altLang="en-US" sz="2000" dirty="0" smtClean="0"/>
              <a:t>なる。</a:t>
            </a:r>
            <a:endParaRPr lang="ja-JP" altLang="en-US" sz="2000" dirty="0"/>
          </a:p>
          <a:p>
            <a:r>
              <a:rPr lang="ja-JP" altLang="en-US" sz="2000" dirty="0"/>
              <a:t>　　</a:t>
            </a:r>
            <a:r>
              <a:rPr lang="en-US" altLang="ja-JP" sz="2000" dirty="0"/>
              <a:t>40−50</a:t>
            </a:r>
            <a:r>
              <a:rPr lang="ja-JP" altLang="en-US" sz="2000" dirty="0"/>
              <a:t>才位の女性に多い。</a:t>
            </a:r>
          </a:p>
          <a:p>
            <a:r>
              <a:rPr lang="ja-JP" altLang="en-US" sz="2000" dirty="0"/>
              <a:t>　　甲状腺機能低下症のほとんどが橋本病であり、他の原因によるものは（手術後以外</a:t>
            </a:r>
            <a:r>
              <a:rPr lang="ja-JP" altLang="en-US" sz="2000" dirty="0" smtClean="0"/>
              <a:t>）</a:t>
            </a:r>
            <a:endParaRPr lang="en-US" altLang="ja-JP" sz="2000" dirty="0" smtClean="0"/>
          </a:p>
          <a:p>
            <a:r>
              <a:rPr lang="ja-JP" altLang="ja-JP" sz="2000" dirty="0"/>
              <a:t>　</a:t>
            </a:r>
            <a:r>
              <a:rPr lang="ja-JP" altLang="en-US" sz="2000" dirty="0" smtClean="0"/>
              <a:t>　非常</a:t>
            </a:r>
            <a:r>
              <a:rPr lang="ja-JP" altLang="en-US" sz="2000" dirty="0"/>
              <a:t>に</a:t>
            </a:r>
            <a:r>
              <a:rPr lang="ja-JP" altLang="en-US" sz="2000" dirty="0" smtClean="0"/>
              <a:t>少ない。</a:t>
            </a:r>
            <a:endParaRPr lang="en-US" altLang="ja-JP" sz="2000" dirty="0" smtClean="0"/>
          </a:p>
          <a:p>
            <a:r>
              <a:rPr kumimoji="1" lang="ja-JP" altLang="ja-JP" sz="2000" dirty="0"/>
              <a:t>　</a:t>
            </a:r>
            <a:r>
              <a:rPr kumimoji="1" lang="ja-JP" altLang="en-US" sz="2000" dirty="0" smtClean="0"/>
              <a:t>　</a:t>
            </a:r>
            <a:r>
              <a:rPr lang="en-US" altLang="ja-JP" sz="2000" dirty="0" smtClean="0"/>
              <a:t>①</a:t>
            </a:r>
            <a:r>
              <a:rPr lang="ja-JP" altLang="en-US" sz="2000" dirty="0" smtClean="0"/>
              <a:t>び漫性甲状腺腫</a:t>
            </a:r>
            <a:r>
              <a:rPr lang="ja-JP" altLang="en-US" sz="2000" dirty="0"/>
              <a:t>（ゴム様の固い表面に</a:t>
            </a:r>
            <a:r>
              <a:rPr lang="ja-JP" altLang="en-US" sz="2000" dirty="0" smtClean="0"/>
              <a:t>凹凸</a:t>
            </a:r>
            <a:r>
              <a:rPr lang="ja-JP" altLang="en-US" sz="2000" dirty="0"/>
              <a:t>あり）</a:t>
            </a:r>
          </a:p>
          <a:p>
            <a:r>
              <a:rPr lang="ja-JP" altLang="en-US" sz="2000" dirty="0"/>
              <a:t>　　</a:t>
            </a:r>
            <a:r>
              <a:rPr lang="en-US" altLang="ja-JP" sz="2000" dirty="0" smtClean="0"/>
              <a:t>②</a:t>
            </a:r>
            <a:r>
              <a:rPr lang="ja-JP" altLang="en-US" sz="2000" dirty="0"/>
              <a:t>全身倦怠感、浮腫、易疲労感などの</a:t>
            </a:r>
            <a:r>
              <a:rPr lang="ja-JP" altLang="en-US" sz="2000" dirty="0" smtClean="0"/>
              <a:t>機能低下症状、</a:t>
            </a:r>
            <a:r>
              <a:rPr lang="ja-JP" altLang="en-US" sz="2000" dirty="0"/>
              <a:t>熱産生の低下　寒さに弱い</a:t>
            </a:r>
          </a:p>
          <a:p>
            <a:r>
              <a:rPr lang="ja-JP" altLang="en-US" sz="2000" dirty="0"/>
              <a:t>　　　　</a:t>
            </a:r>
            <a:r>
              <a:rPr lang="ja-JP" altLang="en-US" sz="2000" dirty="0" smtClean="0"/>
              <a:t>発汗</a:t>
            </a:r>
            <a:r>
              <a:rPr lang="ja-JP" altLang="en-US" sz="2000" dirty="0"/>
              <a:t>の低下　皮膚</a:t>
            </a:r>
            <a:r>
              <a:rPr lang="ja-JP" altLang="en-US" sz="2000" dirty="0" smtClean="0"/>
              <a:t>の乾燥、粘液</a:t>
            </a:r>
            <a:r>
              <a:rPr lang="ja-JP" altLang="en-US" sz="2000" dirty="0"/>
              <a:t>水腫（押してもへこまない浮腫</a:t>
            </a:r>
            <a:r>
              <a:rPr lang="ja-JP" altLang="en-US" sz="2000" dirty="0" smtClean="0"/>
              <a:t>）、除脈など</a:t>
            </a:r>
            <a:endParaRPr kumimoji="1" lang="ja-JP" altLang="en-US" sz="2000" dirty="0"/>
          </a:p>
        </p:txBody>
      </p:sp>
      <p:sp>
        <p:nvSpPr>
          <p:cNvPr id="4" name="テキスト ボックス 3"/>
          <p:cNvSpPr txBox="1"/>
          <p:nvPr/>
        </p:nvSpPr>
        <p:spPr>
          <a:xfrm>
            <a:off x="1056518" y="1035360"/>
            <a:ext cx="8047519" cy="1631216"/>
          </a:xfrm>
          <a:prstGeom prst="rect">
            <a:avLst/>
          </a:prstGeom>
          <a:noFill/>
        </p:spPr>
        <p:txBody>
          <a:bodyPr wrap="square" rtlCol="0">
            <a:spAutoFit/>
          </a:bodyPr>
          <a:lstStyle/>
          <a:p>
            <a:r>
              <a:rPr kumimoji="1" lang="ja-JP" altLang="en-US" sz="2000" dirty="0" smtClean="0"/>
              <a:t>慢性甲状腺炎（橋本病）でただしいのはどれか</a:t>
            </a:r>
            <a:endParaRPr kumimoji="1" lang="en-US" altLang="ja-JP" sz="2000" dirty="0" smtClean="0"/>
          </a:p>
          <a:p>
            <a:r>
              <a:rPr lang="ja-JP" altLang="en-US" sz="2000" dirty="0" smtClean="0"/>
              <a:t>１．壮年期男性に多い</a:t>
            </a:r>
            <a:endParaRPr lang="en-US" altLang="ja-JP" sz="2000" dirty="0" smtClean="0"/>
          </a:p>
          <a:p>
            <a:r>
              <a:rPr kumimoji="1" lang="ja-JP" altLang="en-US" sz="2000" dirty="0" smtClean="0"/>
              <a:t>２．甲状腺は萎縮する</a:t>
            </a:r>
            <a:endParaRPr kumimoji="1" lang="en-US" altLang="ja-JP" sz="2000" dirty="0" smtClean="0"/>
          </a:p>
          <a:p>
            <a:r>
              <a:rPr lang="ja-JP" altLang="en-US" sz="2000" dirty="0" smtClean="0"/>
              <a:t>３．自己免疫性疾患である</a:t>
            </a:r>
            <a:endParaRPr lang="en-US" altLang="ja-JP" sz="2000" dirty="0" smtClean="0"/>
          </a:p>
          <a:p>
            <a:r>
              <a:rPr kumimoji="1" lang="ja-JP" altLang="en-US" sz="2000" dirty="0" smtClean="0"/>
              <a:t>４．甲状腺機能が慢性的に亢進する</a:t>
            </a:r>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41504" y="570757"/>
            <a:ext cx="7991288" cy="1477328"/>
          </a:xfrm>
          <a:prstGeom prst="rect">
            <a:avLst/>
          </a:prstGeom>
          <a:noFill/>
        </p:spPr>
        <p:txBody>
          <a:bodyPr wrap="square" rtlCol="0">
            <a:spAutoFit/>
          </a:bodyPr>
          <a:lstStyle/>
          <a:p>
            <a:r>
              <a:rPr lang="ja-JP" altLang="en-US" dirty="0"/>
              <a:t>副腎髄質ホルモンの作用で正しいのはどれか。</a:t>
            </a:r>
          </a:p>
          <a:p>
            <a:r>
              <a:rPr lang="en-US" altLang="ja-JP" dirty="0"/>
              <a:t>1. </a:t>
            </a:r>
            <a:r>
              <a:rPr lang="ja-JP" altLang="en-US" dirty="0"/>
              <a:t>抗炎症作用がある。</a:t>
            </a:r>
          </a:p>
          <a:p>
            <a:r>
              <a:rPr lang="en-US" altLang="ja-JP" dirty="0"/>
              <a:t>2. </a:t>
            </a:r>
            <a:r>
              <a:rPr lang="ja-JP" altLang="en-US" dirty="0"/>
              <a:t>気管支を拡張する</a:t>
            </a:r>
            <a:r>
              <a:rPr lang="ja-JP" altLang="en-US" dirty="0" smtClean="0"/>
              <a:t>。　　　　　　　　　　　　　　　　　　　</a:t>
            </a:r>
            <a:r>
              <a:rPr lang="ja-JP" altLang="en-US" dirty="0" smtClean="0">
                <a:latin typeface="Wingdings"/>
                <a:ea typeface="Wingdings"/>
                <a:cs typeface="Wingdings"/>
                <a:sym typeface="Wingdings"/>
              </a:rPr>
              <a:t></a:t>
            </a:r>
            <a:endParaRPr lang="ja-JP" altLang="en-US" dirty="0"/>
          </a:p>
          <a:p>
            <a:r>
              <a:rPr lang="en-US" altLang="ja-JP" dirty="0"/>
              <a:t>3. </a:t>
            </a:r>
            <a:r>
              <a:rPr lang="ja-JP" altLang="en-US" dirty="0"/>
              <a:t>血糖値を低下させる。</a:t>
            </a:r>
          </a:p>
          <a:p>
            <a:r>
              <a:rPr lang="en-US" altLang="ja-JP" dirty="0"/>
              <a:t>4. </a:t>
            </a:r>
            <a:r>
              <a:rPr lang="ja-JP" altLang="en-US" dirty="0"/>
              <a:t>血中カリウム値を低下させる。</a:t>
            </a:r>
            <a:endParaRPr kumimoji="1" lang="ja-JP" altLang="en-US" dirty="0"/>
          </a:p>
        </p:txBody>
      </p:sp>
      <p:sp>
        <p:nvSpPr>
          <p:cNvPr id="5" name="テキスト ボックス 4"/>
          <p:cNvSpPr txBox="1"/>
          <p:nvPr/>
        </p:nvSpPr>
        <p:spPr>
          <a:xfrm>
            <a:off x="899020" y="2967936"/>
            <a:ext cx="8333772" cy="2772554"/>
          </a:xfrm>
          <a:prstGeom prst="rect">
            <a:avLst/>
          </a:prstGeom>
          <a:noFill/>
        </p:spPr>
        <p:txBody>
          <a:bodyPr wrap="square" rtlCol="0">
            <a:spAutoFit/>
          </a:bodyPr>
          <a:lstStyle/>
          <a:p>
            <a:pPr>
              <a:lnSpc>
                <a:spcPts val="3000"/>
              </a:lnSpc>
            </a:pPr>
            <a:r>
              <a:rPr kumimoji="1" lang="ja-JP" altLang="en-US" sz="2000" dirty="0" smtClean="0"/>
              <a:t>副腎髄質からはアドレナリンとノルアドレナリンが分泌される。</a:t>
            </a:r>
            <a:endParaRPr kumimoji="1" lang="en-US" altLang="ja-JP" sz="2000" dirty="0" smtClean="0"/>
          </a:p>
          <a:p>
            <a:pPr>
              <a:lnSpc>
                <a:spcPts val="3000"/>
              </a:lnSpc>
            </a:pPr>
            <a:r>
              <a:rPr lang="ja-JP" altLang="en-US" sz="2000" dirty="0"/>
              <a:t>アドレナリンとノルアドレナリンに</a:t>
            </a:r>
            <a:r>
              <a:rPr lang="ja-JP" altLang="en-US" sz="2000" dirty="0" smtClean="0"/>
              <a:t>は</a:t>
            </a:r>
            <a:endParaRPr lang="en-US" altLang="ja-JP" sz="2000" dirty="0" smtClean="0"/>
          </a:p>
          <a:p>
            <a:pPr>
              <a:lnSpc>
                <a:spcPts val="3000"/>
              </a:lnSpc>
            </a:pPr>
            <a:r>
              <a:rPr lang="ja-JP" altLang="en-US" sz="2000" dirty="0" smtClean="0"/>
              <a:t>心拍数</a:t>
            </a:r>
            <a:r>
              <a:rPr lang="ja-JP" altLang="en-US" sz="2000" dirty="0"/>
              <a:t>、血圧の増加および上昇、血管収縮</a:t>
            </a:r>
            <a:r>
              <a:rPr lang="ja-JP" altLang="en-US" sz="2000" dirty="0" smtClean="0"/>
              <a:t>、</a:t>
            </a:r>
            <a:endParaRPr lang="en-US" altLang="ja-JP" sz="2000" dirty="0" smtClean="0"/>
          </a:p>
          <a:p>
            <a:pPr>
              <a:lnSpc>
                <a:spcPts val="3000"/>
              </a:lnSpc>
            </a:pPr>
            <a:r>
              <a:rPr lang="ja-JP" altLang="en-US" sz="2000" dirty="0" smtClean="0"/>
              <a:t>細</a:t>
            </a:r>
            <a:r>
              <a:rPr lang="ja-JP" altLang="en-US" sz="2000" dirty="0"/>
              <a:t>気管支の拡張</a:t>
            </a:r>
            <a:r>
              <a:rPr lang="ja-JP" altLang="en-US" sz="2000" dirty="0" smtClean="0"/>
              <a:t>、</a:t>
            </a:r>
            <a:endParaRPr lang="en-US" altLang="ja-JP" sz="2000" dirty="0" smtClean="0"/>
          </a:p>
          <a:p>
            <a:pPr>
              <a:lnSpc>
                <a:spcPts val="3000"/>
              </a:lnSpc>
            </a:pPr>
            <a:r>
              <a:rPr lang="ja-JP" altLang="en-US" sz="2000" dirty="0" smtClean="0"/>
              <a:t>代謝</a:t>
            </a:r>
            <a:r>
              <a:rPr lang="ja-JP" altLang="en-US" sz="2000" dirty="0"/>
              <a:t>を促進させる特有の効果があるが</a:t>
            </a:r>
            <a:r>
              <a:rPr lang="ja-JP" altLang="en-US" sz="2000" dirty="0" smtClean="0"/>
              <a:t>、</a:t>
            </a:r>
            <a:endParaRPr lang="en-US" altLang="ja-JP" sz="2000" dirty="0" smtClean="0"/>
          </a:p>
          <a:p>
            <a:pPr>
              <a:lnSpc>
                <a:spcPts val="3000"/>
              </a:lnSpc>
            </a:pPr>
            <a:r>
              <a:rPr lang="ja-JP" altLang="en-US" sz="2000" dirty="0" smtClean="0"/>
              <a:t>これら</a:t>
            </a:r>
            <a:r>
              <a:rPr lang="ja-JP" altLang="en-US" sz="2000" dirty="0"/>
              <a:t>は</a:t>
            </a:r>
            <a:r>
              <a:rPr lang="ja-JP" altLang="en-US" sz="2000" dirty="0">
                <a:solidFill>
                  <a:srgbClr val="FF0000"/>
                </a:solidFill>
              </a:rPr>
              <a:t>闘争逃走反応</a:t>
            </a:r>
            <a:r>
              <a:rPr lang="ja-JP" altLang="en-US" sz="2000" dirty="0"/>
              <a:t>の特徴である</a:t>
            </a:r>
            <a:r>
              <a:rPr lang="ja-JP" altLang="en-US" sz="2000" dirty="0" smtClean="0"/>
              <a:t>。</a:t>
            </a:r>
            <a:endParaRPr lang="en-US" altLang="ja-JP" sz="2000" dirty="0" smtClean="0"/>
          </a:p>
          <a:p>
            <a:pPr>
              <a:lnSpc>
                <a:spcPts val="3000"/>
              </a:lnSpc>
            </a:pPr>
            <a:r>
              <a:rPr kumimoji="1" lang="ja-JP" altLang="en-US" sz="2000" u="sng" dirty="0" smtClean="0"/>
              <a:t>（逃げる時には心臓はドキドキし、息を吸うために気管支は拡張している）</a:t>
            </a:r>
            <a:endParaRPr kumimoji="1" lang="ja-JP" altLang="en-US" sz="2000" u="sng" dirty="0"/>
          </a:p>
        </p:txBody>
      </p:sp>
      <p:grpSp>
        <p:nvGrpSpPr>
          <p:cNvPr id="6" name="図形グループ 5"/>
          <p:cNvGrpSpPr/>
          <p:nvPr/>
        </p:nvGrpSpPr>
        <p:grpSpPr>
          <a:xfrm>
            <a:off x="6166728" y="1084977"/>
            <a:ext cx="388448" cy="461665"/>
            <a:chOff x="7084179" y="5466477"/>
            <a:chExt cx="388448" cy="461665"/>
          </a:xfrm>
        </p:grpSpPr>
        <p:sp>
          <p:nvSpPr>
            <p:cNvPr id="7" name="テキスト ボックス 6"/>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8" name="正方形/長方形 7"/>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296978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28989" y="336207"/>
            <a:ext cx="5932033" cy="646331"/>
          </a:xfrm>
          <a:prstGeom prst="rect">
            <a:avLst/>
          </a:prstGeom>
          <a:noFill/>
        </p:spPr>
        <p:txBody>
          <a:bodyPr wrap="none" rtlCol="0">
            <a:spAutoFit/>
          </a:bodyPr>
          <a:lstStyle/>
          <a:p>
            <a:r>
              <a:rPr kumimoji="1" lang="ja-JP" altLang="en-US" sz="3600" smtClean="0"/>
              <a:t>尿の排泄に関係するホルモン</a:t>
            </a:r>
            <a:endParaRPr kumimoji="1" lang="ja-JP" altLang="en-US" sz="3600"/>
          </a:p>
        </p:txBody>
      </p:sp>
      <p:sp>
        <p:nvSpPr>
          <p:cNvPr id="8" name="テキスト ボックス 7"/>
          <p:cNvSpPr txBox="1"/>
          <p:nvPr/>
        </p:nvSpPr>
        <p:spPr>
          <a:xfrm>
            <a:off x="933766" y="4011959"/>
            <a:ext cx="8291851" cy="2862322"/>
          </a:xfrm>
          <a:prstGeom prst="rect">
            <a:avLst/>
          </a:prstGeom>
          <a:noFill/>
        </p:spPr>
        <p:txBody>
          <a:bodyPr wrap="square" rtlCol="0">
            <a:spAutoFit/>
          </a:bodyPr>
          <a:lstStyle/>
          <a:p>
            <a:r>
              <a:rPr kumimoji="1" lang="ja-JP" altLang="en-US" sz="2000" dirty="0" smtClean="0"/>
              <a:t>尿の排泄に関係する主なホルモン</a:t>
            </a:r>
            <a:endParaRPr kumimoji="1" lang="en-US" altLang="ja-JP" sz="2000" dirty="0" smtClean="0"/>
          </a:p>
          <a:p>
            <a:r>
              <a:rPr lang="ja-JP" altLang="en-US" sz="2000" dirty="0" smtClean="0"/>
              <a:t>１．レニン・アンギオテンシン・アルドステロン</a:t>
            </a:r>
            <a:endParaRPr lang="en-US" altLang="ja-JP" sz="2000" dirty="0" smtClean="0"/>
          </a:p>
          <a:p>
            <a:r>
              <a:rPr lang="ja-JP" altLang="ja-JP" sz="2000" dirty="0"/>
              <a:t>　</a:t>
            </a:r>
            <a:r>
              <a:rPr lang="ja-JP" altLang="en-US" sz="2000" dirty="0" smtClean="0"/>
              <a:t>腎臓への血流量を感知して、腎臓からレニンが分泌される。</a:t>
            </a:r>
            <a:endParaRPr lang="en-US" altLang="ja-JP" sz="2000" dirty="0" smtClean="0"/>
          </a:p>
          <a:p>
            <a:r>
              <a:rPr lang="ja-JP" altLang="ja-JP" sz="2000" dirty="0"/>
              <a:t>　</a:t>
            </a:r>
            <a:r>
              <a:rPr lang="ja-JP" altLang="en-US" sz="2000" dirty="0" smtClean="0"/>
              <a:t>レニンは血中のアンギオテンシノーゲンをアンギオテンシンに変換。</a:t>
            </a:r>
            <a:endParaRPr lang="en-US" altLang="ja-JP" sz="2000" dirty="0" smtClean="0"/>
          </a:p>
          <a:p>
            <a:r>
              <a:rPr lang="ja-JP" altLang="ja-JP" sz="2000" dirty="0"/>
              <a:t>　</a:t>
            </a:r>
            <a:r>
              <a:rPr lang="ja-JP" altLang="en-US" sz="2000" dirty="0" smtClean="0"/>
              <a:t>アンギオテンシンが副腎髄質からのアルドステロンを分泌させる。</a:t>
            </a:r>
            <a:endParaRPr lang="en-US" altLang="ja-JP" sz="2000" dirty="0" smtClean="0"/>
          </a:p>
          <a:p>
            <a:r>
              <a:rPr lang="ja-JP" altLang="ja-JP" sz="2000" dirty="0"/>
              <a:t>　</a:t>
            </a:r>
            <a:r>
              <a:rPr lang="ja-JP" altLang="en-US" sz="2000" dirty="0" smtClean="0"/>
              <a:t>アルドステロンは、遠位尿細管の</a:t>
            </a:r>
            <a:r>
              <a:rPr lang="en-US" altLang="ja-JP" sz="2000" dirty="0" smtClean="0"/>
              <a:t>NA-K</a:t>
            </a:r>
            <a:r>
              <a:rPr lang="ja-JP" altLang="en-US" sz="2000" dirty="0" smtClean="0"/>
              <a:t>交換を促進して、水と</a:t>
            </a:r>
            <a:r>
              <a:rPr lang="en-US" altLang="ja-JP" sz="2000" dirty="0" smtClean="0"/>
              <a:t>Na</a:t>
            </a:r>
            <a:r>
              <a:rPr lang="ja-JP" altLang="en-US" sz="2000" dirty="0" smtClean="0"/>
              <a:t>の再吸収を</a:t>
            </a:r>
            <a:endParaRPr lang="en-US" altLang="ja-JP" sz="2000" dirty="0" smtClean="0"/>
          </a:p>
          <a:p>
            <a:r>
              <a:rPr lang="ja-JP" altLang="ja-JP" sz="2000" dirty="0"/>
              <a:t>　</a:t>
            </a:r>
            <a:r>
              <a:rPr lang="ja-JP" altLang="en-US" sz="2000" dirty="0" smtClean="0"/>
              <a:t>増加させる。</a:t>
            </a:r>
            <a:endParaRPr lang="en-US" altLang="ja-JP" sz="2000" dirty="0" smtClean="0"/>
          </a:p>
          <a:p>
            <a:r>
              <a:rPr kumimoji="1" lang="ja-JP" altLang="en-US" sz="2000" dirty="0" smtClean="0"/>
              <a:t>２．バゾプレッシン（抗利尿ホルモン）</a:t>
            </a:r>
            <a:endParaRPr kumimoji="1" lang="en-US" altLang="ja-JP" sz="2000" dirty="0" smtClean="0"/>
          </a:p>
          <a:p>
            <a:r>
              <a:rPr lang="ja-JP" altLang="ja-JP" sz="2000" dirty="0"/>
              <a:t>　</a:t>
            </a:r>
            <a:r>
              <a:rPr lang="ja-JP" altLang="en-US" sz="2000" dirty="0" smtClean="0"/>
              <a:t>集合管での水の再吸収を増加させる。</a:t>
            </a:r>
            <a:endParaRPr kumimoji="1" lang="ja-JP" altLang="en-US" sz="2000" dirty="0"/>
          </a:p>
        </p:txBody>
      </p:sp>
      <p:grpSp>
        <p:nvGrpSpPr>
          <p:cNvPr id="13" name="図形グループ 12"/>
          <p:cNvGrpSpPr/>
          <p:nvPr/>
        </p:nvGrpSpPr>
        <p:grpSpPr>
          <a:xfrm>
            <a:off x="5702203" y="1110659"/>
            <a:ext cx="3921821" cy="2089982"/>
            <a:chOff x="5702203" y="1110659"/>
            <a:chExt cx="3921821" cy="2089982"/>
          </a:xfrm>
        </p:grpSpPr>
        <p:sp>
          <p:nvSpPr>
            <p:cNvPr id="9" name="テキスト ボックス 8"/>
            <p:cNvSpPr txBox="1"/>
            <p:nvPr/>
          </p:nvSpPr>
          <p:spPr>
            <a:xfrm>
              <a:off x="5702203" y="1110659"/>
              <a:ext cx="3921821" cy="2062103"/>
            </a:xfrm>
            <a:prstGeom prst="rect">
              <a:avLst/>
            </a:prstGeom>
            <a:noFill/>
          </p:spPr>
          <p:txBody>
            <a:bodyPr wrap="square" rtlCol="0">
              <a:spAutoFit/>
            </a:bodyPr>
            <a:lstStyle/>
            <a:p>
              <a:r>
                <a:rPr kumimoji="1" lang="ja-JP" altLang="en-US" sz="1600" b="1" dirty="0" smtClean="0"/>
                <a:t>塩辛いものを食べるということはナトリウムが血中で増加</a:t>
              </a:r>
              <a:endParaRPr kumimoji="1" lang="en-US" altLang="ja-JP" sz="1600" b="1" dirty="0" smtClean="0"/>
            </a:p>
            <a:p>
              <a:endParaRPr lang="en-US" altLang="ja-JP" sz="1600" b="1" dirty="0"/>
            </a:p>
            <a:p>
              <a:r>
                <a:rPr kumimoji="1" lang="ja-JP" altLang="en-US" sz="1600" b="1" dirty="0" smtClean="0"/>
                <a:t>浸透圧が増加するので、浸透圧を低下させたい。</a:t>
              </a:r>
              <a:endParaRPr kumimoji="1" lang="en-US" altLang="ja-JP" sz="1600" b="1" dirty="0" smtClean="0"/>
            </a:p>
            <a:p>
              <a:endParaRPr lang="en-US" altLang="ja-JP" sz="1600" b="1" dirty="0"/>
            </a:p>
            <a:p>
              <a:r>
                <a:rPr kumimoji="1" lang="ja-JP" altLang="en-US" sz="1600" b="1" dirty="0" smtClean="0"/>
                <a:t>水だけを再吸収したい・</a:t>
              </a:r>
              <a:endParaRPr kumimoji="1" lang="en-US" altLang="ja-JP" sz="1600" b="1" dirty="0" smtClean="0"/>
            </a:p>
            <a:p>
              <a:endParaRPr kumimoji="1" lang="ja-JP" altLang="en-US" sz="1600" b="1" dirty="0"/>
            </a:p>
          </p:txBody>
        </p:sp>
        <p:sp>
          <p:nvSpPr>
            <p:cNvPr id="10" name="下矢印 9"/>
            <p:cNvSpPr/>
            <p:nvPr/>
          </p:nvSpPr>
          <p:spPr>
            <a:xfrm>
              <a:off x="7233582" y="1643679"/>
              <a:ext cx="622511" cy="2365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cv</a:t>
              </a:r>
              <a:endParaRPr kumimoji="1" lang="ja-JP" altLang="en-US" dirty="0"/>
            </a:p>
          </p:txBody>
        </p:sp>
        <p:sp>
          <p:nvSpPr>
            <p:cNvPr id="11" name="下矢印 10"/>
            <p:cNvSpPr/>
            <p:nvPr/>
          </p:nvSpPr>
          <p:spPr>
            <a:xfrm>
              <a:off x="7227126" y="2964051"/>
              <a:ext cx="622511" cy="2365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cv</a:t>
              </a:r>
              <a:endParaRPr kumimoji="1" lang="ja-JP" altLang="en-US" dirty="0"/>
            </a:p>
          </p:txBody>
        </p:sp>
        <p:sp>
          <p:nvSpPr>
            <p:cNvPr id="12" name="下矢印 11"/>
            <p:cNvSpPr/>
            <p:nvPr/>
          </p:nvSpPr>
          <p:spPr>
            <a:xfrm>
              <a:off x="7227126" y="2203471"/>
              <a:ext cx="622511" cy="2365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cv</a:t>
              </a:r>
              <a:endParaRPr kumimoji="1" lang="ja-JP" altLang="en-US" dirty="0"/>
            </a:p>
          </p:txBody>
        </p:sp>
      </p:grpSp>
      <p:sp>
        <p:nvSpPr>
          <p:cNvPr id="14" name="正方形/長方形 13"/>
          <p:cNvSpPr/>
          <p:nvPr/>
        </p:nvSpPr>
        <p:spPr>
          <a:xfrm>
            <a:off x="5521673" y="1032347"/>
            <a:ext cx="4282879" cy="29796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24777" t="16190" r="6864" b="55000"/>
          <a:stretch/>
        </p:blipFill>
        <p:spPr>
          <a:xfrm>
            <a:off x="596634" y="982539"/>
            <a:ext cx="4473272" cy="2894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9282" y="570757"/>
            <a:ext cx="5536821" cy="1477328"/>
          </a:xfrm>
          <a:prstGeom prst="rect">
            <a:avLst/>
          </a:prstGeom>
          <a:noFill/>
        </p:spPr>
        <p:txBody>
          <a:bodyPr wrap="square" rtlCol="0">
            <a:spAutoFit/>
          </a:bodyPr>
          <a:lstStyle/>
          <a:p>
            <a:r>
              <a:rPr lang="ja-JP" altLang="en-US" dirty="0"/>
              <a:t>副腎皮質ステロイド薬の副作用はどれか。</a:t>
            </a:r>
          </a:p>
          <a:p>
            <a:r>
              <a:rPr lang="en-US" altLang="ja-JP" dirty="0"/>
              <a:t>1. </a:t>
            </a:r>
            <a:r>
              <a:rPr lang="ja-JP" altLang="en-US" dirty="0"/>
              <a:t>血糖値上昇</a:t>
            </a:r>
          </a:p>
          <a:p>
            <a:r>
              <a:rPr lang="en-US" altLang="ja-JP" dirty="0"/>
              <a:t>2. </a:t>
            </a:r>
            <a:r>
              <a:rPr lang="ja-JP" altLang="en-US" dirty="0"/>
              <a:t>腎機能障害</a:t>
            </a:r>
          </a:p>
          <a:p>
            <a:r>
              <a:rPr lang="en-US" altLang="ja-JP" dirty="0"/>
              <a:t>3. </a:t>
            </a:r>
            <a:r>
              <a:rPr lang="ja-JP" altLang="en-US" dirty="0"/>
              <a:t>白血球減少</a:t>
            </a:r>
          </a:p>
          <a:p>
            <a:r>
              <a:rPr lang="en-US" altLang="ja-JP" dirty="0"/>
              <a:t>4. </a:t>
            </a:r>
            <a:r>
              <a:rPr lang="ja-JP" altLang="en-US" dirty="0"/>
              <a:t>菌交代現象</a:t>
            </a:r>
          </a:p>
        </p:txBody>
      </p:sp>
      <p:sp>
        <p:nvSpPr>
          <p:cNvPr id="5" name="テキスト ボックス 4"/>
          <p:cNvSpPr txBox="1"/>
          <p:nvPr/>
        </p:nvSpPr>
        <p:spPr>
          <a:xfrm>
            <a:off x="813398" y="2511330"/>
            <a:ext cx="8761877" cy="2772554"/>
          </a:xfrm>
          <a:prstGeom prst="rect">
            <a:avLst/>
          </a:prstGeom>
          <a:noFill/>
        </p:spPr>
        <p:txBody>
          <a:bodyPr wrap="square" rtlCol="0">
            <a:spAutoFit/>
          </a:bodyPr>
          <a:lstStyle/>
          <a:p>
            <a:pPr>
              <a:lnSpc>
                <a:spcPts val="3000"/>
              </a:lnSpc>
            </a:pPr>
            <a:r>
              <a:rPr kumimoji="1" lang="ja-JP" altLang="en-US" sz="2000" dirty="0" smtClean="0"/>
              <a:t>副腎皮質ステロイドホルモンとは副腎皮質で作られる、</a:t>
            </a:r>
            <a:endParaRPr kumimoji="1" lang="en-US" altLang="ja-JP" sz="2000" dirty="0" smtClean="0"/>
          </a:p>
          <a:p>
            <a:pPr>
              <a:lnSpc>
                <a:spcPts val="3000"/>
              </a:lnSpc>
            </a:pPr>
            <a:r>
              <a:rPr lang="ja-JP" altLang="en-US" sz="2000" dirty="0" smtClean="0"/>
              <a:t>糖質コルチコイド（コルチゾール）</a:t>
            </a:r>
            <a:endParaRPr lang="en-US" altLang="ja-JP" sz="2000" dirty="0" smtClean="0"/>
          </a:p>
          <a:p>
            <a:pPr>
              <a:lnSpc>
                <a:spcPts val="3000"/>
              </a:lnSpc>
            </a:pPr>
            <a:r>
              <a:rPr kumimoji="1" lang="ja-JP" altLang="en-US" sz="2000" dirty="0" smtClean="0"/>
              <a:t>鉱質コルチコイド（アルドステロン）の２つを指すが、</a:t>
            </a:r>
            <a:endParaRPr kumimoji="1" lang="en-US" altLang="ja-JP" sz="2000" dirty="0" smtClean="0"/>
          </a:p>
          <a:p>
            <a:pPr>
              <a:lnSpc>
                <a:spcPts val="3000"/>
              </a:lnSpc>
            </a:pPr>
            <a:r>
              <a:rPr lang="ja-JP" altLang="en-US" sz="2000" dirty="0" smtClean="0"/>
              <a:t>副腎皮質ステロイド薬という場合には、コルチゾールを指すのが一般的。</a:t>
            </a:r>
            <a:endParaRPr lang="en-US" altLang="ja-JP" sz="2000" dirty="0" smtClean="0"/>
          </a:p>
          <a:p>
            <a:pPr>
              <a:lnSpc>
                <a:spcPts val="3000"/>
              </a:lnSpc>
            </a:pPr>
            <a:r>
              <a:rPr kumimoji="1" lang="ja-JP" altLang="en-US" sz="2000" dirty="0" smtClean="0"/>
              <a:t>ステロイドホルモンは全て同じような作用を持っている。</a:t>
            </a:r>
            <a:endParaRPr kumimoji="1" lang="en-US" altLang="ja-JP" sz="2000" dirty="0" smtClean="0"/>
          </a:p>
          <a:p>
            <a:pPr>
              <a:lnSpc>
                <a:spcPts val="3000"/>
              </a:lnSpc>
            </a:pPr>
            <a:r>
              <a:rPr lang="ja-JP" altLang="en-US" sz="2000" dirty="0">
                <a:solidFill>
                  <a:srgbClr val="FF0000"/>
                </a:solidFill>
              </a:rPr>
              <a:t>ストレスに対して、生体のエネルギー利用を助ける方向に作用し、血糖値の上昇、水分の保持、気分の高揚などの作用を持つ。</a:t>
            </a:r>
            <a:endParaRPr kumimoji="1" lang="ja-JP" altLang="en-US" sz="2000" dirty="0">
              <a:solidFill>
                <a:srgbClr val="FF0000"/>
              </a:solidFill>
            </a:endParaRPr>
          </a:p>
        </p:txBody>
      </p:sp>
    </p:spTree>
    <p:extLst>
      <p:ext uri="{BB962C8B-B14F-4D97-AF65-F5344CB8AC3E}">
        <p14:creationId xmlns:p14="http://schemas.microsoft.com/office/powerpoint/2010/main" val="417116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55447" y="360984"/>
            <a:ext cx="6478652" cy="1477328"/>
          </a:xfrm>
          <a:prstGeom prst="rect">
            <a:avLst/>
          </a:prstGeom>
          <a:noFill/>
        </p:spPr>
        <p:txBody>
          <a:bodyPr wrap="square" rtlCol="0">
            <a:spAutoFit/>
          </a:bodyPr>
          <a:lstStyle/>
          <a:p>
            <a:r>
              <a:rPr lang="ja-JP" altLang="en-US" dirty="0"/>
              <a:t>原発性上皮小体（副甲状腺）機能亢進症で正しいのはどれか。</a:t>
            </a:r>
          </a:p>
          <a:p>
            <a:r>
              <a:rPr lang="en-US" altLang="ja-JP" dirty="0"/>
              <a:t>1. </a:t>
            </a:r>
            <a:r>
              <a:rPr lang="ja-JP" altLang="en-US" dirty="0"/>
              <a:t>骨量は増加する。</a:t>
            </a:r>
          </a:p>
          <a:p>
            <a:r>
              <a:rPr lang="en-US" altLang="ja-JP" dirty="0"/>
              <a:t>2. </a:t>
            </a:r>
            <a:r>
              <a:rPr lang="ja-JP" altLang="en-US" dirty="0"/>
              <a:t>血中リン値は上昇する。</a:t>
            </a:r>
          </a:p>
          <a:p>
            <a:r>
              <a:rPr lang="en-US" altLang="ja-JP" dirty="0"/>
              <a:t>3. </a:t>
            </a:r>
            <a:r>
              <a:rPr lang="ja-JP" altLang="en-US" dirty="0"/>
              <a:t>血中カルシウム値は低下する。</a:t>
            </a:r>
          </a:p>
          <a:p>
            <a:r>
              <a:rPr lang="en-US" altLang="ja-JP" dirty="0"/>
              <a:t>4. </a:t>
            </a:r>
            <a:r>
              <a:rPr lang="ja-JP" altLang="en-US" dirty="0"/>
              <a:t>尿中カルシウム排泄量は増加する</a:t>
            </a:r>
            <a:r>
              <a:rPr lang="ja-JP" altLang="en-US" dirty="0" smtClean="0"/>
              <a:t>。　　　　　　　　</a:t>
            </a:r>
            <a:r>
              <a:rPr lang="ja-JP" altLang="en-US" dirty="0" smtClean="0">
                <a:latin typeface="Wingdings"/>
                <a:ea typeface="Wingdings"/>
                <a:cs typeface="Wingdings"/>
                <a:sym typeface="Wingdings"/>
              </a:rPr>
              <a:t></a:t>
            </a:r>
            <a:endParaRPr kumimoji="1" lang="ja-JP" altLang="en-US" dirty="0"/>
          </a:p>
        </p:txBody>
      </p:sp>
      <p:grpSp>
        <p:nvGrpSpPr>
          <p:cNvPr id="8" name="図形グループ 7"/>
          <p:cNvGrpSpPr/>
          <p:nvPr/>
        </p:nvGrpSpPr>
        <p:grpSpPr>
          <a:xfrm>
            <a:off x="1087535" y="2155581"/>
            <a:ext cx="8009990" cy="2595533"/>
            <a:chOff x="1227235" y="2625481"/>
            <a:chExt cx="8009990" cy="2595533"/>
          </a:xfrm>
        </p:grpSpPr>
        <p:sp>
          <p:nvSpPr>
            <p:cNvPr id="5" name="テキスト ボックス 4"/>
            <p:cNvSpPr txBox="1"/>
            <p:nvPr/>
          </p:nvSpPr>
          <p:spPr>
            <a:xfrm>
              <a:off x="1227235" y="2625481"/>
              <a:ext cx="3561906" cy="400110"/>
            </a:xfrm>
            <a:prstGeom prst="rect">
              <a:avLst/>
            </a:prstGeom>
            <a:noFill/>
          </p:spPr>
          <p:txBody>
            <a:bodyPr wrap="square" rtlCol="0">
              <a:spAutoFit/>
            </a:bodyPr>
            <a:lstStyle/>
            <a:p>
              <a:r>
                <a:rPr kumimoji="1" lang="ja-JP" altLang="en-US" sz="2000" dirty="0" smtClean="0"/>
                <a:t>副甲状腺ホルモンの作用　　　　　　　　　　　　</a:t>
              </a:r>
              <a:endParaRPr kumimoji="1" lang="ja-JP" altLang="en-US" sz="2000" dirty="0"/>
            </a:p>
          </p:txBody>
        </p:sp>
        <p:pic>
          <p:nvPicPr>
            <p:cNvPr id="6" name="図 5" descr="0379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446" y="3025591"/>
              <a:ext cx="2940353" cy="2195423"/>
            </a:xfrm>
            <a:prstGeom prst="rect">
              <a:avLst/>
            </a:prstGeom>
          </p:spPr>
        </p:pic>
        <p:sp>
          <p:nvSpPr>
            <p:cNvPr id="7" name="テキスト ボックス 6"/>
            <p:cNvSpPr txBox="1"/>
            <p:nvPr/>
          </p:nvSpPr>
          <p:spPr>
            <a:xfrm>
              <a:off x="4941908" y="3039161"/>
              <a:ext cx="4295317" cy="1933863"/>
            </a:xfrm>
            <a:prstGeom prst="rect">
              <a:avLst/>
            </a:prstGeom>
            <a:noFill/>
          </p:spPr>
          <p:txBody>
            <a:bodyPr wrap="square" rtlCol="0">
              <a:spAutoFit/>
            </a:bodyPr>
            <a:lstStyle/>
            <a:p>
              <a:pPr>
                <a:lnSpc>
                  <a:spcPts val="2400"/>
                </a:lnSpc>
              </a:pPr>
              <a:r>
                <a:rPr lang="ja-JP" altLang="en-US" dirty="0"/>
                <a:t>副甲状腺ホルモンは、血液中のカルシウム濃度が低下すると分泌が高まり、骨に含まれているカルシウムを取り出し、腸からのカルシウムの吸収を促進することによって、血液中のカルシウムを増やすはたらきを</a:t>
              </a:r>
              <a:r>
                <a:rPr lang="ja-JP" altLang="en-US" dirty="0" smtClean="0"/>
                <a:t>している。</a:t>
              </a:r>
              <a:endParaRPr kumimoji="1" lang="ja-JP" altLang="en-US" dirty="0"/>
            </a:p>
          </p:txBody>
        </p:sp>
      </p:grpSp>
      <p:grpSp>
        <p:nvGrpSpPr>
          <p:cNvPr id="9" name="図形グループ 8"/>
          <p:cNvGrpSpPr/>
          <p:nvPr/>
        </p:nvGrpSpPr>
        <p:grpSpPr>
          <a:xfrm>
            <a:off x="6455104" y="1450089"/>
            <a:ext cx="388448" cy="461665"/>
            <a:chOff x="7084179" y="5466477"/>
            <a:chExt cx="388448" cy="461665"/>
          </a:xfrm>
        </p:grpSpPr>
        <p:sp>
          <p:nvSpPr>
            <p:cNvPr id="10" name="テキスト ボックス 9"/>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11" name="正方形/長方形 10"/>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テキスト ボックス 1"/>
          <p:cNvSpPr txBox="1"/>
          <p:nvPr/>
        </p:nvSpPr>
        <p:spPr>
          <a:xfrm>
            <a:off x="927100" y="4965700"/>
            <a:ext cx="8572500" cy="1754327"/>
          </a:xfrm>
          <a:prstGeom prst="rect">
            <a:avLst/>
          </a:prstGeom>
          <a:noFill/>
        </p:spPr>
        <p:txBody>
          <a:bodyPr wrap="square" rtlCol="0">
            <a:spAutoFit/>
          </a:bodyPr>
          <a:lstStyle/>
          <a:p>
            <a:r>
              <a:rPr kumimoji="1" lang="ja-JP" altLang="en-US" dirty="0" smtClean="0"/>
              <a:t>ビタミン</a:t>
            </a:r>
            <a:r>
              <a:rPr kumimoji="1" lang="en-US" altLang="ja-JP" dirty="0" smtClean="0"/>
              <a:t>D</a:t>
            </a:r>
            <a:r>
              <a:rPr kumimoji="1" lang="ja-JP" altLang="en-US" dirty="0" smtClean="0"/>
              <a:t>の作用</a:t>
            </a:r>
            <a:endParaRPr kumimoji="1" lang="en-US" altLang="ja-JP" dirty="0" smtClean="0"/>
          </a:p>
          <a:p>
            <a:r>
              <a:rPr lang="ja-JP" altLang="en-US" dirty="0" smtClean="0"/>
              <a:t>１）カルシウムの腸管からの吸収を促進</a:t>
            </a:r>
            <a:endParaRPr lang="en-US" altLang="ja-JP" dirty="0" smtClean="0"/>
          </a:p>
          <a:p>
            <a:r>
              <a:rPr kumimoji="1" lang="ja-JP" altLang="en-US" dirty="0" smtClean="0"/>
              <a:t>２）カルシウムの尿中への排泄を抑制</a:t>
            </a:r>
            <a:endParaRPr kumimoji="1" lang="en-US" altLang="ja-JP" dirty="0" smtClean="0"/>
          </a:p>
          <a:p>
            <a:r>
              <a:rPr lang="ja-JP" altLang="en-US" dirty="0" smtClean="0"/>
              <a:t>３）骨からカルシウム吸収の促進</a:t>
            </a:r>
            <a:endParaRPr lang="en-US" altLang="ja-JP" dirty="0" smtClean="0"/>
          </a:p>
          <a:p>
            <a:r>
              <a:rPr kumimoji="1" lang="ja-JP" altLang="en-US" dirty="0" smtClean="0"/>
              <a:t>３）の作用にもかかわらず、腸管からのカルシウム吸収が増加するため、副甲状腺ホルモン分泌が抑制され、骨からのカルシウム吸収は低下する。</a:t>
            </a:r>
            <a:r>
              <a:rPr kumimoji="1" lang="ja-JP" altLang="en-US" dirty="0" smtClean="0">
                <a:solidFill>
                  <a:srgbClr val="FF0000"/>
                </a:solidFill>
              </a:rPr>
              <a:t>つまり骨の硬化に働く。</a:t>
            </a:r>
            <a:endParaRPr kumimoji="1" lang="ja-JP" altLang="en-US" dirty="0">
              <a:solidFill>
                <a:srgbClr val="FF0000"/>
              </a:solidFill>
            </a:endParaRPr>
          </a:p>
        </p:txBody>
      </p:sp>
    </p:spTree>
    <p:extLst>
      <p:ext uri="{BB962C8B-B14F-4D97-AF65-F5344CB8AC3E}">
        <p14:creationId xmlns:p14="http://schemas.microsoft.com/office/powerpoint/2010/main" val="6601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68519" y="485143"/>
            <a:ext cx="4438019" cy="1477328"/>
          </a:xfrm>
          <a:prstGeom prst="rect">
            <a:avLst/>
          </a:prstGeom>
          <a:noFill/>
        </p:spPr>
        <p:txBody>
          <a:bodyPr wrap="square" rtlCol="0">
            <a:spAutoFit/>
          </a:bodyPr>
          <a:lstStyle/>
          <a:p>
            <a:r>
              <a:rPr lang="ja-JP" altLang="en-US" dirty="0"/>
              <a:t>アンジオテンシン</a:t>
            </a:r>
            <a:r>
              <a:rPr lang="en-US" altLang="ja-JP" dirty="0"/>
              <a:t>Ⅱ</a:t>
            </a:r>
            <a:r>
              <a:rPr lang="ja-JP" altLang="en-US" dirty="0"/>
              <a:t>の作用はどれか。</a:t>
            </a:r>
          </a:p>
          <a:p>
            <a:r>
              <a:rPr lang="en-US" altLang="ja-JP" dirty="0"/>
              <a:t>1. </a:t>
            </a:r>
            <a:r>
              <a:rPr lang="ja-JP" altLang="en-US" dirty="0"/>
              <a:t>細動脈を収縮させる</a:t>
            </a:r>
            <a:r>
              <a:rPr lang="ja-JP" altLang="en-US" dirty="0" smtClean="0"/>
              <a:t>。　　　　　　　　　　</a:t>
            </a:r>
            <a:r>
              <a:rPr lang="ja-JP" altLang="en-US" dirty="0" smtClean="0">
                <a:latin typeface="Wingdings"/>
                <a:ea typeface="Wingdings"/>
                <a:cs typeface="Wingdings"/>
                <a:sym typeface="Wingdings"/>
              </a:rPr>
              <a:t></a:t>
            </a:r>
            <a:endParaRPr lang="ja-JP" altLang="en-US" dirty="0"/>
          </a:p>
          <a:p>
            <a:r>
              <a:rPr lang="en-US" altLang="ja-JP" dirty="0"/>
              <a:t>2. </a:t>
            </a:r>
            <a:r>
              <a:rPr lang="ja-JP" altLang="en-US" dirty="0"/>
              <a:t>毛細血管を拡張させる。</a:t>
            </a:r>
          </a:p>
          <a:p>
            <a:r>
              <a:rPr lang="en-US" altLang="ja-JP" dirty="0"/>
              <a:t>3. </a:t>
            </a:r>
            <a:r>
              <a:rPr lang="ja-JP" altLang="en-US" dirty="0"/>
              <a:t>レニン分泌を促進する。</a:t>
            </a:r>
          </a:p>
          <a:p>
            <a:r>
              <a:rPr lang="en-US" altLang="ja-JP" dirty="0"/>
              <a:t>4. </a:t>
            </a:r>
            <a:r>
              <a:rPr lang="ja-JP" altLang="en-US" dirty="0"/>
              <a:t>アルドステロン分泌を抑制する。</a:t>
            </a:r>
            <a:endParaRPr kumimoji="1" lang="ja-JP" altLang="en-US" dirty="0"/>
          </a:p>
        </p:txBody>
      </p:sp>
      <p:grpSp>
        <p:nvGrpSpPr>
          <p:cNvPr id="7" name="図形グループ 6"/>
          <p:cNvGrpSpPr/>
          <p:nvPr/>
        </p:nvGrpSpPr>
        <p:grpSpPr>
          <a:xfrm>
            <a:off x="375968" y="2425715"/>
            <a:ext cx="9498981" cy="4361770"/>
            <a:chOff x="375968" y="2425715"/>
            <a:chExt cx="9498981" cy="4361770"/>
          </a:xfrm>
        </p:grpSpPr>
        <p:pic>
          <p:nvPicPr>
            <p:cNvPr id="5" name="図 4" descr="ren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68" y="2425715"/>
              <a:ext cx="4998751" cy="4136897"/>
            </a:xfrm>
            <a:prstGeom prst="rect">
              <a:avLst/>
            </a:prstGeom>
          </p:spPr>
        </p:pic>
        <p:sp>
          <p:nvSpPr>
            <p:cNvPr id="6" name="テキスト ボックス 5"/>
            <p:cNvSpPr txBox="1"/>
            <p:nvPr/>
          </p:nvSpPr>
          <p:spPr>
            <a:xfrm>
              <a:off x="5194337" y="2753902"/>
              <a:ext cx="4680612" cy="4033583"/>
            </a:xfrm>
            <a:prstGeom prst="rect">
              <a:avLst/>
            </a:prstGeom>
            <a:noFill/>
          </p:spPr>
          <p:txBody>
            <a:bodyPr wrap="square" rtlCol="0">
              <a:spAutoFit/>
            </a:bodyPr>
            <a:lstStyle/>
            <a:p>
              <a:pPr>
                <a:lnSpc>
                  <a:spcPts val="2800"/>
                </a:lnSpc>
              </a:pPr>
              <a:r>
                <a:rPr kumimoji="1" lang="ja-JP" altLang="en-US" sz="2000" dirty="0" smtClean="0"/>
                <a:t>レニンーアンギオテンシン</a:t>
              </a:r>
              <a:r>
                <a:rPr kumimoji="1" lang="en-US" altLang="ja-JP" sz="2000" dirty="0" smtClean="0"/>
                <a:t>−</a:t>
              </a:r>
              <a:r>
                <a:rPr kumimoji="1" lang="ja-JP" altLang="en-US" sz="2000" dirty="0" smtClean="0"/>
                <a:t>アルドステロン</a:t>
              </a:r>
              <a:endParaRPr kumimoji="1" lang="en-US" altLang="ja-JP" sz="2000" dirty="0" smtClean="0"/>
            </a:p>
            <a:p>
              <a:pPr>
                <a:lnSpc>
                  <a:spcPts val="2800"/>
                </a:lnSpc>
              </a:pPr>
              <a:r>
                <a:rPr lang="ja-JP" altLang="en-US" sz="2000" dirty="0" smtClean="0"/>
                <a:t>の働き。</a:t>
              </a:r>
              <a:endParaRPr lang="en-US" altLang="ja-JP" sz="2000" dirty="0" smtClean="0"/>
            </a:p>
            <a:p>
              <a:pPr>
                <a:lnSpc>
                  <a:spcPts val="2800"/>
                </a:lnSpc>
              </a:pPr>
              <a:endParaRPr kumimoji="1" lang="en-US" altLang="ja-JP" sz="2000" dirty="0"/>
            </a:p>
            <a:p>
              <a:pPr>
                <a:lnSpc>
                  <a:spcPts val="2800"/>
                </a:lnSpc>
              </a:pPr>
              <a:r>
                <a:rPr lang="ja-JP" altLang="en-US" sz="2000" dirty="0" smtClean="0"/>
                <a:t>体液量が低下すると、レニンが産生される。</a:t>
              </a:r>
              <a:endParaRPr lang="en-US" altLang="ja-JP" sz="2000" dirty="0" smtClean="0"/>
            </a:p>
            <a:p>
              <a:pPr>
                <a:lnSpc>
                  <a:spcPts val="2800"/>
                </a:lnSpc>
              </a:pPr>
              <a:r>
                <a:rPr kumimoji="1" lang="ja-JP" altLang="en-US" sz="2000" dirty="0" smtClean="0"/>
                <a:t>（腎臓から）</a:t>
              </a:r>
              <a:endParaRPr kumimoji="1" lang="en-US" altLang="ja-JP" sz="2000" dirty="0" smtClean="0"/>
            </a:p>
            <a:p>
              <a:pPr>
                <a:lnSpc>
                  <a:spcPts val="2800"/>
                </a:lnSpc>
              </a:pPr>
              <a:r>
                <a:rPr lang="ja-JP" altLang="en-US" sz="2000" dirty="0" smtClean="0"/>
                <a:t>レニンがアンギオテンシノーゲンをアンギオテンシンに変換する。</a:t>
              </a:r>
              <a:endParaRPr lang="en-US" altLang="ja-JP" sz="2000" dirty="0" smtClean="0"/>
            </a:p>
            <a:p>
              <a:pPr>
                <a:lnSpc>
                  <a:spcPts val="2800"/>
                </a:lnSpc>
              </a:pPr>
              <a:r>
                <a:rPr kumimoji="1" lang="ja-JP" altLang="en-US" sz="2000" dirty="0" smtClean="0"/>
                <a:t>アンギオテンシンの働き</a:t>
              </a:r>
              <a:endParaRPr kumimoji="1" lang="en-US" altLang="ja-JP" sz="2000" dirty="0" smtClean="0"/>
            </a:p>
            <a:p>
              <a:pPr>
                <a:lnSpc>
                  <a:spcPts val="2800"/>
                </a:lnSpc>
              </a:pPr>
              <a:r>
                <a:rPr lang="ja-JP" altLang="en-US" sz="2000" dirty="0" smtClean="0"/>
                <a:t>血管の収縮</a:t>
              </a:r>
              <a:r>
                <a:rPr lang="ja-JP" altLang="en-US" sz="2000" dirty="0" smtClean="0">
                  <a:latin typeface="Wingdings"/>
                  <a:ea typeface="Wingdings"/>
                  <a:cs typeface="Wingdings"/>
                  <a:sym typeface="Wingdings"/>
                </a:rPr>
                <a:t></a:t>
              </a:r>
              <a:r>
                <a:rPr lang="ja-JP" altLang="en-US" sz="2000" dirty="0" smtClean="0">
                  <a:latin typeface="+mj-ea"/>
                  <a:ea typeface="+mj-ea"/>
                  <a:cs typeface="Wingdings"/>
                  <a:sym typeface="Wingdings"/>
                </a:rPr>
                <a:t>血圧上昇</a:t>
              </a:r>
              <a:endParaRPr lang="en-US" altLang="ja-JP" sz="2000" dirty="0" smtClean="0">
                <a:latin typeface="+mj-ea"/>
                <a:ea typeface="+mj-ea"/>
                <a:cs typeface="Wingdings"/>
                <a:sym typeface="Wingdings"/>
              </a:endParaRPr>
            </a:p>
            <a:p>
              <a:pPr>
                <a:lnSpc>
                  <a:spcPts val="2800"/>
                </a:lnSpc>
              </a:pPr>
              <a:r>
                <a:rPr kumimoji="1" lang="ja-JP" altLang="en-US" sz="2000" dirty="0" smtClean="0">
                  <a:latin typeface="+mj-ea"/>
                  <a:ea typeface="+mj-ea"/>
                  <a:cs typeface="Wingdings"/>
                  <a:sym typeface="Wingdings"/>
                </a:rPr>
                <a:t>アルドステロン分泌</a:t>
              </a:r>
              <a:r>
                <a:rPr lang="ja-JP" altLang="en-US" sz="2000" dirty="0" smtClean="0">
                  <a:latin typeface="+mj-ea"/>
                  <a:ea typeface="+mj-ea"/>
                  <a:cs typeface="Wingdings"/>
                  <a:sym typeface="Wingdings"/>
                </a:rPr>
                <a:t>尿量減少血圧上昇</a:t>
              </a:r>
              <a:endParaRPr kumimoji="1" lang="ja-JP" altLang="en-US" sz="2000" dirty="0">
                <a:latin typeface="+mj-ea"/>
                <a:ea typeface="+mj-ea"/>
              </a:endParaRPr>
            </a:p>
          </p:txBody>
        </p:sp>
      </p:grpSp>
      <p:grpSp>
        <p:nvGrpSpPr>
          <p:cNvPr id="8" name="図形グループ 7"/>
          <p:cNvGrpSpPr/>
          <p:nvPr/>
        </p:nvGrpSpPr>
        <p:grpSpPr>
          <a:xfrm>
            <a:off x="6531304" y="729377"/>
            <a:ext cx="388448" cy="461665"/>
            <a:chOff x="7084179" y="5466477"/>
            <a:chExt cx="388448" cy="461665"/>
          </a:xfrm>
        </p:grpSpPr>
        <p:sp>
          <p:nvSpPr>
            <p:cNvPr id="9" name="テキスト ボックス 8"/>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10" name="正方形/長方形 9"/>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24281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26472" y="656370"/>
            <a:ext cx="5565361" cy="1477328"/>
          </a:xfrm>
          <a:prstGeom prst="rect">
            <a:avLst/>
          </a:prstGeom>
          <a:noFill/>
        </p:spPr>
        <p:txBody>
          <a:bodyPr wrap="square" rtlCol="0">
            <a:spAutoFit/>
          </a:bodyPr>
          <a:lstStyle/>
          <a:p>
            <a:r>
              <a:rPr lang="ja-JP" altLang="en-US" dirty="0"/>
              <a:t>血清総コレステロール値が低下するのはどれか。</a:t>
            </a:r>
          </a:p>
          <a:p>
            <a:r>
              <a:rPr lang="en-US" altLang="ja-JP" dirty="0"/>
              <a:t>1. </a:t>
            </a:r>
            <a:r>
              <a:rPr lang="ja-JP" altLang="en-US" dirty="0"/>
              <a:t>閉　経</a:t>
            </a:r>
          </a:p>
          <a:p>
            <a:r>
              <a:rPr lang="en-US" altLang="ja-JP" dirty="0"/>
              <a:t>2. </a:t>
            </a:r>
            <a:r>
              <a:rPr lang="ja-JP" altLang="en-US" dirty="0"/>
              <a:t>クッシング病</a:t>
            </a:r>
          </a:p>
          <a:p>
            <a:r>
              <a:rPr lang="en-US" altLang="ja-JP" dirty="0"/>
              <a:t>3. </a:t>
            </a:r>
            <a:r>
              <a:rPr lang="ja-JP" altLang="en-US" dirty="0"/>
              <a:t>甲状腺機能亢進症</a:t>
            </a:r>
          </a:p>
          <a:p>
            <a:r>
              <a:rPr lang="en-US" altLang="ja-JP" dirty="0"/>
              <a:t>4. </a:t>
            </a:r>
            <a:r>
              <a:rPr lang="ja-JP" altLang="en-US" dirty="0"/>
              <a:t>ネフローゼ症候群</a:t>
            </a:r>
          </a:p>
        </p:txBody>
      </p:sp>
      <p:sp>
        <p:nvSpPr>
          <p:cNvPr id="5" name="テキスト ボックス 4"/>
          <p:cNvSpPr txBox="1"/>
          <p:nvPr/>
        </p:nvSpPr>
        <p:spPr>
          <a:xfrm>
            <a:off x="1070261" y="2967936"/>
            <a:ext cx="8576365" cy="2772554"/>
          </a:xfrm>
          <a:prstGeom prst="rect">
            <a:avLst/>
          </a:prstGeom>
          <a:noFill/>
        </p:spPr>
        <p:txBody>
          <a:bodyPr wrap="square" rtlCol="0">
            <a:spAutoFit/>
          </a:bodyPr>
          <a:lstStyle/>
          <a:p>
            <a:pPr>
              <a:lnSpc>
                <a:spcPts val="3000"/>
              </a:lnSpc>
            </a:pPr>
            <a:r>
              <a:rPr lang="ja-JP" altLang="en-US" sz="2000" dirty="0"/>
              <a:t>低コレステロール</a:t>
            </a:r>
            <a:r>
              <a:rPr lang="ja-JP" altLang="en-US" sz="2000" dirty="0" smtClean="0"/>
              <a:t>血症を引きおこす疾患は、</a:t>
            </a:r>
            <a:r>
              <a:rPr lang="ja-JP" altLang="en-US" sz="2000" dirty="0"/>
              <a:t>肝機能障害と甲状腺機能</a:t>
            </a:r>
            <a:r>
              <a:rPr lang="ja-JP" altLang="en-US" sz="2000" dirty="0" smtClean="0"/>
              <a:t>亢進症。</a:t>
            </a:r>
            <a:endParaRPr lang="en-US" altLang="ja-JP" sz="2000" dirty="0" smtClean="0"/>
          </a:p>
          <a:p>
            <a:pPr>
              <a:lnSpc>
                <a:spcPts val="3000"/>
              </a:lnSpc>
            </a:pPr>
            <a:r>
              <a:rPr lang="ja-JP" altLang="en-US" sz="2000" dirty="0" smtClean="0"/>
              <a:t>コレステロールは肝臓で合成されて全身に運ばれる。従って肝機能低下では、コレステロール低下。</a:t>
            </a:r>
            <a:endParaRPr lang="en-US" altLang="ja-JP" sz="2000" dirty="0" smtClean="0"/>
          </a:p>
          <a:p>
            <a:pPr>
              <a:lnSpc>
                <a:spcPts val="3000"/>
              </a:lnSpc>
            </a:pPr>
            <a:r>
              <a:rPr kumimoji="1" lang="ja-JP" altLang="en-US" sz="2000" dirty="0" smtClean="0"/>
              <a:t>甲状腺機能亢進症では、甲状腺ホルモンがコレステロールを肝臓内に取り込んで、胆汁酸に変換する働きがあるので、血中のコレステロールが低下する。</a:t>
            </a:r>
            <a:endParaRPr kumimoji="1" lang="en-US" altLang="ja-JP" sz="2000" dirty="0" smtClean="0"/>
          </a:p>
          <a:p>
            <a:pPr>
              <a:lnSpc>
                <a:spcPts val="3000"/>
              </a:lnSpc>
            </a:pPr>
            <a:r>
              <a:rPr lang="ja-JP" altLang="en-US" sz="2000" dirty="0" smtClean="0"/>
              <a:t>ネフローゼでは低タンパク血症になり、肝臓でタンパク合成が亢進する。その際にコレステロール合成も刺激されるので、高コレステロール血症になる。</a:t>
            </a:r>
            <a:endParaRPr kumimoji="1" lang="ja-JP" altLang="en-US" sz="2000" dirty="0"/>
          </a:p>
        </p:txBody>
      </p:sp>
    </p:spTree>
    <p:extLst>
      <p:ext uri="{BB962C8B-B14F-4D97-AF65-F5344CB8AC3E}">
        <p14:creationId xmlns:p14="http://schemas.microsoft.com/office/powerpoint/2010/main" val="23619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2637" y="125110"/>
            <a:ext cx="8180845" cy="646331"/>
          </a:xfrm>
          <a:prstGeom prst="rect">
            <a:avLst/>
          </a:prstGeom>
          <a:noFill/>
        </p:spPr>
        <p:txBody>
          <a:bodyPr wrap="none" rtlCol="0">
            <a:spAutoFit/>
          </a:bodyPr>
          <a:lstStyle/>
          <a:p>
            <a:r>
              <a:rPr kumimoji="1" lang="ja-JP" altLang="en-US" sz="3600" dirty="0" smtClean="0"/>
              <a:t>肥満、</a:t>
            </a:r>
            <a:r>
              <a:rPr kumimoji="1" lang="ja-JP" altLang="en-US" sz="3600" smtClean="0"/>
              <a:t>メタボリックシンドローム、高脂血症</a:t>
            </a:r>
            <a:endParaRPr kumimoji="1" lang="ja-JP" altLang="en-US" sz="3600"/>
          </a:p>
        </p:txBody>
      </p:sp>
      <p:sp>
        <p:nvSpPr>
          <p:cNvPr id="7" name="テキスト ボックス 6"/>
          <p:cNvSpPr txBox="1"/>
          <p:nvPr/>
        </p:nvSpPr>
        <p:spPr>
          <a:xfrm>
            <a:off x="952719" y="3559075"/>
            <a:ext cx="8180845" cy="2585323"/>
          </a:xfrm>
          <a:prstGeom prst="rect">
            <a:avLst/>
          </a:prstGeom>
          <a:noFill/>
        </p:spPr>
        <p:txBody>
          <a:bodyPr wrap="square" rtlCol="0">
            <a:spAutoFit/>
          </a:bodyPr>
          <a:lstStyle/>
          <a:p>
            <a:r>
              <a:rPr kumimoji="1" lang="ja-JP" altLang="en-US" dirty="0" smtClean="0"/>
              <a:t>計算すると</a:t>
            </a:r>
            <a:r>
              <a:rPr kumimoji="1" lang="en-US" altLang="ja-JP" dirty="0" smtClean="0"/>
              <a:t>BMI27.8</a:t>
            </a:r>
            <a:r>
              <a:rPr kumimoji="1" lang="ja-JP" altLang="en-US" dirty="0" smtClean="0"/>
              <a:t>で、高脂血症、糖尿病予備軍と考えられる。</a:t>
            </a:r>
            <a:endParaRPr kumimoji="1" lang="en-US" altLang="ja-JP" dirty="0" smtClean="0"/>
          </a:p>
          <a:p>
            <a:r>
              <a:rPr lang="ja-JP" altLang="en-US" dirty="0" smtClean="0"/>
              <a:t>したがって食事としては、糖分摂取を少なくし、野菜などビタミンの多い食事を心がける必要がある。</a:t>
            </a:r>
            <a:endParaRPr lang="en-US" altLang="ja-JP" dirty="0" smtClean="0"/>
          </a:p>
          <a:p>
            <a:r>
              <a:rPr kumimoji="1" lang="ja-JP" altLang="en-US" dirty="0" smtClean="0"/>
              <a:t>飽和脂肪酸と不飽和脂肪酸の違いは？・・・肉の脂肪は常温では溶けない固形の脂肪となる飽和脂肪酸、植物の脂肪は常温では液体になっている不飽和脂肪酸。植物の脂肪の方が健康には良い。</a:t>
            </a:r>
            <a:endParaRPr kumimoji="1" lang="en-US" altLang="ja-JP" dirty="0" smtClean="0"/>
          </a:p>
          <a:p>
            <a:r>
              <a:rPr kumimoji="1" lang="ja-JP" altLang="en-US" dirty="0" smtClean="0"/>
              <a:t>動脈硬化は、酸化された</a:t>
            </a:r>
            <a:r>
              <a:rPr kumimoji="1" lang="en-US" altLang="ja-JP" dirty="0" smtClean="0"/>
              <a:t>LDL</a:t>
            </a:r>
            <a:r>
              <a:rPr kumimoji="1" lang="ja-JP" altLang="en-US" dirty="0" smtClean="0"/>
              <a:t>コレステロールが沈着する。その意味では抗酸化作用のあるものは動脈硬化を防ぐ。</a:t>
            </a:r>
            <a:endParaRPr kumimoji="1" lang="en-US" altLang="ja-JP" dirty="0" smtClean="0"/>
          </a:p>
          <a:p>
            <a:r>
              <a:rPr lang="ja-JP" altLang="en-US" dirty="0" smtClean="0"/>
              <a:t>単糖類は血糖の早期上昇を招くので控える。</a:t>
            </a:r>
            <a:endParaRPr kumimoji="1" lang="ja-JP" altLang="en-US" dirty="0"/>
          </a:p>
        </p:txBody>
      </p:sp>
      <p:sp>
        <p:nvSpPr>
          <p:cNvPr id="4" name="テキスト ボックス 3"/>
          <p:cNvSpPr txBox="1"/>
          <p:nvPr/>
        </p:nvSpPr>
        <p:spPr>
          <a:xfrm>
            <a:off x="854206" y="910279"/>
            <a:ext cx="8710653" cy="2128361"/>
          </a:xfrm>
          <a:prstGeom prst="rect">
            <a:avLst/>
          </a:prstGeom>
          <a:noFill/>
        </p:spPr>
        <p:txBody>
          <a:bodyPr wrap="square" rtlCol="0">
            <a:spAutoFit/>
          </a:bodyPr>
          <a:lstStyle/>
          <a:p>
            <a:pPr>
              <a:lnSpc>
                <a:spcPts val="2660"/>
              </a:lnSpc>
            </a:pPr>
            <a:r>
              <a:rPr kumimoji="1" lang="en-US" altLang="ja-JP" dirty="0" smtClean="0"/>
              <a:t>53</a:t>
            </a:r>
            <a:r>
              <a:rPr kumimoji="1" lang="ja-JP" altLang="en-US" dirty="0" smtClean="0"/>
              <a:t>才の男性。身長</a:t>
            </a:r>
            <a:r>
              <a:rPr kumimoji="1" lang="en-US" altLang="ja-JP" dirty="0" smtClean="0"/>
              <a:t>175cm</a:t>
            </a:r>
            <a:r>
              <a:rPr kumimoji="1" lang="ja-JP" altLang="en-US" dirty="0" smtClean="0"/>
              <a:t>、体重</a:t>
            </a:r>
            <a:r>
              <a:rPr kumimoji="1" lang="en-US" altLang="ja-JP" dirty="0" smtClean="0"/>
              <a:t>85kg</a:t>
            </a:r>
            <a:r>
              <a:rPr kumimoji="1" lang="ja-JP" altLang="en-US" dirty="0" smtClean="0"/>
              <a:t>。検査値は総コレステロール</a:t>
            </a:r>
            <a:r>
              <a:rPr kumimoji="1" lang="en-US" altLang="ja-JP" dirty="0" smtClean="0"/>
              <a:t>280mg/dl</a:t>
            </a:r>
            <a:r>
              <a:rPr kumimoji="1" lang="ja-JP" altLang="en-US" dirty="0" smtClean="0"/>
              <a:t>、トリグリセリド</a:t>
            </a:r>
            <a:endParaRPr kumimoji="1" lang="en-US" altLang="ja-JP" dirty="0" smtClean="0"/>
          </a:p>
          <a:p>
            <a:pPr>
              <a:lnSpc>
                <a:spcPts val="2660"/>
              </a:lnSpc>
            </a:pPr>
            <a:r>
              <a:rPr lang="en-US" altLang="ja-JP" dirty="0" smtClean="0"/>
              <a:t>160mg/dl</a:t>
            </a:r>
            <a:r>
              <a:rPr lang="ja-JP" altLang="en-US" dirty="0" smtClean="0"/>
              <a:t>、空腹時血糖</a:t>
            </a:r>
            <a:r>
              <a:rPr lang="en-US" altLang="ja-JP" dirty="0" smtClean="0"/>
              <a:t>110mg/dl</a:t>
            </a:r>
            <a:r>
              <a:rPr lang="ja-JP" altLang="en-US" dirty="0" smtClean="0"/>
              <a:t>であった。食事指導で正しいのはどれか。</a:t>
            </a:r>
            <a:endParaRPr lang="en-US" altLang="ja-JP" dirty="0" smtClean="0"/>
          </a:p>
          <a:p>
            <a:pPr>
              <a:lnSpc>
                <a:spcPts val="2660"/>
              </a:lnSpc>
            </a:pPr>
            <a:r>
              <a:rPr kumimoji="1" lang="ja-JP" altLang="en-US" dirty="0" smtClean="0"/>
              <a:t>１．多価不飽和脂肪酸よりも飽和脂肪酸の摂取を多くする。</a:t>
            </a:r>
            <a:endParaRPr kumimoji="1" lang="en-US" altLang="ja-JP" dirty="0" smtClean="0"/>
          </a:p>
          <a:p>
            <a:pPr>
              <a:lnSpc>
                <a:spcPts val="2660"/>
              </a:lnSpc>
            </a:pPr>
            <a:r>
              <a:rPr lang="ja-JP" altLang="en-US" dirty="0" smtClean="0"/>
              <a:t>２．水溶性食物線維よりも不溶性食物線維の摂取を多くする。</a:t>
            </a:r>
            <a:endParaRPr lang="en-US" altLang="ja-JP" dirty="0" smtClean="0"/>
          </a:p>
          <a:p>
            <a:pPr>
              <a:lnSpc>
                <a:spcPts val="2660"/>
              </a:lnSpc>
            </a:pPr>
            <a:r>
              <a:rPr kumimoji="1" lang="ja-JP" altLang="en-US" dirty="0" smtClean="0"/>
              <a:t>３．糖質では、単糖類の摂取を多くする。</a:t>
            </a:r>
            <a:endParaRPr kumimoji="1" lang="en-US" altLang="ja-JP" dirty="0" smtClean="0"/>
          </a:p>
          <a:p>
            <a:pPr>
              <a:lnSpc>
                <a:spcPts val="2660"/>
              </a:lnSpc>
            </a:pPr>
            <a:r>
              <a:rPr lang="ja-JP" altLang="en-US" dirty="0" smtClean="0"/>
              <a:t>４．抗酸化ビタミンを含む食品の摂取を多くする。　　　　　　　　　　　　　　　　</a:t>
            </a:r>
            <a:r>
              <a:rPr lang="ja-JP" altLang="en-US" dirty="0" smtClean="0">
                <a:latin typeface="Wingdings"/>
                <a:ea typeface="Wingdings"/>
                <a:cs typeface="Wingdings"/>
                <a:sym typeface="Wingdings"/>
              </a:rPr>
              <a:t></a:t>
            </a:r>
            <a:endParaRPr kumimoji="1" lang="ja-JP" altLang="en-US" dirty="0"/>
          </a:p>
        </p:txBody>
      </p:sp>
      <p:grpSp>
        <p:nvGrpSpPr>
          <p:cNvPr id="5" name="図形グループ 4"/>
          <p:cNvGrpSpPr/>
          <p:nvPr/>
        </p:nvGrpSpPr>
        <p:grpSpPr>
          <a:xfrm>
            <a:off x="7877504" y="2483684"/>
            <a:ext cx="388448" cy="461665"/>
            <a:chOff x="7084179" y="5466477"/>
            <a:chExt cx="388448" cy="461665"/>
          </a:xfrm>
        </p:grpSpPr>
        <p:sp>
          <p:nvSpPr>
            <p:cNvPr id="6" name="テキスト ボックス 5"/>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8" name="正方形/長方形 7"/>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10837" y="3633036"/>
            <a:ext cx="8927444" cy="1200328"/>
          </a:xfrm>
          <a:prstGeom prst="rect">
            <a:avLst/>
          </a:prstGeom>
          <a:noFill/>
        </p:spPr>
        <p:txBody>
          <a:bodyPr wrap="none" rtlCol="0">
            <a:spAutoFit/>
          </a:bodyPr>
          <a:lstStyle/>
          <a:p>
            <a:r>
              <a:rPr kumimoji="1" lang="en-US" altLang="ja-JP" sz="2400" b="1" dirty="0" smtClean="0"/>
              <a:t>BMI=</a:t>
            </a:r>
            <a:r>
              <a:rPr kumimoji="1" lang="ja-JP" altLang="en-US" sz="2400" b="1" dirty="0" smtClean="0"/>
              <a:t>体重（</a:t>
            </a:r>
            <a:r>
              <a:rPr kumimoji="1" lang="en-US" altLang="ja-JP" sz="2400" b="1" dirty="0" smtClean="0"/>
              <a:t>KG</a:t>
            </a:r>
            <a:r>
              <a:rPr kumimoji="1" lang="ja-JP" altLang="en-US" sz="2400" b="1" dirty="0" smtClean="0"/>
              <a:t>）</a:t>
            </a:r>
            <a:r>
              <a:rPr kumimoji="1" lang="en-US" altLang="ja-JP" sz="2400" b="1" dirty="0" smtClean="0"/>
              <a:t>/</a:t>
            </a:r>
            <a:r>
              <a:rPr kumimoji="1" lang="ja-JP" altLang="en-US" sz="2400" b="1" dirty="0" smtClean="0"/>
              <a:t>身長（</a:t>
            </a:r>
            <a:r>
              <a:rPr kumimoji="1" lang="en-US" altLang="ja-JP" sz="2400" b="1" dirty="0" smtClean="0"/>
              <a:t>m</a:t>
            </a:r>
            <a:r>
              <a:rPr kumimoji="1" lang="ja-JP" altLang="en-US" sz="2400" b="1" dirty="0" smtClean="0"/>
              <a:t>）</a:t>
            </a:r>
            <a:r>
              <a:rPr kumimoji="1" lang="en-US" altLang="ja-JP" sz="2400" b="1" dirty="0" smtClean="0"/>
              <a:t>X</a:t>
            </a:r>
            <a:r>
              <a:rPr kumimoji="1" lang="ja-JP" altLang="en-US" sz="2400" b="1" dirty="0" smtClean="0"/>
              <a:t>身長</a:t>
            </a:r>
            <a:r>
              <a:rPr lang="ja-JP" altLang="en-US" sz="2400" b="1" dirty="0"/>
              <a:t>（</a:t>
            </a:r>
            <a:r>
              <a:rPr lang="en-US" altLang="ja-JP" sz="2400" b="1" dirty="0"/>
              <a:t>m</a:t>
            </a:r>
            <a:r>
              <a:rPr lang="ja-JP" altLang="en-US" sz="2400" b="1" dirty="0" smtClean="0"/>
              <a:t>）</a:t>
            </a:r>
            <a:endParaRPr lang="en-US" altLang="ja-JP" sz="2400" b="1" dirty="0" smtClean="0"/>
          </a:p>
          <a:p>
            <a:r>
              <a:rPr kumimoji="1" lang="ja-JP" altLang="en-US" sz="2400" b="1" dirty="0" smtClean="0"/>
              <a:t>覚えるしかない。</a:t>
            </a:r>
            <a:endParaRPr kumimoji="1" lang="en-US" altLang="ja-JP" sz="2400" b="1" dirty="0" smtClean="0"/>
          </a:p>
          <a:p>
            <a:r>
              <a:rPr lang="en-US" altLang="ja-JP" sz="2400" b="1" dirty="0" smtClean="0"/>
              <a:t>BMI30</a:t>
            </a:r>
            <a:r>
              <a:rPr lang="ja-JP" altLang="en-US" sz="2400" b="1" dirty="0" smtClean="0"/>
              <a:t>以上になるとがん化や心筋梗塞などの発症リスクが高くなる。</a:t>
            </a:r>
            <a:endParaRPr kumimoji="1" lang="ja-JP" altLang="en-US" sz="2400" b="1" dirty="0"/>
          </a:p>
        </p:txBody>
      </p:sp>
      <p:sp>
        <p:nvSpPr>
          <p:cNvPr id="4" name="テキスト ボックス 3"/>
          <p:cNvSpPr txBox="1"/>
          <p:nvPr/>
        </p:nvSpPr>
        <p:spPr>
          <a:xfrm>
            <a:off x="640654" y="528187"/>
            <a:ext cx="8294790" cy="1938992"/>
          </a:xfrm>
          <a:prstGeom prst="rect">
            <a:avLst/>
          </a:prstGeom>
          <a:noFill/>
        </p:spPr>
        <p:txBody>
          <a:bodyPr wrap="square" rtlCol="0">
            <a:spAutoFit/>
          </a:bodyPr>
          <a:lstStyle/>
          <a:p>
            <a:r>
              <a:rPr lang="ja-JP" altLang="en-US" sz="2000" dirty="0" smtClean="0"/>
              <a:t>身長</a:t>
            </a:r>
            <a:r>
              <a:rPr lang="en-US" altLang="ja-JP" sz="2000" dirty="0" smtClean="0"/>
              <a:t>160cm</a:t>
            </a:r>
            <a:r>
              <a:rPr lang="ja-JP" altLang="en-US" sz="2000" dirty="0" smtClean="0"/>
              <a:t>、体重</a:t>
            </a:r>
            <a:r>
              <a:rPr lang="en-US" altLang="ja-JP" sz="2000" dirty="0" smtClean="0"/>
              <a:t>85kg</a:t>
            </a:r>
            <a:r>
              <a:rPr lang="ja-JP" altLang="en-US" sz="2000" dirty="0" smtClean="0"/>
              <a:t>の人の</a:t>
            </a:r>
            <a:r>
              <a:rPr lang="en-US" altLang="ja-JP" sz="2000" dirty="0" smtClean="0"/>
              <a:t>BMI</a:t>
            </a:r>
            <a:r>
              <a:rPr lang="ja-JP" altLang="en-US" sz="2000" dirty="0" smtClean="0"/>
              <a:t>（体格指数）を算出した。正しいのはどれか</a:t>
            </a:r>
            <a:endParaRPr lang="en-US" altLang="ja-JP" sz="2000" dirty="0" smtClean="0"/>
          </a:p>
          <a:p>
            <a:r>
              <a:rPr kumimoji="1" lang="ja-JP" altLang="en-US" sz="2000" dirty="0" smtClean="0"/>
              <a:t>１．</a:t>
            </a:r>
            <a:r>
              <a:rPr kumimoji="1" lang="en-US" altLang="ja-JP" sz="2000" dirty="0" smtClean="0"/>
              <a:t>85</a:t>
            </a:r>
            <a:r>
              <a:rPr kumimoji="1" lang="ja-JP" altLang="en-US" sz="2000" dirty="0" smtClean="0"/>
              <a:t>÷（</a:t>
            </a:r>
            <a:r>
              <a:rPr kumimoji="1" lang="en-US" altLang="ja-JP" sz="2000" dirty="0" smtClean="0"/>
              <a:t>1.6X1.6</a:t>
            </a:r>
            <a:r>
              <a:rPr kumimoji="1" lang="ja-JP" altLang="en-US" sz="2000" dirty="0" smtClean="0"/>
              <a:t>）</a:t>
            </a:r>
            <a:endParaRPr kumimoji="1" lang="en-US" altLang="ja-JP" sz="2000" dirty="0" smtClean="0"/>
          </a:p>
          <a:p>
            <a:r>
              <a:rPr lang="ja-JP" altLang="en-US" sz="2000" dirty="0" smtClean="0"/>
              <a:t>２．</a:t>
            </a:r>
            <a:r>
              <a:rPr lang="en-US" altLang="ja-JP" sz="2000" dirty="0" smtClean="0"/>
              <a:t>(85X0.9)</a:t>
            </a:r>
            <a:r>
              <a:rPr lang="ja-JP" altLang="en-US" sz="2000" dirty="0"/>
              <a:t> </a:t>
            </a:r>
            <a:r>
              <a:rPr lang="ja-JP" altLang="en-US" sz="2000" dirty="0" smtClean="0"/>
              <a:t>÷</a:t>
            </a:r>
            <a:r>
              <a:rPr lang="ja-JP" altLang="en-US" sz="2000" dirty="0"/>
              <a:t>（</a:t>
            </a:r>
            <a:r>
              <a:rPr lang="en-US" altLang="ja-JP" sz="2000" dirty="0"/>
              <a:t>1.6X1.6</a:t>
            </a:r>
            <a:r>
              <a:rPr lang="ja-JP" altLang="en-US" sz="2000" dirty="0"/>
              <a:t>）</a:t>
            </a:r>
            <a:endParaRPr lang="en-US" altLang="ja-JP" sz="2000" dirty="0"/>
          </a:p>
          <a:p>
            <a:r>
              <a:rPr lang="ja-JP" altLang="en-US" sz="2000" dirty="0" smtClean="0"/>
              <a:t>３．</a:t>
            </a:r>
            <a:r>
              <a:rPr lang="en-US" altLang="ja-JP" sz="2000" dirty="0" smtClean="0"/>
              <a:t>(85X85)</a:t>
            </a:r>
            <a:r>
              <a:rPr lang="ja-JP" altLang="en-US" sz="2000" dirty="0"/>
              <a:t> </a:t>
            </a:r>
            <a:r>
              <a:rPr lang="ja-JP" altLang="en-US" sz="2000" dirty="0" smtClean="0"/>
              <a:t>÷</a:t>
            </a:r>
            <a:r>
              <a:rPr lang="en-US" altLang="ja-JP" sz="2000" dirty="0" smtClean="0"/>
              <a:t>160</a:t>
            </a:r>
          </a:p>
          <a:p>
            <a:r>
              <a:rPr lang="en-US" altLang="ja-JP" sz="2000" dirty="0" smtClean="0"/>
              <a:t>4. </a:t>
            </a:r>
            <a:r>
              <a:rPr lang="en-US" altLang="ja-JP" sz="2000" dirty="0"/>
              <a:t> </a:t>
            </a:r>
            <a:r>
              <a:rPr lang="en-US" altLang="ja-JP" sz="2000" dirty="0" smtClean="0"/>
              <a:t>(85X22)</a:t>
            </a:r>
            <a:r>
              <a:rPr lang="ja-JP" altLang="en-US" sz="2000" dirty="0"/>
              <a:t> </a:t>
            </a:r>
            <a:r>
              <a:rPr lang="ja-JP" altLang="en-US" sz="2000" dirty="0" smtClean="0"/>
              <a:t>÷</a:t>
            </a:r>
            <a:r>
              <a:rPr lang="en-US" altLang="ja-JP" sz="2000" dirty="0" smtClean="0"/>
              <a:t>(160-110)</a:t>
            </a:r>
          </a:p>
          <a:p>
            <a:endParaRPr lang="en-US" altLang="ja-JP" sz="2000" dirty="0" smtClean="0"/>
          </a:p>
        </p:txBody>
      </p:sp>
    </p:spTree>
    <p:extLst>
      <p:ext uri="{BB962C8B-B14F-4D97-AF65-F5344CB8AC3E}">
        <p14:creationId xmlns:p14="http://schemas.microsoft.com/office/powerpoint/2010/main" val="10067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2818" y="5105418"/>
            <a:ext cx="9336782" cy="923330"/>
          </a:xfrm>
          <a:prstGeom prst="rect">
            <a:avLst/>
          </a:prstGeom>
          <a:noFill/>
        </p:spPr>
        <p:txBody>
          <a:bodyPr wrap="square" rtlCol="0">
            <a:spAutoFit/>
          </a:bodyPr>
          <a:lstStyle/>
          <a:p>
            <a:r>
              <a:rPr kumimoji="1" lang="ja-JP" altLang="en-US" dirty="0" smtClean="0"/>
              <a:t>アルコール摂取が増加すると、</a:t>
            </a:r>
            <a:r>
              <a:rPr kumimoji="1" lang="en-US" altLang="ja-JP" dirty="0" smtClean="0"/>
              <a:t>HDL</a:t>
            </a:r>
            <a:r>
              <a:rPr kumimoji="1" lang="ja-JP" altLang="en-US" dirty="0" smtClean="0"/>
              <a:t>コレステロールは増加する。</a:t>
            </a:r>
            <a:endParaRPr kumimoji="1" lang="en-US" altLang="ja-JP" dirty="0" smtClean="0"/>
          </a:p>
          <a:p>
            <a:r>
              <a:rPr kumimoji="1" lang="ja-JP" altLang="en-US" dirty="0" smtClean="0"/>
              <a:t>時に長期間大量に飲酒すると、高</a:t>
            </a:r>
            <a:r>
              <a:rPr kumimoji="1" lang="en-US" altLang="ja-JP" dirty="0" smtClean="0"/>
              <a:t>HDL</a:t>
            </a:r>
            <a:r>
              <a:rPr kumimoji="1" lang="ja-JP" altLang="en-US" dirty="0" smtClean="0"/>
              <a:t>コレステロール血症となる。つまりアルコールは適正な量でなくとも、</a:t>
            </a:r>
            <a:r>
              <a:rPr kumimoji="1" lang="en-US" altLang="ja-JP" dirty="0" smtClean="0"/>
              <a:t>HDL</a:t>
            </a:r>
            <a:r>
              <a:rPr kumimoji="1" lang="ja-JP" altLang="en-US" dirty="0" smtClean="0"/>
              <a:t>コレステロールを増加させる。</a:t>
            </a:r>
            <a:endParaRPr kumimoji="1" lang="ja-JP" altLang="en-US" dirty="0"/>
          </a:p>
        </p:txBody>
      </p:sp>
      <p:sp>
        <p:nvSpPr>
          <p:cNvPr id="7" name="正方形/長方形 6"/>
          <p:cNvSpPr/>
          <p:nvPr/>
        </p:nvSpPr>
        <p:spPr>
          <a:xfrm>
            <a:off x="359203" y="4815331"/>
            <a:ext cx="9647170" cy="121863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 name="テキスト ボックス 4"/>
          <p:cNvSpPr txBox="1"/>
          <p:nvPr/>
        </p:nvSpPr>
        <p:spPr>
          <a:xfrm>
            <a:off x="1034038" y="550663"/>
            <a:ext cx="7890165" cy="1938992"/>
          </a:xfrm>
          <a:prstGeom prst="rect">
            <a:avLst/>
          </a:prstGeom>
          <a:noFill/>
        </p:spPr>
        <p:txBody>
          <a:bodyPr wrap="square" rtlCol="0">
            <a:spAutoFit/>
          </a:bodyPr>
          <a:lstStyle/>
          <a:p>
            <a:r>
              <a:rPr kumimoji="1" lang="ja-JP" altLang="en-US" sz="2400" dirty="0" smtClean="0"/>
              <a:t>肥満症で適切なのはどれか</a:t>
            </a:r>
            <a:endParaRPr kumimoji="1" lang="en-US" altLang="ja-JP" sz="2400" dirty="0" smtClean="0"/>
          </a:p>
          <a:p>
            <a:r>
              <a:rPr lang="ja-JP" altLang="en-US" sz="2400" dirty="0" smtClean="0"/>
              <a:t>１．内臓脂肪型は脂質異常症の発症の危険性が高い</a:t>
            </a:r>
            <a:endParaRPr lang="en-US" altLang="ja-JP" sz="2400" dirty="0" smtClean="0"/>
          </a:p>
          <a:p>
            <a:r>
              <a:rPr kumimoji="1" lang="ja-JP" altLang="en-US" sz="2400" dirty="0" smtClean="0"/>
              <a:t>２．</a:t>
            </a:r>
            <a:r>
              <a:rPr kumimoji="1" lang="en-US" altLang="ja-JP" sz="2400" dirty="0" smtClean="0"/>
              <a:t>BMI</a:t>
            </a:r>
            <a:r>
              <a:rPr kumimoji="1" lang="ja-JP" altLang="en-US" sz="2400" dirty="0" smtClean="0"/>
              <a:t>が２０以上は肥満である</a:t>
            </a:r>
            <a:endParaRPr kumimoji="1" lang="en-US" altLang="ja-JP" sz="2400" dirty="0" smtClean="0"/>
          </a:p>
          <a:p>
            <a:r>
              <a:rPr lang="ja-JP" altLang="en-US" sz="2400" dirty="0" smtClean="0"/>
              <a:t>３．診断初期から薬物療法と食事療法を組み合わせる</a:t>
            </a:r>
            <a:endParaRPr lang="en-US" altLang="ja-JP" sz="2400" dirty="0" smtClean="0"/>
          </a:p>
          <a:p>
            <a:r>
              <a:rPr kumimoji="1" lang="ja-JP" altLang="en-US" sz="2400" dirty="0" smtClean="0"/>
              <a:t>４．インスリン抵抗性が高まると血糖値が低下する</a:t>
            </a:r>
            <a:endParaRPr kumimoji="1" lang="ja-JP" altLang="en-US" sz="2400" dirty="0"/>
          </a:p>
        </p:txBody>
      </p:sp>
      <p:sp>
        <p:nvSpPr>
          <p:cNvPr id="6" name="テキスト ボックス 5"/>
          <p:cNvSpPr txBox="1"/>
          <p:nvPr/>
        </p:nvSpPr>
        <p:spPr>
          <a:xfrm>
            <a:off x="1034037" y="2736273"/>
            <a:ext cx="8561919" cy="1569660"/>
          </a:xfrm>
          <a:prstGeom prst="rect">
            <a:avLst/>
          </a:prstGeom>
          <a:noFill/>
        </p:spPr>
        <p:txBody>
          <a:bodyPr wrap="square" rtlCol="0">
            <a:spAutoFit/>
          </a:bodyPr>
          <a:lstStyle/>
          <a:p>
            <a:r>
              <a:rPr kumimoji="1" lang="ja-JP" altLang="en-US" sz="2400" dirty="0" smtClean="0"/>
              <a:t>適量の摂取では</a:t>
            </a:r>
            <a:r>
              <a:rPr kumimoji="1" lang="en-US" altLang="ja-JP" sz="2400" dirty="0" smtClean="0"/>
              <a:t>HDL</a:t>
            </a:r>
            <a:r>
              <a:rPr kumimoji="1" lang="ja-JP" altLang="en-US" sz="2400" dirty="0" smtClean="0"/>
              <a:t>コレステロールを上昇させ、過剰の摂取では肝障害や高尿酸血症をきたすのはどれか</a:t>
            </a:r>
            <a:endParaRPr kumimoji="1" lang="en-US" altLang="ja-JP" sz="2400" dirty="0" smtClean="0"/>
          </a:p>
          <a:p>
            <a:r>
              <a:rPr lang="ja-JP" altLang="en-US" sz="2400" dirty="0" smtClean="0"/>
              <a:t>１．タンパク質</a:t>
            </a:r>
            <a:r>
              <a:rPr lang="en-US" altLang="ja-JP" sz="2400" dirty="0" smtClean="0"/>
              <a:t>						</a:t>
            </a:r>
            <a:r>
              <a:rPr lang="ja-JP" altLang="en-US" sz="2400" dirty="0" smtClean="0"/>
              <a:t>２．塩分</a:t>
            </a:r>
            <a:endParaRPr lang="en-US" altLang="ja-JP" sz="2400" dirty="0" smtClean="0"/>
          </a:p>
          <a:p>
            <a:r>
              <a:rPr kumimoji="1" lang="ja-JP" altLang="en-US" sz="2400" dirty="0" smtClean="0"/>
              <a:t>３．アルコール</a:t>
            </a:r>
            <a:r>
              <a:rPr kumimoji="1" lang="en-US" altLang="ja-JP" sz="2400" dirty="0" smtClean="0"/>
              <a:t>					</a:t>
            </a:r>
            <a:r>
              <a:rPr kumimoji="1" lang="ja-JP" altLang="en-US" sz="2400" dirty="0" smtClean="0"/>
              <a:t>４．脂質</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41035" y="205243"/>
            <a:ext cx="1569660" cy="646331"/>
          </a:xfrm>
          <a:prstGeom prst="rect">
            <a:avLst/>
          </a:prstGeom>
          <a:noFill/>
        </p:spPr>
        <p:txBody>
          <a:bodyPr wrap="none" rtlCol="0">
            <a:spAutoFit/>
          </a:bodyPr>
          <a:lstStyle/>
          <a:p>
            <a:r>
              <a:rPr kumimoji="1" lang="ja-JP" altLang="en-US" sz="3600" smtClean="0"/>
              <a:t>糖尿病</a:t>
            </a:r>
            <a:endParaRPr kumimoji="1" lang="ja-JP" altLang="en-US" sz="3600"/>
          </a:p>
        </p:txBody>
      </p:sp>
      <p:pic>
        <p:nvPicPr>
          <p:cNvPr id="8" name="図 7"/>
          <p:cNvPicPr>
            <a:picLocks noChangeAspect="1"/>
          </p:cNvPicPr>
          <p:nvPr/>
        </p:nvPicPr>
        <p:blipFill>
          <a:blip r:embed="rId2"/>
          <a:stretch>
            <a:fillRect/>
          </a:stretch>
        </p:blipFill>
        <p:spPr>
          <a:xfrm>
            <a:off x="2228210" y="3195830"/>
            <a:ext cx="5058481" cy="3358328"/>
          </a:xfrm>
          <a:prstGeom prst="rect">
            <a:avLst/>
          </a:prstGeom>
        </p:spPr>
      </p:pic>
      <p:sp>
        <p:nvSpPr>
          <p:cNvPr id="4" name="テキスト ボックス 3"/>
          <p:cNvSpPr txBox="1"/>
          <p:nvPr/>
        </p:nvSpPr>
        <p:spPr>
          <a:xfrm>
            <a:off x="1944441" y="955231"/>
            <a:ext cx="5342250" cy="1938992"/>
          </a:xfrm>
          <a:prstGeom prst="rect">
            <a:avLst/>
          </a:prstGeom>
          <a:noFill/>
        </p:spPr>
        <p:txBody>
          <a:bodyPr wrap="square" rtlCol="0">
            <a:spAutoFit/>
          </a:bodyPr>
          <a:lstStyle/>
          <a:p>
            <a:r>
              <a:rPr kumimoji="1" lang="ja-JP" altLang="en-US" sz="2400" dirty="0" smtClean="0"/>
              <a:t>糖尿病で抑制されるのはどれか</a:t>
            </a:r>
            <a:endParaRPr kumimoji="1" lang="en-US" altLang="ja-JP" sz="2400" dirty="0" smtClean="0"/>
          </a:p>
          <a:p>
            <a:r>
              <a:rPr lang="ja-JP" altLang="en-US" sz="2400" dirty="0" smtClean="0"/>
              <a:t>１．末梢組織でのブドウ糖の利用　　　</a:t>
            </a:r>
            <a:r>
              <a:rPr lang="ja-JP" altLang="en-US" sz="2400" dirty="0" smtClean="0">
                <a:latin typeface="ＭＳ Ｐゴシック" panose="020B0600070205080204" pitchFamily="50" charset="-128"/>
                <a:ea typeface="ＭＳ Ｐゴシック" panose="020B0600070205080204" pitchFamily="50" charset="-128"/>
              </a:rPr>
              <a:t>〇</a:t>
            </a:r>
            <a:endParaRPr lang="en-US" altLang="ja-JP" sz="2400" dirty="0" smtClean="0"/>
          </a:p>
          <a:p>
            <a:r>
              <a:rPr kumimoji="1" lang="ja-JP" altLang="en-US" sz="2400" dirty="0" smtClean="0"/>
              <a:t>２．尿中への水分喪失</a:t>
            </a:r>
            <a:endParaRPr kumimoji="1" lang="en-US" altLang="ja-JP" sz="2400" dirty="0" smtClean="0"/>
          </a:p>
          <a:p>
            <a:r>
              <a:rPr lang="ja-JP" altLang="en-US" sz="2400" dirty="0" smtClean="0"/>
              <a:t>３．肝臓でのグリコーゲン分解</a:t>
            </a:r>
            <a:endParaRPr lang="en-US" altLang="ja-JP" sz="2400" dirty="0" smtClean="0"/>
          </a:p>
          <a:p>
            <a:r>
              <a:rPr kumimoji="1" lang="ja-JP" altLang="en-US" sz="2400" dirty="0" smtClean="0"/>
              <a:t>４．脂肪組織での脂肪分解</a:t>
            </a:r>
            <a:endParaRPr kumimoji="1" lang="ja-JP" altLang="en-US" sz="2400" dirty="0"/>
          </a:p>
        </p:txBody>
      </p:sp>
      <p:sp>
        <p:nvSpPr>
          <p:cNvPr id="3" name="正方形/長方形 2"/>
          <p:cNvSpPr/>
          <p:nvPr/>
        </p:nvSpPr>
        <p:spPr>
          <a:xfrm>
            <a:off x="6550925" y="955231"/>
            <a:ext cx="1023582" cy="10509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1000" y="457200"/>
            <a:ext cx="9398000" cy="2862322"/>
          </a:xfrm>
          <a:prstGeom prst="rect">
            <a:avLst/>
          </a:prstGeom>
          <a:noFill/>
        </p:spPr>
        <p:txBody>
          <a:bodyPr wrap="square" rtlCol="0">
            <a:spAutoFit/>
          </a:bodyPr>
          <a:lstStyle/>
          <a:p>
            <a:r>
              <a:rPr lang="ja-JP" altLang="en-US" sz="2000" dirty="0"/>
              <a:t>第</a:t>
            </a:r>
            <a:r>
              <a:rPr lang="en-US" altLang="ja-JP" sz="2000" dirty="0"/>
              <a:t>100</a:t>
            </a:r>
            <a:r>
              <a:rPr lang="ja-JP" altLang="en-US" sz="2000" dirty="0"/>
              <a:t>回</a:t>
            </a:r>
          </a:p>
          <a:p>
            <a:r>
              <a:rPr lang="ja-JP" altLang="en-US" sz="2000" dirty="0"/>
              <a:t>成人期で、加齢に伴い糖尿病を発症しやすくなる原因はどれか。</a:t>
            </a:r>
          </a:p>
          <a:p>
            <a:endParaRPr lang="ja-JP" altLang="en-US" sz="2000" dirty="0"/>
          </a:p>
          <a:p>
            <a:r>
              <a:rPr lang="en-US" altLang="ja-JP" sz="2000" dirty="0"/>
              <a:t>1.</a:t>
            </a:r>
            <a:r>
              <a:rPr lang="ja-JP" altLang="en-US" sz="2000" dirty="0"/>
              <a:t>　腎機能の低下</a:t>
            </a:r>
          </a:p>
          <a:p>
            <a:r>
              <a:rPr lang="en-US" altLang="ja-JP" sz="2000" dirty="0"/>
              <a:t>2.</a:t>
            </a:r>
            <a:r>
              <a:rPr lang="ja-JP" altLang="en-US" sz="2000" dirty="0"/>
              <a:t>　免疫機能の低下</a:t>
            </a:r>
          </a:p>
          <a:p>
            <a:r>
              <a:rPr lang="en-US" altLang="ja-JP" sz="2000" dirty="0"/>
              <a:t>3.</a:t>
            </a:r>
            <a:r>
              <a:rPr lang="ja-JP" altLang="en-US" sz="2000" dirty="0"/>
              <a:t>　動脈硬化の悪化</a:t>
            </a:r>
          </a:p>
          <a:p>
            <a:r>
              <a:rPr lang="en-US" altLang="ja-JP" sz="2000" dirty="0"/>
              <a:t>4.</a:t>
            </a:r>
            <a:r>
              <a:rPr lang="ja-JP" altLang="en-US" sz="2000" dirty="0"/>
              <a:t>　インスリン感受性の</a:t>
            </a:r>
            <a:r>
              <a:rPr lang="ja-JP" altLang="en-US" sz="2000" dirty="0" smtClean="0"/>
              <a:t>低下　　　　　　　　　　　　　　　　　　　</a:t>
            </a:r>
            <a:r>
              <a:rPr lang="ja-JP" altLang="en-US" sz="2000" dirty="0" smtClean="0">
                <a:latin typeface="Wingdings"/>
                <a:ea typeface="Wingdings"/>
                <a:cs typeface="Wingdings"/>
                <a:sym typeface="Wingdings"/>
              </a:rPr>
              <a:t></a:t>
            </a:r>
            <a:endParaRPr lang="en-US" altLang="ja-JP" sz="2000" dirty="0" smtClean="0">
              <a:latin typeface="Wingdings"/>
              <a:ea typeface="Wingdings"/>
              <a:cs typeface="Wingdings"/>
              <a:sym typeface="Wingdings"/>
            </a:endParaRPr>
          </a:p>
          <a:p>
            <a:endParaRPr kumimoji="1" lang="en-US" altLang="ja-JP" sz="2000" dirty="0">
              <a:latin typeface="Wingdings"/>
              <a:ea typeface="Wingdings"/>
              <a:cs typeface="Wingdings"/>
              <a:sym typeface="Wingdings"/>
            </a:endParaRPr>
          </a:p>
          <a:p>
            <a:endParaRPr kumimoji="1" lang="ja-JP" altLang="en-US" sz="2000" dirty="0"/>
          </a:p>
        </p:txBody>
      </p:sp>
      <p:sp>
        <p:nvSpPr>
          <p:cNvPr id="5" name="正方形/長方形 4"/>
          <p:cNvSpPr/>
          <p:nvPr/>
        </p:nvSpPr>
        <p:spPr>
          <a:xfrm>
            <a:off x="6413500" y="2260600"/>
            <a:ext cx="596900" cy="44336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3100" y="3657600"/>
            <a:ext cx="9105900" cy="1323439"/>
          </a:xfrm>
          <a:prstGeom prst="rect">
            <a:avLst/>
          </a:prstGeom>
          <a:noFill/>
        </p:spPr>
        <p:txBody>
          <a:bodyPr wrap="square" rtlCol="0">
            <a:spAutoFit/>
          </a:bodyPr>
          <a:lstStyle/>
          <a:p>
            <a:r>
              <a:rPr kumimoji="1" lang="en-US" altLang="ja-JP" sz="1600" dirty="0" smtClean="0"/>
              <a:t>2</a:t>
            </a:r>
            <a:r>
              <a:rPr kumimoji="1" lang="ja-JP" altLang="en-US" sz="1600" dirty="0" smtClean="0"/>
              <a:t>型糖尿病は、</a:t>
            </a:r>
            <a:r>
              <a:rPr lang="ja-JP" altLang="en-US" sz="1600" dirty="0"/>
              <a:t>加齢に伴いインスリン作用</a:t>
            </a:r>
            <a:r>
              <a:rPr kumimoji="1" lang="ja-JP" altLang="en-US" sz="1600" dirty="0" smtClean="0"/>
              <a:t>不足になって</a:t>
            </a:r>
            <a:r>
              <a:rPr lang="ja-JP" altLang="en-US" sz="1600" dirty="0" smtClean="0"/>
              <a:t>起きる</a:t>
            </a:r>
            <a:r>
              <a:rPr lang="ja-JP" altLang="en-US" sz="1600" dirty="0"/>
              <a:t>生活習慣病である</a:t>
            </a:r>
            <a:r>
              <a:rPr lang="ja-JP" altLang="en-US" sz="1600" dirty="0" smtClean="0"/>
              <a:t>。</a:t>
            </a:r>
            <a:endParaRPr lang="en-US" altLang="ja-JP" sz="1600" dirty="0" smtClean="0"/>
          </a:p>
          <a:p>
            <a:r>
              <a:rPr kumimoji="1" lang="ja-JP" altLang="en-US" sz="1600" dirty="0" smtClean="0"/>
              <a:t>作用不足の原因はには</a:t>
            </a:r>
            <a:r>
              <a:rPr kumimoji="1" lang="en-US" altLang="ja-JP" sz="1600" dirty="0" smtClean="0"/>
              <a:t>2</a:t>
            </a:r>
            <a:r>
              <a:rPr kumimoji="1" lang="ja-JP" altLang="en-US" sz="1600" dirty="0" smtClean="0"/>
              <a:t>つある。</a:t>
            </a:r>
            <a:endParaRPr kumimoji="1" lang="en-US" altLang="ja-JP" sz="1600" dirty="0" smtClean="0"/>
          </a:p>
          <a:p>
            <a:r>
              <a:rPr lang="en-US" altLang="ja-JP" sz="1600" dirty="0"/>
              <a:t>1</a:t>
            </a:r>
            <a:r>
              <a:rPr lang="ja-JP" altLang="en-US" sz="1600" dirty="0"/>
              <a:t>つは、すい臓の働きが弱くなりインスリンの分泌量が低下するため（</a:t>
            </a:r>
            <a:r>
              <a:rPr lang="ja-JP" altLang="en-US" sz="1600" dirty="0">
                <a:solidFill>
                  <a:srgbClr val="FF0000"/>
                </a:solidFill>
              </a:rPr>
              <a:t>インスリン分泌低下</a:t>
            </a:r>
            <a:r>
              <a:rPr lang="ja-JP" altLang="en-US" sz="1600" dirty="0"/>
              <a:t>）、もう</a:t>
            </a:r>
            <a:r>
              <a:rPr lang="en-US" altLang="ja-JP" sz="1600" dirty="0"/>
              <a:t>1</a:t>
            </a:r>
            <a:r>
              <a:rPr lang="ja-JP" altLang="en-US" sz="1600" dirty="0"/>
              <a:t>つは肝臓や筋肉などの組織がインスリンの働きに対して鈍感になり、インスリンがある程度分泌されているのに効きにくくなるため（</a:t>
            </a:r>
            <a:r>
              <a:rPr lang="ja-JP" altLang="en-US" sz="1600" dirty="0">
                <a:solidFill>
                  <a:srgbClr val="FF0000"/>
                </a:solidFill>
              </a:rPr>
              <a:t>インスリン抵抗性</a:t>
            </a:r>
            <a:r>
              <a:rPr lang="ja-JP" altLang="en-US" sz="1600" dirty="0"/>
              <a:t>）です。</a:t>
            </a:r>
            <a:endParaRPr kumimoji="1" lang="ja-JP" altLang="en-US" sz="1600" dirty="0"/>
          </a:p>
        </p:txBody>
      </p:sp>
    </p:spTree>
    <p:extLst>
      <p:ext uri="{BB962C8B-B14F-4D97-AF65-F5344CB8AC3E}">
        <p14:creationId xmlns:p14="http://schemas.microsoft.com/office/powerpoint/2010/main" val="16985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4500" y="368300"/>
            <a:ext cx="9321800" cy="5509201"/>
          </a:xfrm>
          <a:prstGeom prst="rect">
            <a:avLst/>
          </a:prstGeom>
          <a:noFill/>
        </p:spPr>
        <p:txBody>
          <a:bodyPr wrap="square" rtlCol="0">
            <a:spAutoFit/>
          </a:bodyPr>
          <a:lstStyle/>
          <a:p>
            <a:r>
              <a:rPr lang="ja-JP" altLang="en-US" sz="1600" dirty="0"/>
              <a:t>第</a:t>
            </a:r>
            <a:r>
              <a:rPr lang="en-US" altLang="ja-JP" sz="1600" dirty="0"/>
              <a:t>102</a:t>
            </a:r>
            <a:r>
              <a:rPr lang="ja-JP" altLang="en-US" sz="1600" dirty="0"/>
              <a:t>回</a:t>
            </a:r>
          </a:p>
          <a:p>
            <a:r>
              <a:rPr lang="ja-JP" altLang="en-US" sz="1600" dirty="0"/>
              <a:t>次の文を読み問題</a:t>
            </a:r>
            <a:r>
              <a:rPr lang="en-US" altLang="ja-JP" sz="1600" dirty="0"/>
              <a:t>1</a:t>
            </a:r>
            <a:r>
              <a:rPr lang="ja-JP" altLang="en-US" sz="1600" dirty="0"/>
              <a:t>に答えよ。</a:t>
            </a:r>
          </a:p>
          <a:p>
            <a:r>
              <a:rPr lang="ja-JP" altLang="en-US" sz="1600" dirty="0"/>
              <a:t>Ａさん（</a:t>
            </a:r>
            <a:r>
              <a:rPr lang="en-US" altLang="ja-JP" sz="1600" dirty="0"/>
              <a:t>54</a:t>
            </a:r>
            <a:r>
              <a:rPr lang="ja-JP" altLang="en-US" sz="1600" dirty="0"/>
              <a:t>歳、女性）は、</a:t>
            </a:r>
            <a:r>
              <a:rPr lang="en-US" altLang="ja-JP" sz="1600" dirty="0"/>
              <a:t>10</a:t>
            </a:r>
            <a:r>
              <a:rPr lang="ja-JP" altLang="en-US" sz="1600" dirty="0"/>
              <a:t>年前に２型糖尿病と診断され、外来受診を続けていた。今回血糖コントロールが不良となり、精密検査とインスリン治療を検討するために入院した。身長</a:t>
            </a:r>
            <a:r>
              <a:rPr lang="en-US" altLang="ja-JP" sz="1600" dirty="0"/>
              <a:t>154cm</a:t>
            </a:r>
            <a:r>
              <a:rPr lang="ja-JP" altLang="en-US" sz="1600" dirty="0"/>
              <a:t>、体重</a:t>
            </a:r>
            <a:r>
              <a:rPr lang="en-US" altLang="ja-JP" sz="1600" dirty="0"/>
              <a:t>45kg</a:t>
            </a:r>
            <a:r>
              <a:rPr lang="ja-JP" altLang="en-US" sz="1600" dirty="0"/>
              <a:t>、</a:t>
            </a:r>
            <a:r>
              <a:rPr lang="en-US" altLang="ja-JP" sz="1600" dirty="0"/>
              <a:t>HbAlc9.0%</a:t>
            </a:r>
            <a:r>
              <a:rPr lang="ja-JP" altLang="en-US" sz="1600" dirty="0"/>
              <a:t>。早朝空腹時血糖値</a:t>
            </a:r>
            <a:r>
              <a:rPr lang="en-US" altLang="ja-JP" sz="1600" dirty="0"/>
              <a:t>178mg/㎗</a:t>
            </a:r>
            <a:r>
              <a:rPr lang="ja-JP" altLang="en-US" sz="1600" dirty="0"/>
              <a:t>、食事摂取の指示エネルギー量</a:t>
            </a:r>
          </a:p>
          <a:p>
            <a:r>
              <a:rPr lang="ja-JP" altLang="en-US" sz="1600" dirty="0"/>
              <a:t>は</a:t>
            </a:r>
            <a:r>
              <a:rPr lang="en-US" altLang="ja-JP" sz="1600" dirty="0"/>
              <a:t>1,400kcal/</a:t>
            </a:r>
            <a:r>
              <a:rPr lang="ja-JP" altLang="en-US" sz="1600" dirty="0"/>
              <a:t>日である。</a:t>
            </a:r>
          </a:p>
          <a:p>
            <a:endParaRPr lang="ja-JP" altLang="en-US" sz="1600" dirty="0"/>
          </a:p>
          <a:p>
            <a:r>
              <a:rPr lang="ja-JP" altLang="en-US" sz="1600" dirty="0"/>
              <a:t>問題</a:t>
            </a:r>
            <a:r>
              <a:rPr lang="en-US" altLang="ja-JP" sz="1600" dirty="0"/>
              <a:t>1</a:t>
            </a:r>
          </a:p>
          <a:p>
            <a:r>
              <a:rPr lang="ja-JP" altLang="en-US" sz="1600" dirty="0"/>
              <a:t>入院初日。Ａさんは看護師に「</a:t>
            </a:r>
            <a:r>
              <a:rPr lang="en-US" altLang="ja-JP" sz="1600" dirty="0"/>
              <a:t>10</a:t>
            </a:r>
            <a:r>
              <a:rPr lang="ja-JP" altLang="en-US" sz="1600" dirty="0"/>
              <a:t>年間頑張っていたつもりだったけど、やっぱり食べ過ぎていたのね」と話す。看護師の対応で最も適切なのはどれか</a:t>
            </a:r>
            <a:r>
              <a:rPr lang="ja-JP" altLang="en-US" sz="1600" dirty="0" smtClean="0"/>
              <a:t>。</a:t>
            </a:r>
            <a:endParaRPr lang="ja-JP" altLang="en-US" sz="1600" dirty="0"/>
          </a:p>
          <a:p>
            <a:r>
              <a:rPr lang="en-US" altLang="ja-JP" sz="1600" dirty="0"/>
              <a:t>1.</a:t>
            </a:r>
            <a:r>
              <a:rPr lang="ja-JP" altLang="en-US" sz="1600" dirty="0"/>
              <a:t>　「もう少し頑張れるとよかったですね」</a:t>
            </a:r>
          </a:p>
          <a:p>
            <a:r>
              <a:rPr lang="en-US" altLang="ja-JP" sz="1600" dirty="0"/>
              <a:t>2.</a:t>
            </a:r>
            <a:r>
              <a:rPr lang="ja-JP" altLang="en-US" sz="1600" dirty="0"/>
              <a:t>　「食品交換表の使い方を勉強しましょう」</a:t>
            </a:r>
          </a:p>
          <a:p>
            <a:r>
              <a:rPr lang="en-US" altLang="ja-JP" sz="1600" dirty="0"/>
              <a:t>3.</a:t>
            </a:r>
            <a:r>
              <a:rPr lang="ja-JP" altLang="en-US" sz="1600" dirty="0"/>
              <a:t>　「食べ過ぎていたかどうか一緒に確かめてみませんか</a:t>
            </a:r>
            <a:r>
              <a:rPr lang="ja-JP" altLang="en-US" sz="1600" dirty="0" smtClean="0"/>
              <a:t>」　　　　　　　　　　　　　　　</a:t>
            </a:r>
            <a:r>
              <a:rPr lang="ja-JP" altLang="en-US" sz="1600" dirty="0" smtClean="0">
                <a:latin typeface="Wingdings"/>
                <a:ea typeface="Wingdings"/>
                <a:cs typeface="Wingdings"/>
                <a:sym typeface="Wingdings"/>
              </a:rPr>
              <a:t></a:t>
            </a:r>
            <a:endParaRPr lang="ja-JP" altLang="en-US" sz="1600" dirty="0"/>
          </a:p>
          <a:p>
            <a:r>
              <a:rPr lang="en-US" altLang="ja-JP" sz="1600" dirty="0"/>
              <a:t>4.</a:t>
            </a:r>
            <a:r>
              <a:rPr lang="ja-JP" altLang="en-US" sz="1600" dirty="0"/>
              <a:t>　「退院後はインスリンを使わなくてすむよう頑張りましょう</a:t>
            </a:r>
            <a:r>
              <a:rPr lang="ja-JP" altLang="en-US" sz="1600" dirty="0" smtClean="0"/>
              <a:t>」</a:t>
            </a:r>
            <a:endParaRPr lang="en-US" altLang="ja-JP" sz="1600" dirty="0" smtClean="0"/>
          </a:p>
          <a:p>
            <a:endParaRPr kumimoji="1" lang="en-US" altLang="ja-JP" sz="1600" dirty="0"/>
          </a:p>
          <a:p>
            <a:r>
              <a:rPr lang="ja-JP" altLang="en-US" sz="1600" dirty="0"/>
              <a:t>問題</a:t>
            </a:r>
            <a:r>
              <a:rPr lang="en-US" altLang="ja-JP" sz="1600" dirty="0"/>
              <a:t>2</a:t>
            </a:r>
          </a:p>
          <a:p>
            <a:r>
              <a:rPr lang="ja-JP" altLang="en-US" sz="1600" dirty="0"/>
              <a:t>入院後５日。超速効型インスリンの自己注射が開始された。開始７日、Ａさんがインスリン注射を忘れて、昼食を食べ始めていたところを看護師が発見した。看護師の対応で最も適切なのはどれか</a:t>
            </a:r>
            <a:r>
              <a:rPr lang="ja-JP" altLang="en-US" sz="1600" dirty="0" smtClean="0"/>
              <a:t>。</a:t>
            </a:r>
            <a:endParaRPr lang="ja-JP" altLang="en-US" sz="1600" dirty="0"/>
          </a:p>
          <a:p>
            <a:r>
              <a:rPr lang="en-US" altLang="ja-JP" sz="1600" dirty="0"/>
              <a:t>1.</a:t>
            </a:r>
            <a:r>
              <a:rPr lang="ja-JP" altLang="en-US" sz="1600" dirty="0"/>
              <a:t>　食事を中断して血糖値を測定する。</a:t>
            </a:r>
          </a:p>
          <a:p>
            <a:r>
              <a:rPr lang="en-US" altLang="ja-JP" sz="1600" dirty="0"/>
              <a:t>2.</a:t>
            </a:r>
            <a:r>
              <a:rPr lang="ja-JP" altLang="en-US" sz="1600" dirty="0"/>
              <a:t>　食事を中断してインスリン注射をする</a:t>
            </a:r>
            <a:r>
              <a:rPr lang="ja-JP" altLang="en-US" sz="1600" dirty="0" smtClean="0"/>
              <a:t>。　　　　　　　　　　　　　　　　　　　　　　　　　</a:t>
            </a:r>
            <a:r>
              <a:rPr lang="ja-JP" altLang="en-US" sz="1600" dirty="0" smtClean="0">
                <a:latin typeface="Wingdings"/>
                <a:ea typeface="Wingdings"/>
                <a:cs typeface="Wingdings"/>
                <a:sym typeface="Wingdings"/>
              </a:rPr>
              <a:t></a:t>
            </a:r>
            <a:endParaRPr lang="ja-JP" altLang="en-US" sz="1600" dirty="0"/>
          </a:p>
          <a:p>
            <a:r>
              <a:rPr lang="en-US" altLang="ja-JP" sz="1600" dirty="0"/>
              <a:t>3.</a:t>
            </a:r>
            <a:r>
              <a:rPr lang="ja-JP" altLang="en-US" sz="1600" dirty="0"/>
              <a:t>　インスリン注射の必要性を再度詳しく説明する。</a:t>
            </a:r>
          </a:p>
          <a:p>
            <a:r>
              <a:rPr lang="en-US" altLang="ja-JP" sz="1600" dirty="0"/>
              <a:t>4.</a:t>
            </a:r>
            <a:r>
              <a:rPr lang="ja-JP" altLang="en-US" sz="1600" dirty="0"/>
              <a:t>　今後は看護師が食前に注射をするよう声をかけると説明する。</a:t>
            </a:r>
            <a:endParaRPr kumimoji="1" lang="ja-JP" altLang="en-US" sz="1600" dirty="0"/>
          </a:p>
        </p:txBody>
      </p:sp>
      <p:sp>
        <p:nvSpPr>
          <p:cNvPr id="3" name="正方形/長方形 2"/>
          <p:cNvSpPr/>
          <p:nvPr/>
        </p:nvSpPr>
        <p:spPr>
          <a:xfrm>
            <a:off x="7404100" y="3238500"/>
            <a:ext cx="482600" cy="457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7315200" y="4978400"/>
            <a:ext cx="482600" cy="457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78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15665" y="651329"/>
            <a:ext cx="8877013" cy="830997"/>
          </a:xfrm>
          <a:prstGeom prst="rect">
            <a:avLst/>
          </a:prstGeom>
          <a:noFill/>
        </p:spPr>
        <p:txBody>
          <a:bodyPr wrap="square" rtlCol="0">
            <a:spAutoFit/>
          </a:bodyPr>
          <a:lstStyle/>
          <a:p>
            <a:r>
              <a:rPr kumimoji="1" lang="en-US" altLang="ja-JP" sz="2400" dirty="0" smtClean="0"/>
              <a:t>A. </a:t>
            </a:r>
            <a:r>
              <a:rPr kumimoji="1" lang="ja-JP" altLang="en-US" sz="2400" dirty="0" smtClean="0"/>
              <a:t>水をたくさん飲むと、水がたまって体重が増加する。・・・本当か？</a:t>
            </a:r>
            <a:endParaRPr kumimoji="1" lang="en-US" altLang="ja-JP" sz="2400" dirty="0" smtClean="0"/>
          </a:p>
          <a:p>
            <a:r>
              <a:rPr lang="en-US" altLang="ja-JP" sz="2400" dirty="0" smtClean="0"/>
              <a:t>B. </a:t>
            </a:r>
            <a:r>
              <a:rPr lang="ja-JP" altLang="en-US" sz="2400" dirty="0" smtClean="0"/>
              <a:t>水を飲まないと水が減って痩せる・・・・・・・・・・・・・・・・・・本当か？</a:t>
            </a:r>
            <a:endParaRPr kumimoji="1" lang="ja-JP" altLang="en-US" sz="2400" dirty="0"/>
          </a:p>
        </p:txBody>
      </p:sp>
      <p:sp>
        <p:nvSpPr>
          <p:cNvPr id="5" name="下矢印 4"/>
          <p:cNvSpPr/>
          <p:nvPr/>
        </p:nvSpPr>
        <p:spPr>
          <a:xfrm>
            <a:off x="4121026" y="1515863"/>
            <a:ext cx="1568728" cy="5603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 name="図形グループ 7"/>
          <p:cNvGrpSpPr/>
          <p:nvPr/>
        </p:nvGrpSpPr>
        <p:grpSpPr>
          <a:xfrm>
            <a:off x="996018" y="2893015"/>
            <a:ext cx="8877013" cy="2707885"/>
            <a:chOff x="996018" y="2893015"/>
            <a:chExt cx="8877013" cy="2707885"/>
          </a:xfrm>
        </p:grpSpPr>
        <p:pic>
          <p:nvPicPr>
            <p:cNvPr id="6" name="図 5" descr="120704_Dehydration-thumb-640x360-401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060" y="2893015"/>
              <a:ext cx="3137457" cy="1764819"/>
            </a:xfrm>
            <a:prstGeom prst="rect">
              <a:avLst/>
            </a:prstGeom>
          </p:spPr>
        </p:pic>
        <p:sp>
          <p:nvSpPr>
            <p:cNvPr id="7" name="テキスト ボックス 6"/>
            <p:cNvSpPr txBox="1"/>
            <p:nvPr/>
          </p:nvSpPr>
          <p:spPr>
            <a:xfrm>
              <a:off x="996018" y="4769903"/>
              <a:ext cx="8877013" cy="830997"/>
            </a:xfrm>
            <a:prstGeom prst="rect">
              <a:avLst/>
            </a:prstGeom>
            <a:noFill/>
          </p:spPr>
          <p:txBody>
            <a:bodyPr wrap="square" rtlCol="0">
              <a:spAutoFit/>
            </a:bodyPr>
            <a:lstStyle/>
            <a:p>
              <a:r>
                <a:rPr kumimoji="1" lang="en-US" altLang="ja-JP" sz="2400" dirty="0" smtClean="0"/>
                <a:t>A. </a:t>
              </a:r>
              <a:r>
                <a:rPr kumimoji="1" lang="ja-JP" altLang="en-US" sz="2400" dirty="0" smtClean="0"/>
                <a:t>水をたくさん飲むと、水がたまって体重が増加する。・・・</a:t>
              </a:r>
              <a:r>
                <a:rPr lang="ja-JP" altLang="en-US" sz="2400" dirty="0" smtClean="0"/>
                <a:t>嘘</a:t>
              </a:r>
              <a:endParaRPr kumimoji="1" lang="en-US" altLang="ja-JP" sz="2400" dirty="0" smtClean="0"/>
            </a:p>
            <a:p>
              <a:r>
                <a:rPr lang="en-US" altLang="ja-JP" sz="2400" dirty="0" smtClean="0"/>
                <a:t>B. </a:t>
              </a:r>
              <a:r>
                <a:rPr lang="ja-JP" altLang="en-US" sz="2400" dirty="0" smtClean="0"/>
                <a:t>水を飲まないと水が減って痩せる・・・・・・・・・・・・・・・・・・本当</a:t>
              </a:r>
              <a:endParaRPr kumimoji="1" lang="ja-JP" altLang="en-US" sz="2400" dirty="0"/>
            </a:p>
          </p:txBody>
        </p:sp>
      </p:grpSp>
      <p:sp>
        <p:nvSpPr>
          <p:cNvPr id="9" name="正方形/長方形 8"/>
          <p:cNvSpPr/>
          <p:nvPr/>
        </p:nvSpPr>
        <p:spPr>
          <a:xfrm>
            <a:off x="883965" y="2673456"/>
            <a:ext cx="8764960" cy="312877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4985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4700" y="228600"/>
            <a:ext cx="8801100" cy="6555641"/>
          </a:xfrm>
          <a:prstGeom prst="rect">
            <a:avLst/>
          </a:prstGeom>
          <a:noFill/>
        </p:spPr>
        <p:txBody>
          <a:bodyPr wrap="square" rtlCol="0">
            <a:spAutoFit/>
          </a:bodyPr>
          <a:lstStyle/>
          <a:p>
            <a:r>
              <a:rPr lang="ja-JP" altLang="en-US" sz="2000" dirty="0"/>
              <a:t>第</a:t>
            </a:r>
            <a:r>
              <a:rPr lang="en-US" altLang="ja-JP" sz="2000" dirty="0"/>
              <a:t>101</a:t>
            </a:r>
            <a:r>
              <a:rPr lang="ja-JP" altLang="en-US" sz="2000" dirty="0"/>
              <a:t>回</a:t>
            </a:r>
          </a:p>
          <a:p>
            <a:r>
              <a:rPr lang="ja-JP" altLang="en-US" sz="2000" dirty="0"/>
              <a:t>糖尿病神経障害について正しいのはどれか</a:t>
            </a:r>
            <a:r>
              <a:rPr lang="ja-JP" altLang="en-US" sz="2000" dirty="0" smtClean="0"/>
              <a:t>。</a:t>
            </a:r>
            <a:endParaRPr lang="ja-JP" altLang="en-US" sz="2000" dirty="0"/>
          </a:p>
          <a:p>
            <a:r>
              <a:rPr lang="en-US" altLang="ja-JP" sz="2000" dirty="0"/>
              <a:t>1.</a:t>
            </a:r>
            <a:r>
              <a:rPr lang="ja-JP" altLang="en-US" sz="2000" dirty="0"/>
              <a:t>　神経細胞にアミロイドが沈着する。</a:t>
            </a:r>
          </a:p>
          <a:p>
            <a:r>
              <a:rPr lang="en-US" altLang="ja-JP" sz="2000" dirty="0"/>
              <a:t>2.</a:t>
            </a:r>
            <a:r>
              <a:rPr lang="ja-JP" altLang="en-US" sz="2000" dirty="0"/>
              <a:t>　体幹部から始まることが多い。</a:t>
            </a:r>
          </a:p>
          <a:p>
            <a:r>
              <a:rPr lang="en-US" altLang="ja-JP" sz="2000" dirty="0"/>
              <a:t>3.</a:t>
            </a:r>
            <a:r>
              <a:rPr lang="ja-JP" altLang="en-US" sz="2000" dirty="0"/>
              <a:t>　血流障害は原因とならない。</a:t>
            </a:r>
          </a:p>
          <a:p>
            <a:r>
              <a:rPr lang="en-US" altLang="ja-JP" sz="2000" dirty="0"/>
              <a:t>4.</a:t>
            </a:r>
            <a:r>
              <a:rPr lang="ja-JP" altLang="en-US" sz="2000" dirty="0"/>
              <a:t>　自律神経に障害を認める</a:t>
            </a:r>
            <a:r>
              <a:rPr lang="ja-JP" altLang="en-US" sz="2000" dirty="0" smtClean="0"/>
              <a:t>。　　　　　　　　　　　　　　　　　　　　</a:t>
            </a:r>
            <a:r>
              <a:rPr lang="ja-JP" altLang="en-US" sz="2000" dirty="0" smtClean="0">
                <a:latin typeface="Wingdings"/>
                <a:ea typeface="Wingdings"/>
                <a:cs typeface="Wingdings"/>
                <a:sym typeface="Wingdings"/>
              </a:rPr>
              <a:t></a:t>
            </a:r>
            <a:endParaRPr lang="en-US" altLang="ja-JP" sz="2000" dirty="0" smtClean="0">
              <a:latin typeface="Wingdings"/>
              <a:ea typeface="Wingdings"/>
              <a:cs typeface="Wingdings"/>
              <a:sym typeface="Wingdings"/>
            </a:endParaRPr>
          </a:p>
          <a:p>
            <a:endParaRPr kumimoji="1" lang="en-US" altLang="ja-JP" sz="2000" dirty="0">
              <a:latin typeface="Wingdings"/>
              <a:ea typeface="Wingdings"/>
              <a:cs typeface="Wingdings"/>
              <a:sym typeface="Wingdings"/>
            </a:endParaRPr>
          </a:p>
          <a:p>
            <a:r>
              <a:rPr lang="ja-JP" altLang="en-US" sz="2000" dirty="0"/>
              <a:t>第</a:t>
            </a:r>
            <a:r>
              <a:rPr lang="en-US" altLang="ja-JP" sz="2000" dirty="0"/>
              <a:t>90</a:t>
            </a:r>
            <a:r>
              <a:rPr lang="ja-JP" altLang="en-US" sz="2000" dirty="0"/>
              <a:t>回</a:t>
            </a:r>
          </a:p>
          <a:p>
            <a:r>
              <a:rPr lang="ja-JP" altLang="en-US" sz="2000" dirty="0"/>
              <a:t>糖尿病患者が手術後に高浸透圧性非ケトン性昏睡を発症した。誘発因子で考えにくいのはどれか</a:t>
            </a:r>
            <a:r>
              <a:rPr lang="ja-JP" altLang="en-US" sz="2000" dirty="0" smtClean="0"/>
              <a:t>。</a:t>
            </a:r>
            <a:endParaRPr lang="ja-JP" altLang="en-US" sz="2000" dirty="0"/>
          </a:p>
          <a:p>
            <a:r>
              <a:rPr lang="en-US" altLang="ja-JP" sz="2000" dirty="0"/>
              <a:t>1.</a:t>
            </a:r>
            <a:r>
              <a:rPr lang="ja-JP" altLang="en-US" sz="2000" dirty="0"/>
              <a:t>　感染症</a:t>
            </a:r>
          </a:p>
          <a:p>
            <a:r>
              <a:rPr lang="en-US" altLang="ja-JP" sz="2000" dirty="0"/>
              <a:t>2.</a:t>
            </a:r>
            <a:r>
              <a:rPr lang="ja-JP" altLang="en-US" sz="2000" dirty="0"/>
              <a:t>　輸　</a:t>
            </a:r>
            <a:r>
              <a:rPr lang="ja-JP" altLang="en-US" sz="2000" dirty="0" smtClean="0"/>
              <a:t>血　　　　　　　　　　　　　　　　　　　　　　　　　　　　　　　　　</a:t>
            </a:r>
            <a:r>
              <a:rPr lang="ja-JP" altLang="en-US" sz="2000" dirty="0">
                <a:latin typeface="Wingdings"/>
                <a:ea typeface="Wingdings"/>
                <a:cs typeface="Wingdings"/>
                <a:sym typeface="Wingdings"/>
              </a:rPr>
              <a:t></a:t>
            </a:r>
            <a:endParaRPr lang="ja-JP" altLang="en-US" sz="2000" dirty="0"/>
          </a:p>
          <a:p>
            <a:r>
              <a:rPr lang="en-US" altLang="ja-JP" sz="2000" dirty="0"/>
              <a:t>3.</a:t>
            </a:r>
            <a:r>
              <a:rPr lang="ja-JP" altLang="en-US" sz="2000" dirty="0"/>
              <a:t>　脱　水</a:t>
            </a:r>
          </a:p>
          <a:p>
            <a:r>
              <a:rPr lang="en-US" altLang="ja-JP" sz="2000" dirty="0"/>
              <a:t>4.</a:t>
            </a:r>
            <a:r>
              <a:rPr lang="ja-JP" altLang="en-US" sz="2000" dirty="0"/>
              <a:t>　高カロリー輸</a:t>
            </a:r>
            <a:r>
              <a:rPr lang="ja-JP" altLang="en-US" sz="2000" dirty="0" smtClean="0"/>
              <a:t>液</a:t>
            </a:r>
            <a:endParaRPr lang="en-US" altLang="ja-JP" sz="2000" dirty="0" smtClean="0"/>
          </a:p>
          <a:p>
            <a:endParaRPr kumimoji="1" lang="en-US" altLang="ja-JP" sz="2000" dirty="0"/>
          </a:p>
          <a:p>
            <a:r>
              <a:rPr lang="ja-JP" altLang="en-US" sz="2000" dirty="0"/>
              <a:t>第</a:t>
            </a:r>
            <a:r>
              <a:rPr lang="en-US" altLang="ja-JP" sz="2000" dirty="0"/>
              <a:t>95</a:t>
            </a:r>
            <a:r>
              <a:rPr lang="ja-JP" altLang="en-US" sz="2000" dirty="0"/>
              <a:t>回</a:t>
            </a:r>
          </a:p>
          <a:p>
            <a:r>
              <a:rPr lang="ja-JP" altLang="en-US" sz="2000" dirty="0"/>
              <a:t>勃起障害を起こすのはどれか</a:t>
            </a:r>
            <a:r>
              <a:rPr lang="ja-JP" altLang="en-US" sz="2000" dirty="0" smtClean="0"/>
              <a:t>。</a:t>
            </a:r>
            <a:endParaRPr lang="ja-JP" altLang="en-US" sz="2000" dirty="0"/>
          </a:p>
          <a:p>
            <a:r>
              <a:rPr lang="en-US" altLang="ja-JP" sz="2000" dirty="0"/>
              <a:t>1.</a:t>
            </a:r>
            <a:r>
              <a:rPr lang="ja-JP" altLang="en-US" sz="2000" dirty="0"/>
              <a:t>　</a:t>
            </a:r>
            <a:r>
              <a:rPr lang="ja-JP" altLang="en-US" sz="2000" dirty="0" smtClean="0"/>
              <a:t>糖尿病　　　　　　　　　　　　　　　　　　　　　　　　　　　　　　　　</a:t>
            </a:r>
            <a:r>
              <a:rPr lang="ja-JP" altLang="en-US" sz="2000" dirty="0">
                <a:latin typeface="Wingdings"/>
                <a:ea typeface="Wingdings"/>
                <a:cs typeface="Wingdings"/>
                <a:sym typeface="Wingdings"/>
              </a:rPr>
              <a:t></a:t>
            </a:r>
            <a:endParaRPr lang="ja-JP" altLang="en-US" sz="2000" dirty="0"/>
          </a:p>
          <a:p>
            <a:r>
              <a:rPr lang="en-US" altLang="ja-JP" sz="2000" dirty="0"/>
              <a:t>2.</a:t>
            </a:r>
            <a:r>
              <a:rPr lang="ja-JP" altLang="en-US" sz="2000" dirty="0"/>
              <a:t>　高血圧症</a:t>
            </a:r>
          </a:p>
          <a:p>
            <a:r>
              <a:rPr lang="en-US" altLang="ja-JP" sz="2000" dirty="0"/>
              <a:t>3.</a:t>
            </a:r>
            <a:r>
              <a:rPr lang="ja-JP" altLang="en-US" sz="2000" dirty="0"/>
              <a:t>　甲状腺機能亢進症</a:t>
            </a:r>
          </a:p>
          <a:p>
            <a:r>
              <a:rPr lang="en-US" altLang="ja-JP" sz="2000" dirty="0"/>
              <a:t>4.</a:t>
            </a:r>
            <a:r>
              <a:rPr lang="ja-JP" altLang="en-US" sz="2000" dirty="0"/>
              <a:t>　胆石症</a:t>
            </a:r>
            <a:endParaRPr kumimoji="1" lang="ja-JP" altLang="en-US" sz="2000" dirty="0"/>
          </a:p>
        </p:txBody>
      </p:sp>
      <p:sp>
        <p:nvSpPr>
          <p:cNvPr id="3" name="正方形/長方形 2"/>
          <p:cNvSpPr/>
          <p:nvPr/>
        </p:nvSpPr>
        <p:spPr>
          <a:xfrm>
            <a:off x="7353300" y="1714500"/>
            <a:ext cx="520700" cy="546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7397750" y="3619500"/>
            <a:ext cx="520700" cy="546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7137400" y="5499100"/>
            <a:ext cx="520700" cy="546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03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90045" y="237179"/>
            <a:ext cx="5257569" cy="646331"/>
          </a:xfrm>
          <a:prstGeom prst="rect">
            <a:avLst/>
          </a:prstGeom>
          <a:noFill/>
        </p:spPr>
        <p:txBody>
          <a:bodyPr wrap="none" rtlCol="0">
            <a:spAutoFit/>
          </a:bodyPr>
          <a:lstStyle/>
          <a:p>
            <a:r>
              <a:rPr kumimoji="1" lang="ja-JP" altLang="en-US" sz="3600" smtClean="0"/>
              <a:t>糖尿病性ケトアシドーシス</a:t>
            </a:r>
            <a:endParaRPr kumimoji="1" lang="ja-JP" altLang="en-US" sz="3600"/>
          </a:p>
        </p:txBody>
      </p:sp>
      <p:grpSp>
        <p:nvGrpSpPr>
          <p:cNvPr id="10" name="図形グループ 9"/>
          <p:cNvGrpSpPr/>
          <p:nvPr/>
        </p:nvGrpSpPr>
        <p:grpSpPr>
          <a:xfrm>
            <a:off x="771913" y="2825448"/>
            <a:ext cx="8976613" cy="1486971"/>
            <a:chOff x="771913" y="2825448"/>
            <a:chExt cx="8976613" cy="1486971"/>
          </a:xfrm>
        </p:grpSpPr>
        <p:sp>
          <p:nvSpPr>
            <p:cNvPr id="6" name="テキスト ボックス 5"/>
            <p:cNvSpPr txBox="1"/>
            <p:nvPr/>
          </p:nvSpPr>
          <p:spPr>
            <a:xfrm>
              <a:off x="771913" y="2825448"/>
              <a:ext cx="8827211" cy="830997"/>
            </a:xfrm>
            <a:prstGeom prst="rect">
              <a:avLst/>
            </a:prstGeom>
            <a:noFill/>
          </p:spPr>
          <p:txBody>
            <a:bodyPr wrap="square" rtlCol="0">
              <a:spAutoFit/>
            </a:bodyPr>
            <a:lstStyle/>
            <a:p>
              <a:r>
                <a:rPr kumimoji="1" lang="ja-JP" altLang="en-US" sz="2400" dirty="0" smtClean="0"/>
                <a:t>糖尿病性ケトアシドーシス：</a:t>
              </a:r>
              <a:endParaRPr kumimoji="1" lang="en-US" altLang="ja-JP" sz="2400" dirty="0" smtClean="0"/>
            </a:p>
            <a:p>
              <a:r>
                <a:rPr lang="ja-JP" altLang="en-US" sz="2400" dirty="0" smtClean="0">
                  <a:latin typeface="+mj-ea"/>
                  <a:ea typeface="+mj-ea"/>
                </a:rPr>
                <a:t>インスリン不足</a:t>
              </a:r>
              <a:r>
                <a:rPr lang="ja-JP" altLang="en-US" sz="2400" dirty="0" smtClean="0">
                  <a:latin typeface="+mj-ea"/>
                  <a:ea typeface="+mj-ea"/>
                  <a:cs typeface="Wingdings"/>
                  <a:sym typeface="Wingdings"/>
                </a:rPr>
                <a:t>細胞内への糖輸送減少</a:t>
              </a:r>
              <a:r>
                <a:rPr lang="ja-JP" altLang="en-US" sz="2400" dirty="0" smtClean="0">
                  <a:latin typeface="+mj-ea"/>
                  <a:cs typeface="Wingdings"/>
                  <a:sym typeface="Wingdings"/>
                </a:rPr>
                <a:t>脂肪でエネルギー産生</a:t>
              </a:r>
              <a:endParaRPr kumimoji="1" lang="ja-JP" altLang="en-US" sz="2400" dirty="0">
                <a:latin typeface="+mj-ea"/>
                <a:ea typeface="+mj-ea"/>
              </a:endParaRPr>
            </a:p>
          </p:txBody>
        </p:sp>
        <p:sp>
          <p:nvSpPr>
            <p:cNvPr id="7" name="下矢印 6"/>
            <p:cNvSpPr/>
            <p:nvPr/>
          </p:nvSpPr>
          <p:spPr>
            <a:xfrm>
              <a:off x="7470135" y="3536502"/>
              <a:ext cx="336157" cy="264789"/>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21315" y="3850754"/>
              <a:ext cx="8827211" cy="461665"/>
            </a:xfrm>
            <a:prstGeom prst="rect">
              <a:avLst/>
            </a:prstGeom>
            <a:noFill/>
          </p:spPr>
          <p:txBody>
            <a:bodyPr wrap="square" rtlCol="0">
              <a:spAutoFit/>
            </a:bodyPr>
            <a:lstStyle/>
            <a:p>
              <a:r>
                <a:rPr lang="en-US" altLang="ja-JP" sz="2400" dirty="0">
                  <a:latin typeface="+mj-ea"/>
                  <a:cs typeface="Wingdings"/>
                  <a:sym typeface="Wingdings"/>
                </a:rPr>
                <a:t>H</a:t>
              </a:r>
              <a:r>
                <a:rPr lang="en-US" altLang="ja-JP" sz="2400" baseline="30000" dirty="0">
                  <a:latin typeface="+mj-ea"/>
                  <a:cs typeface="Wingdings"/>
                  <a:sym typeface="Wingdings"/>
                </a:rPr>
                <a:t>+</a:t>
              </a:r>
              <a:r>
                <a:rPr lang="ja-JP" altLang="en-US" sz="2400" dirty="0" smtClean="0">
                  <a:latin typeface="+mj-ea"/>
                  <a:ea typeface="+mj-ea"/>
                  <a:cs typeface="Wingdings"/>
                  <a:sym typeface="Wingdings"/>
                </a:rPr>
                <a:t>を除去するために</a:t>
              </a:r>
              <a:r>
                <a:rPr lang="en-US" altLang="ja-JP" sz="2400" dirty="0" smtClean="0">
                  <a:latin typeface="+mj-ea"/>
                  <a:ea typeface="+mj-ea"/>
                  <a:cs typeface="Wingdings"/>
                  <a:sym typeface="Wingdings"/>
                </a:rPr>
                <a:t>HCO</a:t>
              </a:r>
              <a:r>
                <a:rPr lang="en-US" altLang="ja-JP" sz="2400" baseline="-25000" dirty="0" smtClean="0">
                  <a:latin typeface="+mj-ea"/>
                  <a:ea typeface="+mj-ea"/>
                  <a:cs typeface="Wingdings"/>
                  <a:sym typeface="Wingdings"/>
                </a:rPr>
                <a:t>3</a:t>
              </a:r>
              <a:r>
                <a:rPr lang="en-US" altLang="ja-JP" sz="2400" baseline="30000" dirty="0" smtClean="0">
                  <a:latin typeface="+mj-ea"/>
                  <a:ea typeface="+mj-ea"/>
                  <a:cs typeface="Wingdings"/>
                  <a:sym typeface="Wingdings"/>
                </a:rPr>
                <a:t>-</a:t>
              </a:r>
              <a:r>
                <a:rPr lang="ja-JP" altLang="en-US" sz="2400" dirty="0" smtClean="0">
                  <a:latin typeface="Wingdings"/>
                  <a:ea typeface="Wingdings"/>
                  <a:cs typeface="Wingdings"/>
                  <a:sym typeface="Wingdings"/>
                </a:rPr>
                <a:t></a:t>
              </a:r>
              <a:r>
                <a:rPr kumimoji="1" lang="ja-JP" altLang="en-US" sz="2400" dirty="0" smtClean="0">
                  <a:latin typeface="+mj-ea"/>
                  <a:ea typeface="+mj-ea"/>
                  <a:cs typeface="Wingdings"/>
                  <a:sym typeface="Wingdings"/>
                </a:rPr>
                <a:t>酸性イオン（</a:t>
              </a:r>
              <a:r>
                <a:rPr kumimoji="1" lang="en-US" altLang="ja-JP" sz="2400" dirty="0" smtClean="0">
                  <a:latin typeface="+mj-ea"/>
                  <a:ea typeface="+mj-ea"/>
                  <a:cs typeface="Wingdings"/>
                  <a:sym typeface="Wingdings"/>
                </a:rPr>
                <a:t>H</a:t>
              </a:r>
              <a:r>
                <a:rPr kumimoji="1" lang="en-US" altLang="ja-JP" sz="2400" baseline="30000" dirty="0" smtClean="0">
                  <a:latin typeface="+mj-ea"/>
                  <a:ea typeface="+mj-ea"/>
                  <a:cs typeface="Wingdings"/>
                  <a:sym typeface="Wingdings"/>
                </a:rPr>
                <a:t>+</a:t>
              </a:r>
              <a:r>
                <a:rPr kumimoji="1" lang="ja-JP" altLang="en-US" sz="2400" dirty="0" smtClean="0">
                  <a:latin typeface="+mj-ea"/>
                  <a:ea typeface="+mj-ea"/>
                  <a:cs typeface="Wingdings"/>
                  <a:sym typeface="Wingdings"/>
                </a:rPr>
                <a:t>）</a:t>
              </a:r>
              <a:r>
                <a:rPr kumimoji="1" lang="ja-JP" altLang="en-US" sz="2400" dirty="0" smtClean="0">
                  <a:latin typeface="Wingdings"/>
                  <a:ea typeface="Wingdings"/>
                  <a:cs typeface="Wingdings"/>
                  <a:sym typeface="Wingdings"/>
                </a:rPr>
                <a:t></a:t>
              </a:r>
              <a:r>
                <a:rPr kumimoji="1" lang="ja-JP" altLang="en-US" sz="2400" dirty="0" smtClean="0"/>
                <a:t>ケトン体（酸性）</a:t>
              </a:r>
              <a:endParaRPr kumimoji="1" lang="ja-JP" altLang="en-US" sz="2400" dirty="0"/>
            </a:p>
          </p:txBody>
        </p:sp>
      </p:grpSp>
      <p:sp>
        <p:nvSpPr>
          <p:cNvPr id="9" name="テキスト ボックス 8"/>
          <p:cNvSpPr txBox="1"/>
          <p:nvPr/>
        </p:nvSpPr>
        <p:spPr>
          <a:xfrm>
            <a:off x="683787" y="4341469"/>
            <a:ext cx="9064739" cy="2246769"/>
          </a:xfrm>
          <a:prstGeom prst="rect">
            <a:avLst/>
          </a:prstGeom>
          <a:noFill/>
        </p:spPr>
        <p:txBody>
          <a:bodyPr wrap="square" rtlCol="0">
            <a:spAutoFit/>
          </a:bodyPr>
          <a:lstStyle/>
          <a:p>
            <a:r>
              <a:rPr lang="ja-JP" altLang="en-US" sz="2000" dirty="0" smtClean="0"/>
              <a:t>体の中では、細胞でエネルギーを作る結果、２酸化炭素が産生される。</a:t>
            </a:r>
            <a:endParaRPr lang="en-US" altLang="ja-JP" sz="2000" dirty="0" smtClean="0"/>
          </a:p>
          <a:p>
            <a:r>
              <a:rPr lang="en-US" altLang="ja-JP" sz="2000" dirty="0" smtClean="0"/>
              <a:t>CO</a:t>
            </a:r>
            <a:r>
              <a:rPr lang="en-US" altLang="ja-JP" sz="2000" baseline="-25000" dirty="0" smtClean="0"/>
              <a:t>2</a:t>
            </a:r>
            <a:r>
              <a:rPr lang="en-US" altLang="ja-JP" sz="2000" dirty="0"/>
              <a:t>+</a:t>
            </a:r>
            <a:r>
              <a:rPr lang="en-US" altLang="ja-JP" sz="2000" dirty="0" smtClean="0"/>
              <a:t>H</a:t>
            </a:r>
            <a:r>
              <a:rPr lang="en-US" altLang="ja-JP" sz="2000" baseline="-25000" dirty="0" smtClean="0"/>
              <a:t>2</a:t>
            </a:r>
            <a:r>
              <a:rPr lang="en-US" altLang="ja-JP" sz="2000" dirty="0" smtClean="0"/>
              <a:t>O=H</a:t>
            </a:r>
            <a:r>
              <a:rPr lang="en-US" altLang="ja-JP" sz="2000" baseline="30000" dirty="0" smtClean="0"/>
              <a:t>+</a:t>
            </a:r>
            <a:r>
              <a:rPr lang="en-US" altLang="ja-JP" sz="2000" dirty="0" smtClean="0"/>
              <a:t>+HCO</a:t>
            </a:r>
            <a:r>
              <a:rPr lang="en-US" altLang="ja-JP" sz="2000" baseline="-25000" dirty="0" smtClean="0"/>
              <a:t>3</a:t>
            </a:r>
            <a:r>
              <a:rPr lang="en-US" altLang="ja-JP" sz="2000" baseline="30000" dirty="0" smtClean="0"/>
              <a:t>-</a:t>
            </a:r>
            <a:r>
              <a:rPr lang="ja-JP" altLang="en-US" sz="2000" dirty="0" smtClean="0"/>
              <a:t>　というようにガス状の２酸化炭素は水に溶け込む。</a:t>
            </a:r>
            <a:endParaRPr kumimoji="1" lang="en-US" altLang="ja-JP" sz="2000" dirty="0"/>
          </a:p>
          <a:p>
            <a:r>
              <a:rPr lang="en-US" altLang="ja-JP" sz="2000" dirty="0"/>
              <a:t>H</a:t>
            </a:r>
            <a:r>
              <a:rPr lang="en-US" altLang="ja-JP" sz="2000" baseline="30000" dirty="0" smtClean="0"/>
              <a:t>+</a:t>
            </a:r>
            <a:r>
              <a:rPr lang="ja-JP" altLang="en-US" sz="2000" dirty="0" smtClean="0"/>
              <a:t>イオン（水素イオン）は酸性化させるイオン</a:t>
            </a:r>
            <a:endParaRPr lang="en-US" altLang="ja-JP" sz="2000" dirty="0" smtClean="0"/>
          </a:p>
          <a:p>
            <a:r>
              <a:rPr lang="en-US" altLang="ja-JP" sz="2000" dirty="0"/>
              <a:t>HCO</a:t>
            </a:r>
            <a:r>
              <a:rPr lang="en-US" altLang="ja-JP" sz="2000" baseline="-25000" dirty="0"/>
              <a:t>3</a:t>
            </a:r>
            <a:r>
              <a:rPr lang="en-US" altLang="ja-JP" sz="2000" baseline="30000" dirty="0" smtClean="0"/>
              <a:t>-</a:t>
            </a:r>
            <a:r>
              <a:rPr lang="ja-JP" altLang="en-US" sz="2000" dirty="0" smtClean="0"/>
              <a:t>イオンは酸性化させるイオンと結合して中性に戻すので、アルカリイオンと考えられる。</a:t>
            </a:r>
            <a:endParaRPr lang="en-US" altLang="ja-JP" sz="2000" dirty="0" smtClean="0"/>
          </a:p>
          <a:p>
            <a:r>
              <a:rPr kumimoji="1" lang="ja-JP" altLang="en-US" sz="2000" dirty="0" smtClean="0"/>
              <a:t>ケトン体という酸性の物質が増加すると、それを中性に戻すイオンが結合して中性に戻す反応が起こる、結果として</a:t>
            </a:r>
            <a:r>
              <a:rPr lang="en-US" altLang="ja-JP" sz="2000" dirty="0"/>
              <a:t>HCO</a:t>
            </a:r>
            <a:r>
              <a:rPr lang="en-US" altLang="ja-JP" sz="2000" baseline="-25000" dirty="0"/>
              <a:t>3</a:t>
            </a:r>
            <a:r>
              <a:rPr lang="en-US" altLang="ja-JP" sz="2000" baseline="30000" dirty="0"/>
              <a:t>-</a:t>
            </a:r>
            <a:r>
              <a:rPr lang="ja-JP" altLang="en-US" sz="2000" dirty="0" smtClean="0"/>
              <a:t>イオンが減少。</a:t>
            </a:r>
            <a:endParaRPr kumimoji="1" lang="ja-JP" altLang="en-US" sz="2000" dirty="0"/>
          </a:p>
        </p:txBody>
      </p:sp>
      <p:sp>
        <p:nvSpPr>
          <p:cNvPr id="2" name="テキスト ボックス 1"/>
          <p:cNvSpPr txBox="1"/>
          <p:nvPr/>
        </p:nvSpPr>
        <p:spPr>
          <a:xfrm>
            <a:off x="1045278" y="1146278"/>
            <a:ext cx="7676614" cy="1477328"/>
          </a:xfrm>
          <a:prstGeom prst="rect">
            <a:avLst/>
          </a:prstGeom>
          <a:noFill/>
        </p:spPr>
        <p:txBody>
          <a:bodyPr wrap="square" rtlCol="0">
            <a:spAutoFit/>
          </a:bodyPr>
          <a:lstStyle/>
          <a:p>
            <a:r>
              <a:rPr kumimoji="1" lang="ja-JP" altLang="en-US" dirty="0" smtClean="0"/>
              <a:t>糖尿病性ケトアシドーシスで血中濃度が減少するのはどれか</a:t>
            </a:r>
            <a:endParaRPr kumimoji="1" lang="en-US" altLang="ja-JP" dirty="0" smtClean="0"/>
          </a:p>
          <a:p>
            <a:r>
              <a:rPr lang="ja-JP" altLang="en-US" dirty="0" smtClean="0"/>
              <a:t>１．水素イオン</a:t>
            </a:r>
            <a:endParaRPr lang="en-US" altLang="ja-JP" dirty="0" smtClean="0"/>
          </a:p>
          <a:p>
            <a:r>
              <a:rPr kumimoji="1" lang="ja-JP" altLang="en-US" dirty="0" smtClean="0"/>
              <a:t>２．重炭酸イオン</a:t>
            </a:r>
            <a:endParaRPr kumimoji="1" lang="en-US" altLang="ja-JP" dirty="0" smtClean="0"/>
          </a:p>
          <a:p>
            <a:r>
              <a:rPr lang="ja-JP" altLang="en-US" dirty="0" smtClean="0"/>
              <a:t>３．ケトン体</a:t>
            </a:r>
            <a:endParaRPr lang="en-US" altLang="ja-JP" dirty="0" smtClean="0"/>
          </a:p>
          <a:p>
            <a:r>
              <a:rPr kumimoji="1" lang="ja-JP" altLang="en-US" dirty="0" smtClean="0"/>
              <a:t>４．尿素窒素</a:t>
            </a:r>
            <a:endParaRPr kumimoji="1" lang="ja-JP" altLang="en-US" dirty="0"/>
          </a:p>
        </p:txBody>
      </p:sp>
    </p:spTree>
    <p:extLst>
      <p:ext uri="{BB962C8B-B14F-4D97-AF65-F5344CB8AC3E}">
        <p14:creationId xmlns:p14="http://schemas.microsoft.com/office/powerpoint/2010/main" val="31687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39846" y="96300"/>
            <a:ext cx="4339650" cy="646331"/>
          </a:xfrm>
          <a:prstGeom prst="rect">
            <a:avLst/>
          </a:prstGeom>
          <a:noFill/>
        </p:spPr>
        <p:txBody>
          <a:bodyPr wrap="none" rtlCol="0">
            <a:spAutoFit/>
          </a:bodyPr>
          <a:lstStyle/>
          <a:p>
            <a:r>
              <a:rPr kumimoji="1" lang="ja-JP" altLang="en-US" sz="3600" smtClean="0"/>
              <a:t>糖尿病状況設定問題</a:t>
            </a:r>
            <a:endParaRPr kumimoji="1" lang="ja-JP" altLang="en-US" sz="3600"/>
          </a:p>
        </p:txBody>
      </p:sp>
      <p:sp>
        <p:nvSpPr>
          <p:cNvPr id="5" name="テキスト ボックス 4"/>
          <p:cNvSpPr txBox="1"/>
          <p:nvPr/>
        </p:nvSpPr>
        <p:spPr>
          <a:xfrm>
            <a:off x="7084216" y="3726156"/>
            <a:ext cx="3105586" cy="738664"/>
          </a:xfrm>
          <a:prstGeom prst="rect">
            <a:avLst/>
          </a:prstGeom>
          <a:noFill/>
        </p:spPr>
        <p:txBody>
          <a:bodyPr wrap="square" rtlCol="0">
            <a:spAutoFit/>
          </a:bodyPr>
          <a:lstStyle/>
          <a:p>
            <a:r>
              <a:rPr kumimoji="1" lang="ja-JP" altLang="en-US" sz="1400" dirty="0" smtClean="0"/>
              <a:t>運動療法は毎日を原則にしかも食後の高血糖を抑えるように食後にすることを進める。</a:t>
            </a:r>
            <a:endParaRPr kumimoji="1" lang="ja-JP" altLang="en-US" sz="1400" dirty="0"/>
          </a:p>
        </p:txBody>
      </p:sp>
      <p:sp>
        <p:nvSpPr>
          <p:cNvPr id="6" name="テキスト ボックス 5"/>
          <p:cNvSpPr txBox="1"/>
          <p:nvPr/>
        </p:nvSpPr>
        <p:spPr>
          <a:xfrm>
            <a:off x="7084216" y="5385262"/>
            <a:ext cx="3105586" cy="954107"/>
          </a:xfrm>
          <a:prstGeom prst="rect">
            <a:avLst/>
          </a:prstGeom>
          <a:noFill/>
        </p:spPr>
        <p:txBody>
          <a:bodyPr wrap="square" rtlCol="0">
            <a:spAutoFit/>
          </a:bodyPr>
          <a:lstStyle/>
          <a:p>
            <a:r>
              <a:rPr kumimoji="1" lang="ja-JP" altLang="en-US" sz="1400" dirty="0" smtClean="0"/>
              <a:t>感染症になって熱が出ると、食事を食べれなくなったり、熱のせいでエネルギーを消費するため、血糖とが低下し易い。</a:t>
            </a:r>
            <a:endParaRPr kumimoji="1" lang="ja-JP" altLang="en-US" sz="1400" dirty="0"/>
          </a:p>
        </p:txBody>
      </p:sp>
      <p:sp>
        <p:nvSpPr>
          <p:cNvPr id="4" name="テキスト ボックス 3"/>
          <p:cNvSpPr txBox="1"/>
          <p:nvPr/>
        </p:nvSpPr>
        <p:spPr>
          <a:xfrm>
            <a:off x="7084216" y="1773572"/>
            <a:ext cx="3105586" cy="954107"/>
          </a:xfrm>
          <a:prstGeom prst="rect">
            <a:avLst/>
          </a:prstGeom>
          <a:noFill/>
        </p:spPr>
        <p:txBody>
          <a:bodyPr wrap="square" rtlCol="0">
            <a:spAutoFit/>
          </a:bodyPr>
          <a:lstStyle/>
          <a:p>
            <a:r>
              <a:rPr kumimoji="1" lang="ja-JP" altLang="en-US" sz="1400" dirty="0" smtClean="0"/>
              <a:t>血糖値の上昇、意識障害、</a:t>
            </a:r>
            <a:r>
              <a:rPr kumimoji="1" lang="en-US" altLang="ja-JP" sz="1400" dirty="0" smtClean="0"/>
              <a:t>pH7.38</a:t>
            </a:r>
            <a:r>
              <a:rPr kumimoji="1" lang="ja-JP" altLang="en-US" sz="1400" dirty="0" smtClean="0"/>
              <a:t>と正常なので、血糖の上昇に伴う意識障害。</a:t>
            </a:r>
            <a:endParaRPr kumimoji="1" lang="en-US" altLang="ja-JP" sz="1400" dirty="0" smtClean="0"/>
          </a:p>
          <a:p>
            <a:r>
              <a:rPr lang="ja-JP" altLang="en-US" sz="1400" dirty="0" smtClean="0"/>
              <a:t>ケトアシドーシスにはなっていないので、</a:t>
            </a:r>
            <a:endParaRPr lang="en-US" altLang="ja-JP" sz="1400" dirty="0" smtClean="0"/>
          </a:p>
          <a:p>
            <a:r>
              <a:rPr kumimoji="1" lang="ja-JP" altLang="en-US" sz="1400" dirty="0" smtClean="0"/>
              <a:t>高血糖高浸透圧症候群</a:t>
            </a:r>
            <a:endParaRPr kumimoji="1" lang="ja-JP" altLang="en-US" sz="1400" dirty="0"/>
          </a:p>
        </p:txBody>
      </p:sp>
      <p:sp>
        <p:nvSpPr>
          <p:cNvPr id="7" name="正方形/長方形 6"/>
          <p:cNvSpPr/>
          <p:nvPr/>
        </p:nvSpPr>
        <p:spPr>
          <a:xfrm>
            <a:off x="7084216" y="1817837"/>
            <a:ext cx="3105586" cy="1308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8" name="正方形/長方形 7"/>
          <p:cNvSpPr/>
          <p:nvPr/>
        </p:nvSpPr>
        <p:spPr>
          <a:xfrm>
            <a:off x="7084216" y="3347927"/>
            <a:ext cx="3105586" cy="1308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9" name="正方形/長方形 8"/>
          <p:cNvSpPr/>
          <p:nvPr/>
        </p:nvSpPr>
        <p:spPr>
          <a:xfrm>
            <a:off x="7084216" y="5385262"/>
            <a:ext cx="3105586" cy="1308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1" name="テキスト ボックス 10"/>
          <p:cNvSpPr txBox="1"/>
          <p:nvPr/>
        </p:nvSpPr>
        <p:spPr>
          <a:xfrm>
            <a:off x="151153" y="742631"/>
            <a:ext cx="6933063" cy="6124754"/>
          </a:xfrm>
          <a:prstGeom prst="rect">
            <a:avLst/>
          </a:prstGeom>
          <a:noFill/>
        </p:spPr>
        <p:txBody>
          <a:bodyPr wrap="square" rtlCol="0">
            <a:spAutoFit/>
          </a:bodyPr>
          <a:lstStyle/>
          <a:p>
            <a:r>
              <a:rPr lang="en-US" altLang="ja-JP" sz="1400" dirty="0"/>
              <a:t>58</a:t>
            </a:r>
            <a:r>
              <a:rPr lang="ja-JP" altLang="en-US" sz="1400" dirty="0"/>
              <a:t>歳の男性。</a:t>
            </a:r>
            <a:r>
              <a:rPr lang="en-US" altLang="ja-JP" sz="1400" dirty="0"/>
              <a:t>2</a:t>
            </a:r>
            <a:r>
              <a:rPr lang="ja-JP" altLang="en-US" sz="1400" dirty="0"/>
              <a:t>年前に</a:t>
            </a:r>
            <a:r>
              <a:rPr lang="en-US" altLang="ja-JP" sz="1400" dirty="0"/>
              <a:t>2</a:t>
            </a:r>
            <a:r>
              <a:rPr lang="ja-JP" altLang="en-US" sz="1400" dirty="0"/>
              <a:t>型糖尿病と診断されたが、週末にスポーツジムに通う以外は生活習慣を変えていなかった。数日前より歯肉の腫れのため疼痛があった。飲酒した翌朝、妻が声をかけても反応しないため、救急車で搬送された。体温</a:t>
            </a:r>
            <a:r>
              <a:rPr lang="en-US" altLang="ja-JP" sz="1400" dirty="0"/>
              <a:t>37.8℃</a:t>
            </a:r>
            <a:r>
              <a:rPr lang="ja-JP" altLang="en-US" sz="1400" dirty="0"/>
              <a:t>。呼吸数</a:t>
            </a:r>
            <a:r>
              <a:rPr lang="en-US" altLang="ja-JP" sz="1400" dirty="0"/>
              <a:t>20/</a:t>
            </a:r>
            <a:r>
              <a:rPr lang="ja-JP" altLang="en-US" sz="1400" dirty="0"/>
              <a:t>分、脈拍数</a:t>
            </a:r>
            <a:r>
              <a:rPr lang="en-US" altLang="ja-JP" sz="1400" dirty="0"/>
              <a:t>88/</a:t>
            </a:r>
            <a:r>
              <a:rPr lang="ja-JP" altLang="en-US" sz="1400" dirty="0"/>
              <a:t>分。血圧</a:t>
            </a:r>
            <a:r>
              <a:rPr lang="en-US" altLang="ja-JP" sz="1400" dirty="0"/>
              <a:t>138/84mmHg</a:t>
            </a:r>
            <a:r>
              <a:rPr lang="ja-JP" altLang="en-US" sz="1400" dirty="0"/>
              <a:t>。対光反射（＋）、瞳孔不同（－）、意識レベルは</a:t>
            </a:r>
            <a:r>
              <a:rPr lang="en-US" altLang="ja-JP" sz="1400" dirty="0"/>
              <a:t>Ⅲ-100</a:t>
            </a:r>
            <a:r>
              <a:rPr lang="ja-JP" altLang="en-US" sz="1400" dirty="0"/>
              <a:t>。白血球</a:t>
            </a:r>
            <a:r>
              <a:rPr lang="en-US" altLang="ja-JP" sz="1400" dirty="0"/>
              <a:t>10,000/</a:t>
            </a:r>
            <a:r>
              <a:rPr lang="en-US" altLang="ja-JP" sz="1400" dirty="0" err="1"/>
              <a:t>μl</a:t>
            </a:r>
            <a:r>
              <a:rPr lang="ja-JP" altLang="en-US" sz="1400" dirty="0"/>
              <a:t>。血糖</a:t>
            </a:r>
            <a:r>
              <a:rPr lang="en-US" altLang="ja-JP" sz="1400" dirty="0"/>
              <a:t>986mg/dl</a:t>
            </a:r>
            <a:r>
              <a:rPr lang="ja-JP" altLang="en-US" sz="1400" dirty="0"/>
              <a:t>、アンモニア</a:t>
            </a:r>
            <a:r>
              <a:rPr lang="en-US" altLang="ja-JP" sz="1400" dirty="0"/>
              <a:t>56μg/dl</a:t>
            </a:r>
            <a:r>
              <a:rPr lang="ja-JP" altLang="en-US" sz="1400" dirty="0"/>
              <a:t>。</a:t>
            </a:r>
            <a:r>
              <a:rPr lang="en-US" altLang="ja-JP" sz="1400" dirty="0"/>
              <a:t>CRP13.2mg/dl</a:t>
            </a:r>
            <a:r>
              <a:rPr lang="ja-JP" altLang="en-US" sz="1400" dirty="0"/>
              <a:t>。</a:t>
            </a:r>
            <a:r>
              <a:rPr lang="ja-JP" altLang="en-US" sz="1400" dirty="0">
                <a:solidFill>
                  <a:srgbClr val="FF0000"/>
                </a:solidFill>
              </a:rPr>
              <a:t>動脈血</a:t>
            </a:r>
            <a:r>
              <a:rPr lang="en-US" altLang="ja-JP" sz="1400" dirty="0">
                <a:solidFill>
                  <a:srgbClr val="FF0000"/>
                </a:solidFill>
              </a:rPr>
              <a:t>pH7.38</a:t>
            </a:r>
            <a:r>
              <a:rPr lang="ja-JP" altLang="en-US" sz="1400" dirty="0"/>
              <a:t>。血漿浸透圧</a:t>
            </a:r>
            <a:r>
              <a:rPr lang="en-US" altLang="ja-JP" sz="1400" dirty="0"/>
              <a:t>378mOsm/l</a:t>
            </a:r>
            <a:r>
              <a:rPr lang="ja-JP" altLang="en-US" sz="1400" dirty="0"/>
              <a:t>。尿ケトン体（</a:t>
            </a:r>
            <a:r>
              <a:rPr lang="en-US" altLang="ja-JP" sz="1400" dirty="0"/>
              <a:t>±</a:t>
            </a:r>
            <a:r>
              <a:rPr lang="ja-JP" altLang="en-US" sz="1400" dirty="0"/>
              <a:t>）</a:t>
            </a:r>
            <a:r>
              <a:rPr lang="ja-JP" altLang="en-US" sz="1400" dirty="0" smtClean="0"/>
              <a:t>。</a:t>
            </a:r>
            <a:endParaRPr lang="en-US" altLang="ja-JP" sz="1400" dirty="0" smtClean="0"/>
          </a:p>
          <a:p>
            <a:endParaRPr lang="ja-JP" altLang="en-US" sz="1400" dirty="0"/>
          </a:p>
          <a:p>
            <a:r>
              <a:rPr lang="ja-JP" altLang="en-US" sz="1400" dirty="0"/>
              <a:t>問題</a:t>
            </a:r>
            <a:r>
              <a:rPr lang="en-US" altLang="ja-JP" sz="1400" dirty="0"/>
              <a:t>43</a:t>
            </a:r>
            <a:r>
              <a:rPr lang="ja-JP" altLang="en-US" sz="1400" dirty="0"/>
              <a:t>：最も考えられるのはどれか</a:t>
            </a:r>
            <a:r>
              <a:rPr lang="ja-JP" altLang="en-US" sz="1400" dirty="0" smtClean="0"/>
              <a:t>。</a:t>
            </a:r>
            <a:endParaRPr lang="ja-JP" altLang="en-US" sz="1400" dirty="0"/>
          </a:p>
          <a:p>
            <a:r>
              <a:rPr lang="en-US" altLang="ja-JP" sz="1400" dirty="0"/>
              <a:t>1.</a:t>
            </a:r>
            <a:r>
              <a:rPr lang="ja-JP" altLang="en-US" sz="1400" dirty="0"/>
              <a:t>　肝性昏睡</a:t>
            </a:r>
          </a:p>
          <a:p>
            <a:r>
              <a:rPr lang="en-US" altLang="ja-JP" sz="1400" dirty="0"/>
              <a:t>2.</a:t>
            </a:r>
            <a:r>
              <a:rPr lang="ja-JP" altLang="en-US" sz="1400" dirty="0"/>
              <a:t>　敗血症性ショック</a:t>
            </a:r>
          </a:p>
          <a:p>
            <a:r>
              <a:rPr lang="en-US" altLang="ja-JP" sz="1400" dirty="0"/>
              <a:t>3.</a:t>
            </a:r>
            <a:r>
              <a:rPr lang="ja-JP" altLang="en-US" sz="1400" dirty="0"/>
              <a:t>　ケトアシドーシス</a:t>
            </a:r>
          </a:p>
          <a:p>
            <a:r>
              <a:rPr lang="en-US" altLang="ja-JP" sz="1400" dirty="0"/>
              <a:t>4.</a:t>
            </a:r>
            <a:r>
              <a:rPr lang="ja-JP" altLang="en-US" sz="1400" dirty="0"/>
              <a:t>　高浸透圧性非ケトン性</a:t>
            </a:r>
            <a:r>
              <a:rPr lang="ja-JP" altLang="en-US" sz="1400" dirty="0" smtClean="0"/>
              <a:t>昏睡</a:t>
            </a:r>
            <a:endParaRPr lang="en-US" altLang="ja-JP" sz="1400" dirty="0" smtClean="0"/>
          </a:p>
          <a:p>
            <a:endParaRPr lang="en-US" altLang="ja-JP" sz="1400" dirty="0" smtClean="0"/>
          </a:p>
          <a:p>
            <a:r>
              <a:rPr lang="ja-JP" altLang="en-US" sz="1400" dirty="0"/>
              <a:t>問題</a:t>
            </a:r>
            <a:r>
              <a:rPr lang="en-US" altLang="ja-JP" sz="1400" dirty="0"/>
              <a:t>44</a:t>
            </a:r>
            <a:r>
              <a:rPr lang="ja-JP" altLang="en-US" sz="1400" dirty="0"/>
              <a:t>：</a:t>
            </a:r>
            <a:r>
              <a:rPr lang="en-US" altLang="ja-JP" sz="1400" dirty="0"/>
              <a:t>ICU</a:t>
            </a:r>
            <a:r>
              <a:rPr lang="ja-JP" altLang="en-US" sz="1400" dirty="0"/>
              <a:t>に入室</a:t>
            </a:r>
            <a:r>
              <a:rPr lang="en-US" altLang="ja-JP" sz="1400" dirty="0"/>
              <a:t>4</a:t>
            </a:r>
            <a:r>
              <a:rPr lang="ja-JP" altLang="en-US" sz="1400" dirty="0"/>
              <a:t>日後に意識が回復し、歩行も可能となり、一般病室に移った。</a:t>
            </a:r>
            <a:r>
              <a:rPr lang="en-US" altLang="ja-JP" sz="1400" dirty="0"/>
              <a:t>1</a:t>
            </a:r>
            <a:r>
              <a:rPr lang="ja-JP" altLang="en-US" sz="1400" dirty="0"/>
              <a:t>日</a:t>
            </a:r>
            <a:r>
              <a:rPr lang="en-US" altLang="ja-JP" sz="1400" dirty="0"/>
              <a:t>1</a:t>
            </a:r>
            <a:r>
              <a:rPr lang="ja-JP" altLang="en-US" sz="1400" dirty="0"/>
              <a:t>回（朝食前）使用のインスリン療法が導入され、退院に向けてインスリン自己皮下注射、自己血糖測定、食事療法および運動療法（</a:t>
            </a:r>
            <a:r>
              <a:rPr lang="en-US" altLang="ja-JP" sz="1400" dirty="0"/>
              <a:t>30</a:t>
            </a:r>
            <a:r>
              <a:rPr lang="ja-JP" altLang="en-US" sz="1400" dirty="0"/>
              <a:t>分歩行）が指示された。運動療法の指導で適切なのはどれか</a:t>
            </a:r>
            <a:r>
              <a:rPr lang="ja-JP" altLang="en-US" sz="1400" dirty="0" smtClean="0"/>
              <a:t>。</a:t>
            </a:r>
            <a:endParaRPr lang="ja-JP" altLang="en-US" sz="1400" dirty="0"/>
          </a:p>
          <a:p>
            <a:r>
              <a:rPr lang="en-US" altLang="ja-JP" sz="1400" dirty="0"/>
              <a:t>1. </a:t>
            </a:r>
            <a:r>
              <a:rPr lang="ja-JP" altLang="en-US" sz="1400" dirty="0"/>
              <a:t>「歩行運動は食後に行うのが効果的です」</a:t>
            </a:r>
          </a:p>
          <a:p>
            <a:r>
              <a:rPr lang="en-US" altLang="ja-JP" sz="1400" dirty="0"/>
              <a:t>2. </a:t>
            </a:r>
            <a:r>
              <a:rPr lang="ja-JP" altLang="en-US" sz="1400" dirty="0"/>
              <a:t>「脈拍数が</a:t>
            </a:r>
            <a:r>
              <a:rPr lang="en-US" altLang="ja-JP" sz="1400" dirty="0"/>
              <a:t>150/</a:t>
            </a:r>
            <a:r>
              <a:rPr lang="ja-JP" altLang="en-US" sz="1400" dirty="0"/>
              <a:t>分を超えるように運動してください」</a:t>
            </a:r>
          </a:p>
          <a:p>
            <a:r>
              <a:rPr lang="en-US" altLang="ja-JP" sz="1400" dirty="0"/>
              <a:t>3. </a:t>
            </a:r>
            <a:r>
              <a:rPr lang="ja-JP" altLang="en-US" sz="1400" dirty="0"/>
              <a:t>「朝の血糖値が</a:t>
            </a:r>
            <a:r>
              <a:rPr lang="en-US" altLang="ja-JP" sz="1400" dirty="0"/>
              <a:t>300mg/dl</a:t>
            </a:r>
            <a:r>
              <a:rPr lang="ja-JP" altLang="en-US" sz="1400" dirty="0"/>
              <a:t>以上の時は運動量を増やしましょう」</a:t>
            </a:r>
          </a:p>
          <a:p>
            <a:r>
              <a:rPr lang="en-US" altLang="ja-JP" sz="1400" dirty="0"/>
              <a:t>4. </a:t>
            </a:r>
            <a:r>
              <a:rPr lang="ja-JP" altLang="en-US" sz="1400" dirty="0"/>
              <a:t>「毎日行えない場合は週末にスポーツジムでまとめて行ってください</a:t>
            </a:r>
            <a:r>
              <a:rPr lang="ja-JP" altLang="en-US" sz="1400" dirty="0" smtClean="0"/>
              <a:t>」</a:t>
            </a:r>
            <a:endParaRPr lang="en-US" altLang="ja-JP" sz="1400" dirty="0" smtClean="0"/>
          </a:p>
          <a:p>
            <a:endParaRPr lang="en-US" altLang="ja-JP" sz="1400" dirty="0" smtClean="0"/>
          </a:p>
          <a:p>
            <a:r>
              <a:rPr lang="ja-JP" altLang="en-US" sz="1400" dirty="0"/>
              <a:t>問題</a:t>
            </a:r>
            <a:r>
              <a:rPr lang="en-US" altLang="ja-JP" sz="1400" dirty="0"/>
              <a:t>45</a:t>
            </a:r>
            <a:r>
              <a:rPr lang="ja-JP" altLang="en-US" sz="1400" dirty="0"/>
              <a:t>：退院後の外来受診時に「この頃風邪をひきやすい。風邪の時にはどうしたらよいのでしょうか」と看護師に相談があった。対応で適切なのはどれか</a:t>
            </a:r>
            <a:r>
              <a:rPr lang="ja-JP" altLang="en-US" sz="1400" dirty="0" smtClean="0"/>
              <a:t>。</a:t>
            </a:r>
            <a:endParaRPr lang="ja-JP" altLang="en-US" sz="1400" dirty="0"/>
          </a:p>
          <a:p>
            <a:r>
              <a:rPr lang="en-US" altLang="ja-JP" sz="1400" dirty="0"/>
              <a:t>1. </a:t>
            </a:r>
            <a:r>
              <a:rPr lang="ja-JP" altLang="en-US" sz="1400" dirty="0"/>
              <a:t>「体重が減らなければ心配ないです」</a:t>
            </a:r>
          </a:p>
          <a:p>
            <a:r>
              <a:rPr lang="en-US" altLang="ja-JP" sz="1400" dirty="0"/>
              <a:t>2. </a:t>
            </a:r>
            <a:r>
              <a:rPr lang="ja-JP" altLang="en-US" sz="1400" dirty="0"/>
              <a:t>「インスリン注射を中止してください」</a:t>
            </a:r>
          </a:p>
          <a:p>
            <a:r>
              <a:rPr lang="en-US" altLang="ja-JP" sz="1400" dirty="0"/>
              <a:t>3. </a:t>
            </a:r>
            <a:r>
              <a:rPr lang="ja-JP" altLang="en-US" sz="1400" dirty="0"/>
              <a:t>「カロリーの高いものを積極的に食べましょう」</a:t>
            </a:r>
          </a:p>
          <a:p>
            <a:r>
              <a:rPr lang="en-US" altLang="ja-JP" sz="1400" dirty="0"/>
              <a:t>4. </a:t>
            </a:r>
            <a:r>
              <a:rPr lang="ja-JP" altLang="en-US" sz="1400" dirty="0"/>
              <a:t>「自己血糖測定の回数を増やして低血糖に注意してください」</a:t>
            </a:r>
            <a:endParaRPr kumimoji="1" lang="ja-JP"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65200" y="368300"/>
            <a:ext cx="8521700" cy="6494087"/>
          </a:xfrm>
          <a:prstGeom prst="rect">
            <a:avLst/>
          </a:prstGeom>
          <a:noFill/>
        </p:spPr>
        <p:txBody>
          <a:bodyPr wrap="square" rtlCol="0">
            <a:spAutoFit/>
          </a:bodyPr>
          <a:lstStyle/>
          <a:p>
            <a:r>
              <a:rPr lang="ja-JP" altLang="en-US" sz="1600" dirty="0"/>
              <a:t>第</a:t>
            </a:r>
            <a:r>
              <a:rPr lang="en-US" altLang="ja-JP" sz="1600" dirty="0"/>
              <a:t>94</a:t>
            </a:r>
            <a:r>
              <a:rPr lang="ja-JP" altLang="en-US" sz="1600" dirty="0"/>
              <a:t>回</a:t>
            </a:r>
          </a:p>
          <a:p>
            <a:r>
              <a:rPr lang="ja-JP" altLang="en-US" sz="1600" dirty="0"/>
              <a:t>痛風で正しいのはどれか</a:t>
            </a:r>
            <a:r>
              <a:rPr lang="ja-JP" altLang="en-US" sz="1600" dirty="0" smtClean="0"/>
              <a:t>。</a:t>
            </a:r>
            <a:endParaRPr lang="ja-JP" altLang="en-US" sz="1600" dirty="0"/>
          </a:p>
          <a:p>
            <a:r>
              <a:rPr lang="en-US" altLang="ja-JP" sz="1600" dirty="0"/>
              <a:t>1.</a:t>
            </a:r>
            <a:r>
              <a:rPr lang="ja-JP" altLang="en-US" sz="1600" dirty="0"/>
              <a:t>　血清尿酸値が３</a:t>
            </a:r>
            <a:r>
              <a:rPr lang="en-US" altLang="ja-JP" sz="1600" dirty="0"/>
              <a:t>mg/㎗</a:t>
            </a:r>
            <a:r>
              <a:rPr lang="ja-JP" altLang="en-US" sz="1600" dirty="0"/>
              <a:t>以上をいう。</a:t>
            </a:r>
          </a:p>
          <a:p>
            <a:r>
              <a:rPr lang="en-US" altLang="ja-JP" sz="1600" dirty="0"/>
              <a:t>2.</a:t>
            </a:r>
            <a:r>
              <a:rPr lang="ja-JP" altLang="en-US" sz="1600" dirty="0"/>
              <a:t>　疼痛部位は手関節が最も多い。</a:t>
            </a:r>
          </a:p>
          <a:p>
            <a:r>
              <a:rPr lang="en-US" altLang="ja-JP" sz="1600" dirty="0"/>
              <a:t>3.</a:t>
            </a:r>
            <a:r>
              <a:rPr lang="ja-JP" altLang="en-US" sz="1600" dirty="0"/>
              <a:t>　食事の摂取エネルギー制限をする</a:t>
            </a:r>
            <a:r>
              <a:rPr lang="ja-JP" altLang="en-US" sz="1600" dirty="0" smtClean="0"/>
              <a:t>。　　　　　　　　　　　　　　　　</a:t>
            </a:r>
            <a:r>
              <a:rPr lang="ja-JP" altLang="en-US" sz="1600" dirty="0" smtClean="0">
                <a:latin typeface="Wingdings"/>
                <a:ea typeface="Wingdings"/>
                <a:cs typeface="Wingdings"/>
                <a:sym typeface="Wingdings"/>
              </a:rPr>
              <a:t></a:t>
            </a:r>
            <a:endParaRPr lang="ja-JP" altLang="en-US" sz="1600" dirty="0"/>
          </a:p>
          <a:p>
            <a:r>
              <a:rPr lang="en-US" altLang="ja-JP" sz="1600" dirty="0"/>
              <a:t>4.</a:t>
            </a:r>
            <a:r>
              <a:rPr lang="ja-JP" altLang="en-US" sz="1600" dirty="0"/>
              <a:t>　若年女性に多い</a:t>
            </a:r>
            <a:r>
              <a:rPr lang="ja-JP" altLang="en-US" sz="1600" dirty="0" smtClean="0"/>
              <a:t>。</a:t>
            </a:r>
            <a:endParaRPr lang="en-US" altLang="ja-JP" sz="1600" dirty="0" smtClean="0"/>
          </a:p>
          <a:p>
            <a:endParaRPr kumimoji="1" lang="en-US" altLang="ja-JP" sz="1600" dirty="0"/>
          </a:p>
          <a:p>
            <a:r>
              <a:rPr lang="ja-JP" altLang="en-US" sz="1600" dirty="0"/>
              <a:t>第</a:t>
            </a:r>
            <a:r>
              <a:rPr lang="en-US" altLang="ja-JP" sz="1600" dirty="0"/>
              <a:t>97</a:t>
            </a:r>
            <a:r>
              <a:rPr lang="ja-JP" altLang="en-US" sz="1600" dirty="0"/>
              <a:t>回</a:t>
            </a:r>
          </a:p>
          <a:p>
            <a:r>
              <a:rPr lang="ja-JP" altLang="en-US" sz="1600" dirty="0"/>
              <a:t>痛風で正しいのはどれか</a:t>
            </a:r>
            <a:r>
              <a:rPr lang="ja-JP" altLang="en-US" sz="1600" dirty="0" smtClean="0"/>
              <a:t>。</a:t>
            </a:r>
            <a:endParaRPr lang="ja-JP" altLang="en-US" sz="1600" dirty="0"/>
          </a:p>
          <a:p>
            <a:r>
              <a:rPr lang="en-US" altLang="ja-JP" sz="1600" dirty="0"/>
              <a:t>1.</a:t>
            </a:r>
            <a:r>
              <a:rPr lang="ja-JP" altLang="en-US" sz="1600" dirty="0"/>
              <a:t>　中年女性に多い。</a:t>
            </a:r>
          </a:p>
          <a:p>
            <a:r>
              <a:rPr lang="en-US" altLang="ja-JP" sz="1600" dirty="0"/>
              <a:t>2.</a:t>
            </a:r>
            <a:r>
              <a:rPr lang="ja-JP" altLang="en-US" sz="1600" dirty="0"/>
              <a:t>　痛風結節は痛みを伴う。</a:t>
            </a:r>
          </a:p>
          <a:p>
            <a:r>
              <a:rPr lang="en-US" altLang="ja-JP" sz="1600" dirty="0"/>
              <a:t>3.</a:t>
            </a:r>
            <a:r>
              <a:rPr lang="ja-JP" altLang="en-US" sz="1600" dirty="0"/>
              <a:t>　発作は飲酒で誘発される</a:t>
            </a:r>
            <a:r>
              <a:rPr lang="ja-JP" altLang="en-US" sz="1600" dirty="0" smtClean="0"/>
              <a:t>。　　　　　　　　　　　　　　　　　　　　　　</a:t>
            </a:r>
            <a:r>
              <a:rPr lang="ja-JP" altLang="en-US" sz="1600" dirty="0">
                <a:latin typeface="Wingdings"/>
                <a:ea typeface="Wingdings"/>
                <a:cs typeface="Wingdings"/>
                <a:sym typeface="Wingdings"/>
              </a:rPr>
              <a:t></a:t>
            </a:r>
            <a:endParaRPr lang="ja-JP" altLang="en-US" sz="1600" dirty="0"/>
          </a:p>
          <a:p>
            <a:r>
              <a:rPr lang="en-US" altLang="ja-JP" sz="1600" dirty="0"/>
              <a:t>4.</a:t>
            </a:r>
            <a:r>
              <a:rPr lang="ja-JP" altLang="en-US" sz="1600" dirty="0"/>
              <a:t>　高カルシウム血症が要因である</a:t>
            </a:r>
            <a:r>
              <a:rPr lang="ja-JP" altLang="en-US" sz="1600" dirty="0" smtClean="0"/>
              <a:t>。</a:t>
            </a:r>
            <a:endParaRPr lang="en-US" altLang="ja-JP" sz="1600" dirty="0" smtClean="0"/>
          </a:p>
          <a:p>
            <a:endParaRPr kumimoji="1" lang="en-US" altLang="ja-JP" sz="1600" dirty="0"/>
          </a:p>
          <a:p>
            <a:r>
              <a:rPr lang="ja-JP" altLang="en-US" sz="1600" dirty="0"/>
              <a:t>第</a:t>
            </a:r>
            <a:r>
              <a:rPr lang="en-US" altLang="ja-JP" sz="1600" dirty="0"/>
              <a:t>104</a:t>
            </a:r>
            <a:r>
              <a:rPr lang="ja-JP" altLang="en-US" sz="1600" dirty="0"/>
              <a:t>回</a:t>
            </a:r>
          </a:p>
          <a:p>
            <a:r>
              <a:rPr lang="en-US" altLang="ja-JP" sz="1600" dirty="0"/>
              <a:t>A</a:t>
            </a:r>
            <a:r>
              <a:rPr lang="ja-JP" altLang="en-US" sz="1600" dirty="0"/>
              <a:t>さん（</a:t>
            </a:r>
            <a:r>
              <a:rPr lang="en-US" altLang="ja-JP" sz="1600" dirty="0"/>
              <a:t>42</a:t>
            </a:r>
            <a:r>
              <a:rPr lang="ja-JP" altLang="en-US" sz="1600" dirty="0"/>
              <a:t>歳、男性、会社員）は、１人で暮らしている。毎日、たばこを</a:t>
            </a:r>
            <a:r>
              <a:rPr lang="en-US" altLang="ja-JP" sz="1600" dirty="0"/>
              <a:t>20</a:t>
            </a:r>
            <a:r>
              <a:rPr lang="ja-JP" altLang="en-US" sz="1600" dirty="0"/>
              <a:t>本吸い、缶ビールを３本飲んでいた。</a:t>
            </a:r>
            <a:r>
              <a:rPr lang="en-US" altLang="ja-JP" sz="1600" dirty="0"/>
              <a:t>A</a:t>
            </a:r>
            <a:r>
              <a:rPr lang="ja-JP" altLang="en-US" sz="1600" dirty="0"/>
              <a:t>さんは週末にラグビーをした後、帰りに焼肉を食べるのを楽しみにしている。高尿酸血症で治療を受けることになり、尿酸排泄促進薬が処方された。缶ビールを１本に減らしたが、尿酸値が高い状態が続いている。身長</a:t>
            </a:r>
            <a:r>
              <a:rPr lang="en-US" altLang="ja-JP" sz="1600" dirty="0"/>
              <a:t>172cm</a:t>
            </a:r>
            <a:r>
              <a:rPr lang="ja-JP" altLang="en-US" sz="1600" dirty="0"/>
              <a:t>、体重</a:t>
            </a:r>
            <a:r>
              <a:rPr lang="en-US" altLang="ja-JP" sz="1600" dirty="0"/>
              <a:t>67kg</a:t>
            </a:r>
            <a:r>
              <a:rPr lang="ja-JP" altLang="en-US" sz="1600" dirty="0"/>
              <a:t>。その他の血液検査データに異常はない。</a:t>
            </a:r>
            <a:r>
              <a:rPr lang="en-US" altLang="ja-JP" sz="1600" dirty="0"/>
              <a:t>A</a:t>
            </a:r>
            <a:r>
              <a:rPr lang="ja-JP" altLang="en-US" sz="1600" dirty="0"/>
              <a:t>さんへの生活指導で最も適切なのはどれか。</a:t>
            </a:r>
          </a:p>
          <a:p>
            <a:endParaRPr lang="ja-JP" altLang="en-US" sz="1600" dirty="0"/>
          </a:p>
          <a:p>
            <a:r>
              <a:rPr lang="en-US" altLang="ja-JP" sz="1600" dirty="0"/>
              <a:t>1.</a:t>
            </a:r>
            <a:r>
              <a:rPr lang="ja-JP" altLang="en-US" sz="1600" dirty="0"/>
              <a:t>　禁　煙</a:t>
            </a:r>
          </a:p>
          <a:p>
            <a:r>
              <a:rPr lang="en-US" altLang="ja-JP" sz="1600" dirty="0"/>
              <a:t>2.</a:t>
            </a:r>
            <a:r>
              <a:rPr lang="ja-JP" altLang="en-US" sz="1600" dirty="0"/>
              <a:t>　体重の減量</a:t>
            </a:r>
          </a:p>
          <a:p>
            <a:r>
              <a:rPr lang="en-US" altLang="ja-JP" sz="1600" dirty="0"/>
              <a:t>3.</a:t>
            </a:r>
            <a:r>
              <a:rPr lang="ja-JP" altLang="en-US" sz="1600" dirty="0"/>
              <a:t>　過度な運動の</a:t>
            </a:r>
            <a:r>
              <a:rPr lang="ja-JP" altLang="en-US" sz="1600" dirty="0" smtClean="0"/>
              <a:t>回避　　　　　　　　　　　　　　　　　　　　　　　　　　　</a:t>
            </a:r>
            <a:r>
              <a:rPr lang="ja-JP" altLang="en-US" sz="1600" dirty="0" smtClean="0">
                <a:latin typeface="Wingdings"/>
                <a:ea typeface="Wingdings"/>
                <a:cs typeface="Wingdings"/>
                <a:sym typeface="Wingdings"/>
              </a:rPr>
              <a:t></a:t>
            </a:r>
            <a:endParaRPr lang="ja-JP" altLang="en-US" sz="1600" dirty="0"/>
          </a:p>
          <a:p>
            <a:r>
              <a:rPr lang="en-US" altLang="ja-JP" sz="1600" dirty="0"/>
              <a:t>4.</a:t>
            </a:r>
            <a:r>
              <a:rPr lang="ja-JP" altLang="en-US" sz="1600" dirty="0"/>
              <a:t>　蛋白質摂取の</a:t>
            </a:r>
            <a:r>
              <a:rPr lang="ja-JP" altLang="en-US" sz="1600" dirty="0" smtClean="0"/>
              <a:t>禁止</a:t>
            </a:r>
            <a:endParaRPr kumimoji="1" lang="ja-JP" altLang="en-US" sz="1600" dirty="0"/>
          </a:p>
        </p:txBody>
      </p:sp>
      <p:sp>
        <p:nvSpPr>
          <p:cNvPr id="5" name="正方形/長方形 4"/>
          <p:cNvSpPr/>
          <p:nvPr/>
        </p:nvSpPr>
        <p:spPr>
          <a:xfrm>
            <a:off x="6350000" y="1282700"/>
            <a:ext cx="673100" cy="4953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正方形/長方形 5"/>
          <p:cNvSpPr/>
          <p:nvPr/>
        </p:nvSpPr>
        <p:spPr>
          <a:xfrm>
            <a:off x="6527800" y="3124200"/>
            <a:ext cx="673100" cy="4953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6413500" y="5943600"/>
            <a:ext cx="673100" cy="4953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589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4200" y="508000"/>
            <a:ext cx="8813800" cy="5755423"/>
          </a:xfrm>
          <a:prstGeom prst="rect">
            <a:avLst/>
          </a:prstGeom>
          <a:noFill/>
        </p:spPr>
        <p:txBody>
          <a:bodyPr wrap="square" rtlCol="0">
            <a:spAutoFit/>
          </a:bodyPr>
          <a:lstStyle/>
          <a:p>
            <a:r>
              <a:rPr lang="ja-JP" altLang="en-US" sz="1600" dirty="0"/>
              <a:t>第</a:t>
            </a:r>
            <a:r>
              <a:rPr lang="en-US" altLang="ja-JP" sz="1600" dirty="0"/>
              <a:t>99</a:t>
            </a:r>
            <a:r>
              <a:rPr lang="ja-JP" altLang="en-US" sz="1600" dirty="0"/>
              <a:t>回</a:t>
            </a:r>
          </a:p>
          <a:p>
            <a:r>
              <a:rPr lang="en-US" altLang="ja-JP" sz="1600" dirty="0"/>
              <a:t>50</a:t>
            </a:r>
            <a:r>
              <a:rPr lang="ja-JP" altLang="en-US" sz="1600" dirty="0"/>
              <a:t>歳の男性。事務職。飲酒は缶ビールを</a:t>
            </a:r>
            <a:r>
              <a:rPr lang="en-US" altLang="ja-JP" sz="1600" dirty="0"/>
              <a:t>350㎖/</a:t>
            </a:r>
            <a:r>
              <a:rPr lang="ja-JP" altLang="en-US" sz="1600" dirty="0"/>
              <a:t>日。特定健康診査で</a:t>
            </a:r>
            <a:r>
              <a:rPr lang="en-US" altLang="ja-JP" sz="1600" dirty="0"/>
              <a:t>LDL</a:t>
            </a:r>
            <a:r>
              <a:rPr lang="ja-JP" altLang="en-US" sz="1600" dirty="0"/>
              <a:t>コレステロール</a:t>
            </a:r>
            <a:r>
              <a:rPr lang="en-US" altLang="ja-JP" sz="1600" dirty="0"/>
              <a:t>156mg/㎗</a:t>
            </a:r>
            <a:r>
              <a:rPr lang="ja-JP" altLang="en-US" sz="1600" dirty="0"/>
              <a:t>、</a:t>
            </a:r>
            <a:r>
              <a:rPr lang="en-US" altLang="ja-JP" sz="1600" dirty="0"/>
              <a:t>HDL</a:t>
            </a:r>
            <a:r>
              <a:rPr lang="ja-JP" altLang="en-US" sz="1600" dirty="0"/>
              <a:t>コレステロール</a:t>
            </a:r>
            <a:r>
              <a:rPr lang="en-US" altLang="ja-JP" sz="1600" dirty="0"/>
              <a:t>35mg/㎗</a:t>
            </a:r>
            <a:r>
              <a:rPr lang="ja-JP" altLang="en-US" sz="1600" dirty="0"/>
              <a:t>、中性脂肪</a:t>
            </a:r>
            <a:r>
              <a:rPr lang="en-US" altLang="ja-JP" sz="1600" dirty="0"/>
              <a:t>200mg/㎗</a:t>
            </a:r>
            <a:r>
              <a:rPr lang="ja-JP" altLang="en-US" sz="1600" dirty="0"/>
              <a:t>。他の検査項目に異常はない。食事指導で適切なのはどれか。</a:t>
            </a:r>
          </a:p>
          <a:p>
            <a:endParaRPr lang="ja-JP" altLang="en-US" sz="1600" dirty="0"/>
          </a:p>
          <a:p>
            <a:r>
              <a:rPr lang="en-US" altLang="ja-JP" sz="1600" dirty="0"/>
              <a:t>1.</a:t>
            </a:r>
            <a:r>
              <a:rPr lang="ja-JP" altLang="en-US" sz="1600" dirty="0"/>
              <a:t>　飲酒の禁止</a:t>
            </a:r>
          </a:p>
          <a:p>
            <a:r>
              <a:rPr lang="en-US" altLang="ja-JP" sz="1600" dirty="0"/>
              <a:t>2.</a:t>
            </a:r>
            <a:r>
              <a:rPr lang="ja-JP" altLang="en-US" sz="1600" dirty="0"/>
              <a:t>　食物繊維摂取の</a:t>
            </a:r>
            <a:r>
              <a:rPr lang="ja-JP" altLang="en-US" sz="1600" dirty="0" smtClean="0"/>
              <a:t>推奨　　　　　　　　　　　　　　　　　　　　　　</a:t>
            </a:r>
            <a:r>
              <a:rPr lang="ja-JP" altLang="en-US" sz="1600" dirty="0" smtClean="0">
                <a:latin typeface="Wingdings"/>
                <a:ea typeface="Wingdings"/>
                <a:cs typeface="Wingdings"/>
                <a:sym typeface="Wingdings"/>
              </a:rPr>
              <a:t></a:t>
            </a:r>
            <a:endParaRPr lang="ja-JP" altLang="en-US" sz="1600" dirty="0"/>
          </a:p>
          <a:p>
            <a:r>
              <a:rPr lang="en-US" altLang="ja-JP" sz="1600" dirty="0"/>
              <a:t>3.</a:t>
            </a:r>
            <a:r>
              <a:rPr lang="ja-JP" altLang="en-US" sz="1600" dirty="0"/>
              <a:t>　動物性脂肪摂取の推奨</a:t>
            </a:r>
          </a:p>
          <a:p>
            <a:r>
              <a:rPr lang="en-US" altLang="ja-JP" sz="1600" dirty="0"/>
              <a:t>4.</a:t>
            </a:r>
            <a:r>
              <a:rPr lang="ja-JP" altLang="en-US" sz="1600" dirty="0"/>
              <a:t>　植物性蛋白質摂取の</a:t>
            </a:r>
            <a:r>
              <a:rPr lang="ja-JP" altLang="en-US" sz="1600" dirty="0" smtClean="0"/>
              <a:t>制限</a:t>
            </a:r>
            <a:endParaRPr lang="en-US" altLang="ja-JP" sz="1600" dirty="0" smtClean="0"/>
          </a:p>
          <a:p>
            <a:endParaRPr kumimoji="1" lang="en-US" altLang="ja-JP" sz="1600" dirty="0"/>
          </a:p>
          <a:p>
            <a:r>
              <a:rPr lang="ja-JP" altLang="en-US" sz="1600" dirty="0"/>
              <a:t>第</a:t>
            </a:r>
            <a:r>
              <a:rPr lang="en-US" altLang="ja-JP" sz="1600" dirty="0"/>
              <a:t>94</a:t>
            </a:r>
            <a:r>
              <a:rPr lang="ja-JP" altLang="en-US" sz="1600" dirty="0"/>
              <a:t>回</a:t>
            </a:r>
          </a:p>
          <a:p>
            <a:r>
              <a:rPr lang="ja-JP" altLang="en-US" sz="1600" dirty="0"/>
              <a:t>肥満症で適切なのはどれか</a:t>
            </a:r>
            <a:r>
              <a:rPr lang="ja-JP" altLang="en-US" sz="1600" dirty="0" smtClean="0"/>
              <a:t>。</a:t>
            </a:r>
            <a:endParaRPr lang="ja-JP" altLang="en-US" sz="1600" dirty="0"/>
          </a:p>
          <a:p>
            <a:r>
              <a:rPr lang="en-US" altLang="ja-JP" sz="1600" dirty="0"/>
              <a:t>1.</a:t>
            </a:r>
            <a:r>
              <a:rPr lang="ja-JP" altLang="en-US" sz="1600" dirty="0"/>
              <a:t>　内臓脂肪型肥満は高脂血症の発症の危険性が高い</a:t>
            </a:r>
            <a:r>
              <a:rPr lang="ja-JP" altLang="en-US" sz="1600" dirty="0" smtClean="0"/>
              <a:t>。　　</a:t>
            </a:r>
            <a:r>
              <a:rPr lang="ja-JP" altLang="en-US" sz="1600" dirty="0" smtClean="0">
                <a:latin typeface="Wingdings"/>
                <a:ea typeface="Wingdings"/>
                <a:cs typeface="Wingdings"/>
                <a:sym typeface="Wingdings"/>
              </a:rPr>
              <a:t></a:t>
            </a:r>
            <a:endParaRPr lang="ja-JP" altLang="en-US" sz="1600" dirty="0"/>
          </a:p>
          <a:p>
            <a:r>
              <a:rPr lang="en-US" altLang="ja-JP" sz="1600" dirty="0"/>
              <a:t>2.</a:t>
            </a:r>
            <a:r>
              <a:rPr lang="ja-JP" altLang="en-US" sz="1600" dirty="0"/>
              <a:t>　</a:t>
            </a:r>
            <a:r>
              <a:rPr lang="en-US" altLang="ja-JP" sz="1600" dirty="0"/>
              <a:t>BMI</a:t>
            </a:r>
            <a:r>
              <a:rPr lang="ja-JP" altLang="en-US" sz="1600" dirty="0"/>
              <a:t>が</a:t>
            </a:r>
            <a:r>
              <a:rPr lang="en-US" altLang="ja-JP" sz="1600" dirty="0"/>
              <a:t>20</a:t>
            </a:r>
            <a:r>
              <a:rPr lang="ja-JP" altLang="en-US" sz="1600" dirty="0"/>
              <a:t>以上は肥満である。</a:t>
            </a:r>
          </a:p>
          <a:p>
            <a:r>
              <a:rPr lang="en-US" altLang="ja-JP" sz="1600" dirty="0"/>
              <a:t>3.</a:t>
            </a:r>
            <a:r>
              <a:rPr lang="ja-JP" altLang="en-US" sz="1600" dirty="0"/>
              <a:t>　診断初期から薬物療法と食事療法とを組み合わせる。</a:t>
            </a:r>
          </a:p>
          <a:p>
            <a:r>
              <a:rPr lang="en-US" altLang="ja-JP" sz="1600" dirty="0"/>
              <a:t>4.</a:t>
            </a:r>
            <a:r>
              <a:rPr lang="ja-JP" altLang="en-US" sz="1600" dirty="0"/>
              <a:t>　インスリン抵抗性が高まると血糖値が低下する</a:t>
            </a:r>
            <a:r>
              <a:rPr lang="ja-JP" altLang="en-US" sz="1600" dirty="0" smtClean="0"/>
              <a:t>。</a:t>
            </a:r>
            <a:endParaRPr lang="en-US" altLang="ja-JP" sz="1600" dirty="0" smtClean="0"/>
          </a:p>
          <a:p>
            <a:endParaRPr kumimoji="1" lang="en-US" altLang="ja-JP" sz="1600" dirty="0"/>
          </a:p>
          <a:p>
            <a:r>
              <a:rPr lang="ja-JP" altLang="en-US" sz="1600" dirty="0"/>
              <a:t>第</a:t>
            </a:r>
            <a:r>
              <a:rPr lang="en-US" altLang="ja-JP" sz="1600" dirty="0"/>
              <a:t>96</a:t>
            </a:r>
            <a:r>
              <a:rPr lang="ja-JP" altLang="en-US" sz="1600" dirty="0"/>
              <a:t>回</a:t>
            </a:r>
          </a:p>
          <a:p>
            <a:r>
              <a:rPr lang="ja-JP" altLang="en-US" sz="1600" dirty="0"/>
              <a:t>メタボリックシンドローム（内臓脂肪症候群）の判定項目に含まれるのはどれか</a:t>
            </a:r>
            <a:r>
              <a:rPr lang="ja-JP" altLang="en-US" sz="1600" dirty="0" smtClean="0"/>
              <a:t>。</a:t>
            </a:r>
            <a:endParaRPr lang="ja-JP" altLang="en-US" sz="1600" dirty="0"/>
          </a:p>
          <a:p>
            <a:r>
              <a:rPr lang="en-US" altLang="ja-JP" sz="1600" dirty="0"/>
              <a:t>1.</a:t>
            </a:r>
            <a:r>
              <a:rPr lang="ja-JP" altLang="en-US" sz="1600" dirty="0"/>
              <a:t>　体　重</a:t>
            </a:r>
          </a:p>
          <a:p>
            <a:r>
              <a:rPr lang="en-US" altLang="ja-JP" sz="1600" dirty="0"/>
              <a:t>2.</a:t>
            </a:r>
            <a:r>
              <a:rPr lang="ja-JP" altLang="en-US" sz="1600" dirty="0"/>
              <a:t>　胸　囲</a:t>
            </a:r>
          </a:p>
          <a:p>
            <a:r>
              <a:rPr lang="en-US" altLang="ja-JP" sz="1600" dirty="0"/>
              <a:t>3.</a:t>
            </a:r>
            <a:r>
              <a:rPr lang="ja-JP" altLang="en-US" sz="1600" dirty="0"/>
              <a:t>　腹　</a:t>
            </a:r>
            <a:r>
              <a:rPr lang="ja-JP" altLang="en-US" sz="1600" dirty="0" smtClean="0"/>
              <a:t>囲　　　　　　　　　　　　　　　　　　　　　　　　　　　　　　　</a:t>
            </a:r>
            <a:r>
              <a:rPr lang="ja-JP" altLang="en-US" sz="1600" dirty="0" smtClean="0">
                <a:latin typeface="Wingdings"/>
                <a:ea typeface="Wingdings"/>
                <a:cs typeface="Wingdings"/>
                <a:sym typeface="Wingdings"/>
              </a:rPr>
              <a:t></a:t>
            </a:r>
            <a:endParaRPr lang="ja-JP" altLang="en-US" sz="1600" dirty="0"/>
          </a:p>
          <a:p>
            <a:r>
              <a:rPr lang="en-US" altLang="ja-JP" sz="1600" dirty="0"/>
              <a:t>4.</a:t>
            </a:r>
            <a:r>
              <a:rPr lang="ja-JP" altLang="en-US" sz="1600" dirty="0"/>
              <a:t>　皮下脂肪厚</a:t>
            </a:r>
            <a:endParaRPr kumimoji="1" lang="ja-JP" altLang="en-US" sz="1600" dirty="0"/>
          </a:p>
        </p:txBody>
      </p:sp>
      <p:sp>
        <p:nvSpPr>
          <p:cNvPr id="3" name="正方形/長方形 2"/>
          <p:cNvSpPr/>
          <p:nvPr/>
        </p:nvSpPr>
        <p:spPr>
          <a:xfrm>
            <a:off x="5600700" y="1968500"/>
            <a:ext cx="546100" cy="419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5753100" y="3378200"/>
            <a:ext cx="546100" cy="419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5632450" y="5549900"/>
            <a:ext cx="546100" cy="419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015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65714" y="290285"/>
            <a:ext cx="2492990" cy="646331"/>
          </a:xfrm>
          <a:prstGeom prst="rect">
            <a:avLst/>
          </a:prstGeom>
          <a:noFill/>
        </p:spPr>
        <p:txBody>
          <a:bodyPr wrap="none" rtlCol="0">
            <a:spAutoFit/>
          </a:bodyPr>
          <a:lstStyle/>
          <a:p>
            <a:r>
              <a:rPr kumimoji="1" lang="ja-JP" altLang="en-US" sz="3600" dirty="0" smtClean="0"/>
              <a:t>消化器疾患</a:t>
            </a:r>
            <a:endParaRPr kumimoji="1" lang="ja-JP" altLang="en-US" sz="3600" dirty="0"/>
          </a:p>
        </p:txBody>
      </p:sp>
      <p:sp>
        <p:nvSpPr>
          <p:cNvPr id="3" name="テキスト ボックス 2"/>
          <p:cNvSpPr txBox="1"/>
          <p:nvPr/>
        </p:nvSpPr>
        <p:spPr>
          <a:xfrm>
            <a:off x="1228434" y="1440934"/>
            <a:ext cx="8234880" cy="1938992"/>
          </a:xfrm>
          <a:prstGeom prst="rect">
            <a:avLst/>
          </a:prstGeom>
          <a:noFill/>
        </p:spPr>
        <p:txBody>
          <a:bodyPr wrap="square" rtlCol="0">
            <a:spAutoFit/>
          </a:bodyPr>
          <a:lstStyle/>
          <a:p>
            <a:r>
              <a:rPr lang="en-US" altLang="ja-JP" sz="2400" dirty="0"/>
              <a:t>B</a:t>
            </a:r>
            <a:r>
              <a:rPr lang="ja-JP" altLang="en-US" sz="2400" dirty="0"/>
              <a:t>型肝炎と比べた</a:t>
            </a:r>
            <a:r>
              <a:rPr lang="en-US" altLang="ja-JP" sz="2400" dirty="0"/>
              <a:t>C</a:t>
            </a:r>
            <a:r>
              <a:rPr lang="ja-JP" altLang="en-US" sz="2400" dirty="0"/>
              <a:t>型肝炎の特徴について正しいのはどれか。</a:t>
            </a:r>
          </a:p>
          <a:p>
            <a:r>
              <a:rPr lang="en-US" altLang="ja-JP" sz="2400" dirty="0"/>
              <a:t>1. </a:t>
            </a:r>
            <a:r>
              <a:rPr lang="ja-JP" altLang="en-US" sz="2400" dirty="0"/>
              <a:t>劇症化しやすい。 </a:t>
            </a:r>
          </a:p>
          <a:p>
            <a:r>
              <a:rPr lang="en-US" altLang="ja-JP" sz="2400" dirty="0"/>
              <a:t>2. </a:t>
            </a:r>
            <a:r>
              <a:rPr lang="ja-JP" altLang="en-US" sz="2400" dirty="0"/>
              <a:t>性行為による感染が多い。 </a:t>
            </a:r>
          </a:p>
          <a:p>
            <a:r>
              <a:rPr lang="en-US" altLang="ja-JP" sz="2400" dirty="0"/>
              <a:t>3. </a:t>
            </a:r>
            <a:r>
              <a:rPr lang="ja-JP" altLang="en-US" sz="2400" dirty="0"/>
              <a:t>無症状のまま慢性化しやすい。 </a:t>
            </a:r>
            <a:r>
              <a:rPr lang="ja-JP" altLang="en-US" sz="2400" dirty="0" smtClean="0"/>
              <a:t>　　　　　　　　</a:t>
            </a:r>
            <a:r>
              <a:rPr lang="ja-JP" altLang="en-US" sz="2400" dirty="0" smtClean="0">
                <a:latin typeface="ＭＳ Ｐゴシック" panose="020B0600070205080204" pitchFamily="50" charset="-128"/>
                <a:ea typeface="ＭＳ Ｐゴシック" panose="020B0600070205080204" pitchFamily="50" charset="-128"/>
              </a:rPr>
              <a:t>〇</a:t>
            </a:r>
            <a:endParaRPr lang="ja-JP" altLang="en-US" sz="2400" dirty="0"/>
          </a:p>
          <a:p>
            <a:r>
              <a:rPr lang="en-US" altLang="ja-JP" sz="2400" dirty="0"/>
              <a:t>4. </a:t>
            </a:r>
            <a:r>
              <a:rPr lang="ja-JP" altLang="en-US" sz="2400" dirty="0"/>
              <a:t>ワクチン接種による感染予防対策がある</a:t>
            </a:r>
            <a:r>
              <a:rPr lang="ja-JP" altLang="en-US" sz="2400" dirty="0" smtClean="0"/>
              <a:t>。</a:t>
            </a:r>
            <a:endParaRPr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3387665945"/>
              </p:ext>
            </p:extLst>
          </p:nvPr>
        </p:nvGraphicFramePr>
        <p:xfrm>
          <a:off x="1453243" y="4267200"/>
          <a:ext cx="6858000" cy="1483360"/>
        </p:xfrm>
        <a:graphic>
          <a:graphicData uri="http://schemas.openxmlformats.org/drawingml/2006/table">
            <a:tbl>
              <a:tblPr firstRow="1" bandRow="1">
                <a:tableStyleId>{5940675A-B579-460E-94D1-54222C63F5DA}</a:tableStyleId>
              </a:tblPr>
              <a:tblGrid>
                <a:gridCol w="1667329"/>
                <a:gridCol w="2438399"/>
                <a:gridCol w="2752272"/>
              </a:tblGrid>
              <a:tr h="370840">
                <a:tc>
                  <a:txBody>
                    <a:bodyPr/>
                    <a:lstStyle/>
                    <a:p>
                      <a:endParaRPr kumimoji="1" lang="ja-JP" altLang="en-US" dirty="0"/>
                    </a:p>
                  </a:txBody>
                  <a:tcPr/>
                </a:tc>
                <a:tc>
                  <a:txBody>
                    <a:bodyPr/>
                    <a:lstStyle/>
                    <a:p>
                      <a:r>
                        <a:rPr kumimoji="1" lang="en-US" altLang="ja-JP" dirty="0" smtClean="0"/>
                        <a:t>B</a:t>
                      </a:r>
                      <a:r>
                        <a:rPr kumimoji="1" lang="ja-JP" altLang="en-US" dirty="0" smtClean="0"/>
                        <a:t>型肝炎</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en-US" altLang="ja-JP" dirty="0" smtClean="0"/>
                        <a:t>C</a:t>
                      </a:r>
                      <a:r>
                        <a:rPr kumimoji="1" lang="ja-JP" altLang="en-US" dirty="0" smtClean="0"/>
                        <a:t>型肝炎</a:t>
                      </a:r>
                      <a:endParaRPr kumimoji="1" lang="ja-JP" altLang="en-US" dirty="0"/>
                    </a:p>
                  </a:txBody>
                  <a:tcPr>
                    <a:lnL w="12700" cap="flat" cmpd="sng" algn="ctr">
                      <a:solidFill>
                        <a:schemeClr val="tx1"/>
                      </a:solidFill>
                      <a:prstDash val="solid"/>
                      <a:round/>
                      <a:headEnd type="none" w="med" len="med"/>
                      <a:tailEnd type="none" w="med" len="med"/>
                    </a:lnL>
                  </a:tcPr>
                </a:tc>
              </a:tr>
              <a:tr h="370840">
                <a:tc>
                  <a:txBody>
                    <a:bodyPr/>
                    <a:lstStyle/>
                    <a:p>
                      <a:r>
                        <a:rPr kumimoji="1" lang="ja-JP" altLang="en-US" dirty="0" smtClean="0"/>
                        <a:t>劇症化</a:t>
                      </a:r>
                      <a:endParaRPr kumimoji="1" lang="ja-JP" altLang="en-US" dirty="0"/>
                    </a:p>
                  </a:txBody>
                  <a:tcPr/>
                </a:tc>
                <a:tc>
                  <a:txBody>
                    <a:bodyPr/>
                    <a:lstStyle/>
                    <a:p>
                      <a:r>
                        <a:rPr kumimoji="1" lang="ja-JP" altLang="en-US" dirty="0" smtClean="0"/>
                        <a:t>一番多い</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dirty="0" smtClean="0"/>
                        <a:t>一番少ない</a:t>
                      </a:r>
                      <a:endParaRPr kumimoji="1" lang="ja-JP" altLang="en-US" dirty="0"/>
                    </a:p>
                  </a:txBody>
                  <a:tcPr>
                    <a:lnL w="12700" cap="flat" cmpd="sng" algn="ctr">
                      <a:solidFill>
                        <a:schemeClr val="tx1"/>
                      </a:solidFill>
                      <a:prstDash val="solid"/>
                      <a:round/>
                      <a:headEnd type="none" w="med" len="med"/>
                      <a:tailEnd type="none" w="med" len="med"/>
                    </a:lnL>
                  </a:tcPr>
                </a:tc>
              </a:tr>
              <a:tr h="370840">
                <a:tc>
                  <a:txBody>
                    <a:bodyPr/>
                    <a:lstStyle/>
                    <a:p>
                      <a:r>
                        <a:rPr kumimoji="1" lang="ja-JP" altLang="en-US" dirty="0" smtClean="0"/>
                        <a:t>慢性化</a:t>
                      </a:r>
                      <a:endParaRPr kumimoji="1" lang="ja-JP" altLang="en-US" dirty="0"/>
                    </a:p>
                  </a:txBody>
                  <a:tcPr/>
                </a:tc>
                <a:tc>
                  <a:txBody>
                    <a:bodyPr/>
                    <a:lstStyle/>
                    <a:p>
                      <a:r>
                        <a:rPr kumimoji="1" lang="ja-JP" altLang="en-US" dirty="0" smtClean="0"/>
                        <a:t>少ない</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dirty="0" smtClean="0"/>
                        <a:t>多い</a:t>
                      </a:r>
                      <a:endParaRPr kumimoji="1" lang="ja-JP" altLang="en-US" dirty="0"/>
                    </a:p>
                  </a:txBody>
                  <a:tcPr>
                    <a:lnL w="12700" cap="flat" cmpd="sng" algn="ctr">
                      <a:solidFill>
                        <a:schemeClr val="tx1"/>
                      </a:solidFill>
                      <a:prstDash val="solid"/>
                      <a:round/>
                      <a:headEnd type="none" w="med" len="med"/>
                      <a:tailEnd type="none" w="med" len="med"/>
                    </a:lnL>
                  </a:tcPr>
                </a:tc>
              </a:tr>
              <a:tr h="370840">
                <a:tc>
                  <a:txBody>
                    <a:bodyPr/>
                    <a:lstStyle/>
                    <a:p>
                      <a:r>
                        <a:rPr kumimoji="1" lang="ja-JP" altLang="en-US" dirty="0" smtClean="0"/>
                        <a:t>ワクチン</a:t>
                      </a:r>
                      <a:endParaRPr kumimoji="1" lang="ja-JP" altLang="en-US" dirty="0"/>
                    </a:p>
                  </a:txBody>
                  <a:tcPr/>
                </a:tc>
                <a:tc>
                  <a:txBody>
                    <a:bodyPr/>
                    <a:lstStyle/>
                    <a:p>
                      <a:r>
                        <a:rPr kumimoji="1" lang="ja-JP" altLang="en-US" dirty="0" smtClean="0"/>
                        <a:t>あり</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dirty="0" smtClean="0"/>
                        <a:t>なし</a:t>
                      </a:r>
                      <a:endParaRPr kumimoji="1" lang="ja-JP" altLang="en-US" dirty="0"/>
                    </a:p>
                  </a:txBody>
                  <a:tcPr>
                    <a:lnL w="12700" cap="flat" cmpd="sng" algn="ctr">
                      <a:solidFill>
                        <a:schemeClr val="tx1"/>
                      </a:solidFill>
                      <a:prstDash val="solid"/>
                      <a:round/>
                      <a:headEnd type="none" w="med" len="med"/>
                      <a:tailEnd type="none" w="med" len="med"/>
                    </a:lnL>
                  </a:tcPr>
                </a:tc>
              </a:tr>
            </a:tbl>
          </a:graphicData>
        </a:graphic>
      </p:graphicFrame>
      <p:sp>
        <p:nvSpPr>
          <p:cNvPr id="4" name="正方形/長方形 3"/>
          <p:cNvSpPr/>
          <p:nvPr/>
        </p:nvSpPr>
        <p:spPr>
          <a:xfrm>
            <a:off x="6946710" y="2388358"/>
            <a:ext cx="1364533" cy="73697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1817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57942" y="302359"/>
            <a:ext cx="8795657" cy="5632311"/>
          </a:xfrm>
          <a:prstGeom prst="rect">
            <a:avLst/>
          </a:prstGeom>
        </p:spPr>
        <p:txBody>
          <a:bodyPr wrap="square">
            <a:spAutoFit/>
          </a:bodyPr>
          <a:lstStyle/>
          <a:p>
            <a:r>
              <a:rPr lang="ja-JP" altLang="en-US" dirty="0"/>
              <a:t>次の文を読み〔問題94〕，〔問題95〕，〔問題96〕の問いに答えよ。</a:t>
            </a:r>
          </a:p>
          <a:p>
            <a:r>
              <a:rPr lang="ja-JP" altLang="en-US" dirty="0"/>
              <a:t>Aさん（56歳，女性，主婦）は，胆石症と診断され，腹腔鏡下胆嚢摘出術予定で入院した。Aさんは身長152cm，体重70kgである。Aさんは，数年前に脂質異常症を指摘されたが，治療は受けていない。Aさんにその他の特記すべき既往歴はない。</a:t>
            </a:r>
          </a:p>
          <a:p>
            <a:endParaRPr lang="en-US" altLang="ja-JP" dirty="0" smtClean="0"/>
          </a:p>
          <a:p>
            <a:r>
              <a:rPr lang="ja-JP" altLang="en-US" dirty="0" smtClean="0"/>
              <a:t>問題</a:t>
            </a:r>
            <a:r>
              <a:rPr lang="en-US" altLang="ja-JP" dirty="0" smtClean="0"/>
              <a:t>94</a:t>
            </a:r>
            <a:r>
              <a:rPr lang="ja-JP" altLang="en-US" dirty="0" smtClean="0"/>
              <a:t>：看護師</a:t>
            </a:r>
            <a:r>
              <a:rPr lang="ja-JP" altLang="en-US" dirty="0"/>
              <a:t>が手術オリエンテーションを行い、術後の入院期間は </a:t>
            </a:r>
            <a:r>
              <a:rPr lang="en-US" altLang="ja-JP" dirty="0"/>
              <a:t>5</a:t>
            </a:r>
            <a:r>
              <a:rPr lang="ja-JP" altLang="en-US" dirty="0"/>
              <a:t>日程度であると説明した。これに対して </a:t>
            </a:r>
            <a:r>
              <a:rPr lang="en-US" altLang="ja-JP" dirty="0"/>
              <a:t>A</a:t>
            </a:r>
            <a:r>
              <a:rPr lang="ja-JP" altLang="en-US" dirty="0" err="1"/>
              <a:t>さんは</a:t>
            </a:r>
            <a:r>
              <a:rPr lang="en-US" altLang="ja-JP" dirty="0"/>
              <a:t>｢ 1</a:t>
            </a:r>
            <a:r>
              <a:rPr lang="ja-JP" altLang="en-US" dirty="0"/>
              <a:t>年前に妹が同じ手術を受けたが、食事はしばらく</a:t>
            </a:r>
            <a:r>
              <a:rPr lang="ja-JP" altLang="en-US" dirty="0" smtClean="0"/>
              <a:t>食べられず、 </a:t>
            </a:r>
            <a:r>
              <a:rPr lang="en-US" altLang="ja-JP" dirty="0">
                <a:solidFill>
                  <a:srgbClr val="FF0000"/>
                </a:solidFill>
              </a:rPr>
              <a:t>3</a:t>
            </a:r>
            <a:r>
              <a:rPr lang="ja-JP" altLang="en-US" dirty="0">
                <a:solidFill>
                  <a:srgbClr val="FF0000"/>
                </a:solidFill>
              </a:rPr>
              <a:t>週間以上管が抜けなかった。</a:t>
            </a:r>
            <a:r>
              <a:rPr lang="ja-JP" altLang="en-US" dirty="0"/>
              <a:t>自分にも妹と同じ合併症が起こるかもしれない</a:t>
            </a:r>
            <a:r>
              <a:rPr lang="en-US" altLang="ja-JP" dirty="0"/>
              <a:t>｣</a:t>
            </a:r>
            <a:r>
              <a:rPr lang="ja-JP" altLang="en-US" dirty="0"/>
              <a:t>と心配そうに話した。 </a:t>
            </a:r>
            <a:r>
              <a:rPr lang="en-US" altLang="ja-JP" dirty="0"/>
              <a:t>A</a:t>
            </a:r>
            <a:r>
              <a:rPr lang="ja-JP" altLang="en-US" dirty="0" err="1"/>
              <a:t>さんが</a:t>
            </a:r>
            <a:r>
              <a:rPr lang="ja-JP" altLang="en-US" dirty="0"/>
              <a:t>心配している、妹に起こった合併症はどれか。 </a:t>
            </a:r>
          </a:p>
          <a:p>
            <a:r>
              <a:rPr lang="en-US" altLang="ja-JP" dirty="0"/>
              <a:t>1, </a:t>
            </a:r>
            <a:r>
              <a:rPr lang="ja-JP" altLang="en-US" dirty="0"/>
              <a:t>肺 炎 （</a:t>
            </a:r>
            <a:r>
              <a:rPr lang="en-US" altLang="ja-JP" dirty="0"/>
              <a:t>pneumonia</a:t>
            </a:r>
            <a:r>
              <a:rPr lang="ja-JP" altLang="en-US" dirty="0"/>
              <a:t>） </a:t>
            </a:r>
          </a:p>
          <a:p>
            <a:r>
              <a:rPr lang="en-US" altLang="ja-JP" dirty="0"/>
              <a:t>2, </a:t>
            </a:r>
            <a:r>
              <a:rPr lang="ja-JP" altLang="en-US" dirty="0"/>
              <a:t>胆汁瘻 </a:t>
            </a:r>
            <a:r>
              <a:rPr lang="ja-JP" altLang="en-US" dirty="0" smtClean="0"/>
              <a:t>　　　　　　　　　　　　　　　　　　　　　　　　　　　　　　</a:t>
            </a:r>
            <a:r>
              <a:rPr lang="ja-JP" altLang="en-US" dirty="0" smtClean="0">
                <a:latin typeface="Wingdings"/>
                <a:ea typeface="Wingdings"/>
                <a:cs typeface="Wingdings"/>
                <a:sym typeface="Wingdings"/>
              </a:rPr>
              <a:t></a:t>
            </a:r>
            <a:endParaRPr lang="ja-JP" altLang="en-US" dirty="0"/>
          </a:p>
          <a:p>
            <a:r>
              <a:rPr lang="en-US" altLang="ja-JP" dirty="0"/>
              <a:t>3, </a:t>
            </a:r>
            <a:r>
              <a:rPr lang="ja-JP" altLang="en-US" dirty="0"/>
              <a:t>皮下気腫 </a:t>
            </a:r>
          </a:p>
          <a:p>
            <a:r>
              <a:rPr lang="en-US" altLang="ja-JP" dirty="0"/>
              <a:t>4, </a:t>
            </a:r>
            <a:r>
              <a:rPr lang="ja-JP" altLang="en-US" dirty="0"/>
              <a:t>深部静脈血栓症 （</a:t>
            </a:r>
            <a:r>
              <a:rPr lang="en-US" altLang="ja-JP" dirty="0"/>
              <a:t>deep vein thrombosis</a:t>
            </a:r>
            <a:r>
              <a:rPr lang="ja-JP" altLang="en-US" dirty="0"/>
              <a:t>） </a:t>
            </a:r>
          </a:p>
          <a:p>
            <a:endParaRPr lang="en-US" altLang="ja-JP" dirty="0" smtClean="0"/>
          </a:p>
          <a:p>
            <a:r>
              <a:rPr lang="ja-JP" altLang="en-US" dirty="0" smtClean="0"/>
              <a:t>問題</a:t>
            </a:r>
            <a:r>
              <a:rPr lang="en-US" altLang="ja-JP" dirty="0" smtClean="0"/>
              <a:t>95</a:t>
            </a:r>
            <a:r>
              <a:rPr lang="ja-JP" altLang="en-US" dirty="0" smtClean="0"/>
              <a:t>：A</a:t>
            </a:r>
            <a:r>
              <a:rPr lang="ja-JP" altLang="en-US" dirty="0"/>
              <a:t>さんは，</a:t>
            </a:r>
            <a:r>
              <a:rPr lang="ja-JP" altLang="en-US" dirty="0">
                <a:solidFill>
                  <a:srgbClr val="FF0000"/>
                </a:solidFill>
              </a:rPr>
              <a:t>全身麻酔下</a:t>
            </a:r>
            <a:r>
              <a:rPr lang="ja-JP" altLang="en-US" dirty="0"/>
              <a:t>で気腹法による腹腔</a:t>
            </a:r>
            <a:r>
              <a:rPr lang="ja-JP" altLang="en-US" dirty="0" smtClean="0"/>
              <a:t>鏡下胆嚢摘出術を</a:t>
            </a:r>
            <a:r>
              <a:rPr lang="ja-JP" altLang="en-US" dirty="0"/>
              <a:t>受けた。</a:t>
            </a:r>
          </a:p>
          <a:p>
            <a:r>
              <a:rPr lang="ja-JP" altLang="en-US" dirty="0"/>
              <a:t>手術中にAさんに最も生じやすいのはどれか。</a:t>
            </a:r>
          </a:p>
          <a:p>
            <a:r>
              <a:rPr lang="ja-JP" altLang="en-US" dirty="0"/>
              <a:t>1. 褥　瘡 </a:t>
            </a:r>
          </a:p>
          <a:p>
            <a:r>
              <a:rPr lang="ja-JP" altLang="en-US" dirty="0"/>
              <a:t>2. 高体温 </a:t>
            </a:r>
          </a:p>
          <a:p>
            <a:r>
              <a:rPr lang="ja-JP" altLang="en-US" dirty="0"/>
              <a:t>3. 無気肺 </a:t>
            </a:r>
            <a:r>
              <a:rPr lang="ja-JP" altLang="en-US" dirty="0" smtClean="0"/>
              <a:t>　　　　　　　　　　　　　　</a:t>
            </a:r>
            <a:r>
              <a:rPr lang="ja-JP" altLang="en-US" dirty="0" smtClean="0">
                <a:latin typeface="Wingdings"/>
                <a:ea typeface="Wingdings"/>
                <a:cs typeface="Wingdings"/>
                <a:sym typeface="Wingdings"/>
              </a:rPr>
              <a:t></a:t>
            </a:r>
            <a:endParaRPr lang="ja-JP" altLang="en-US" dirty="0"/>
          </a:p>
          <a:p>
            <a:r>
              <a:rPr lang="ja-JP" altLang="en-US" dirty="0"/>
              <a:t>4. 脳梗塞 </a:t>
            </a:r>
          </a:p>
        </p:txBody>
      </p:sp>
      <p:sp>
        <p:nvSpPr>
          <p:cNvPr id="2" name="テキスト ボックス 1"/>
          <p:cNvSpPr txBox="1"/>
          <p:nvPr/>
        </p:nvSpPr>
        <p:spPr>
          <a:xfrm>
            <a:off x="5691909" y="5091545"/>
            <a:ext cx="3844636" cy="1200329"/>
          </a:xfrm>
          <a:prstGeom prst="rect">
            <a:avLst/>
          </a:prstGeom>
          <a:noFill/>
        </p:spPr>
        <p:txBody>
          <a:bodyPr wrap="square" rtlCol="0">
            <a:spAutoFit/>
          </a:bodyPr>
          <a:lstStyle/>
          <a:p>
            <a:r>
              <a:rPr kumimoji="1" lang="ja-JP" altLang="en-US" dirty="0" smtClean="0"/>
              <a:t>術後直後の合併症</a:t>
            </a:r>
            <a:endParaRPr kumimoji="1" lang="en-US" altLang="ja-JP" dirty="0" smtClean="0"/>
          </a:p>
          <a:p>
            <a:r>
              <a:rPr lang="ja-JP" altLang="en-US" dirty="0" smtClean="0"/>
              <a:t>無気肺</a:t>
            </a:r>
            <a:endParaRPr lang="en-US" altLang="ja-JP" dirty="0" smtClean="0"/>
          </a:p>
          <a:p>
            <a:r>
              <a:rPr lang="ja-JP" altLang="en-US" dirty="0" smtClean="0"/>
              <a:t>術後出血</a:t>
            </a:r>
            <a:endParaRPr lang="en-US" altLang="ja-JP" dirty="0" smtClean="0"/>
          </a:p>
          <a:p>
            <a:endParaRPr kumimoji="1" lang="ja-JP" altLang="en-US" dirty="0"/>
          </a:p>
        </p:txBody>
      </p:sp>
      <p:sp>
        <p:nvSpPr>
          <p:cNvPr id="4" name="正方形/長方形 3"/>
          <p:cNvSpPr/>
          <p:nvPr/>
        </p:nvSpPr>
        <p:spPr>
          <a:xfrm>
            <a:off x="6477000" y="3035300"/>
            <a:ext cx="444500" cy="4318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3975100" y="5116945"/>
            <a:ext cx="444500" cy="4318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6385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6684" y="375699"/>
            <a:ext cx="8955316" cy="2605842"/>
          </a:xfrm>
          <a:prstGeom prst="rect">
            <a:avLst/>
          </a:prstGeom>
          <a:noFill/>
        </p:spPr>
        <p:txBody>
          <a:bodyPr wrap="square" rtlCol="0">
            <a:spAutoFit/>
          </a:bodyPr>
          <a:lstStyle/>
          <a:p>
            <a:pPr>
              <a:lnSpc>
                <a:spcPts val="2800"/>
              </a:lnSpc>
            </a:pPr>
            <a:r>
              <a:rPr kumimoji="1" lang="ja-JP" altLang="en-US" dirty="0" smtClean="0"/>
              <a:t>赤字で書かれた部分に注目。９４は、腹腔内に</a:t>
            </a:r>
            <a:r>
              <a:rPr kumimoji="1" lang="ja-JP" altLang="en-US" dirty="0" smtClean="0">
                <a:solidFill>
                  <a:srgbClr val="FF0000"/>
                </a:solidFill>
              </a:rPr>
              <a:t>管が入っていた。</a:t>
            </a:r>
            <a:r>
              <a:rPr kumimoji="1" lang="ja-JP" altLang="en-US" dirty="0" smtClean="0"/>
              <a:t>ドレナージは、出血や縫合不全で内容物が腹腔内にもれた場合に備えている。胆嚢を摘出する際に、胆嚢管の縫合がうまくいかないと胆汁が漏れ出てくる。これを胆汁朗と呼び、腹膜炎になってしまう。</a:t>
            </a:r>
            <a:endParaRPr kumimoji="1" lang="en-US" altLang="ja-JP" dirty="0" smtClean="0"/>
          </a:p>
          <a:p>
            <a:pPr>
              <a:lnSpc>
                <a:spcPts val="2800"/>
              </a:lnSpc>
            </a:pPr>
            <a:endParaRPr lang="en-US" altLang="ja-JP" dirty="0"/>
          </a:p>
          <a:p>
            <a:pPr>
              <a:lnSpc>
                <a:spcPts val="2800"/>
              </a:lnSpc>
            </a:pPr>
            <a:r>
              <a:rPr kumimoji="1" lang="ja-JP" altLang="en-US" dirty="0" smtClean="0"/>
              <a:t>９５は、全身麻酔科での手術に着目する。全身麻酔科の手術は、人工呼吸器につながれる。人工呼吸器につながれると、陽圧呼吸になるため、肺胞にダメージが起こり、無気肺や肺炎になりやすくなる。</a:t>
            </a:r>
            <a:endParaRPr kumimoji="1" lang="ja-JP" altLang="en-US" dirty="0"/>
          </a:p>
        </p:txBody>
      </p:sp>
    </p:spTree>
    <p:extLst>
      <p:ext uri="{BB962C8B-B14F-4D97-AF65-F5344CB8AC3E}">
        <p14:creationId xmlns:p14="http://schemas.microsoft.com/office/powerpoint/2010/main" val="1482939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2800" y="667657"/>
            <a:ext cx="8708571" cy="2862322"/>
          </a:xfrm>
          <a:prstGeom prst="rect">
            <a:avLst/>
          </a:prstGeom>
          <a:noFill/>
        </p:spPr>
        <p:txBody>
          <a:bodyPr wrap="square" rtlCol="0">
            <a:spAutoFit/>
          </a:bodyPr>
          <a:lstStyle/>
          <a:p>
            <a:r>
              <a:rPr lang="en-US" altLang="ja-JP" sz="2000" dirty="0"/>
              <a:t>A</a:t>
            </a:r>
            <a:r>
              <a:rPr lang="ja-JP" altLang="en-US" sz="2000" dirty="0"/>
              <a:t>さん（</a:t>
            </a:r>
            <a:r>
              <a:rPr lang="en-US" altLang="ja-JP" sz="2000" dirty="0"/>
              <a:t>43</a:t>
            </a:r>
            <a:r>
              <a:rPr lang="ja-JP" altLang="en-US" sz="2000" dirty="0"/>
              <a:t>歳，女性）は，吐血のため救急搬送され，</a:t>
            </a:r>
            <a:r>
              <a:rPr lang="ja-JP" altLang="en-US" sz="2000" dirty="0">
                <a:solidFill>
                  <a:srgbClr val="FF0000"/>
                </a:solidFill>
              </a:rPr>
              <a:t>食道静脈瘤破裂</a:t>
            </a:r>
            <a:r>
              <a:rPr lang="ja-JP" altLang="en-US" sz="2000" dirty="0"/>
              <a:t>に対して緊急止血術が行われた。</a:t>
            </a:r>
            <a:r>
              <a:rPr lang="ja-JP" altLang="en-US" sz="2000" dirty="0">
                <a:solidFill>
                  <a:srgbClr val="FF0000"/>
                </a:solidFill>
              </a:rPr>
              <a:t>腹水は少量認められる</a:t>
            </a:r>
            <a:r>
              <a:rPr lang="ja-JP" altLang="en-US" sz="2000" dirty="0"/>
              <a:t>が，経過は良好で近日中に退院を予定している。</a:t>
            </a:r>
            <a:r>
              <a:rPr lang="en-US" altLang="ja-JP" sz="2000" dirty="0"/>
              <a:t>A</a:t>
            </a:r>
            <a:r>
              <a:rPr lang="ja-JP" altLang="en-US" sz="2000" dirty="0" err="1"/>
              <a:t>さんは</a:t>
            </a:r>
            <a:r>
              <a:rPr lang="en-US" altLang="ja-JP" sz="2000" dirty="0"/>
              <a:t>5</a:t>
            </a:r>
            <a:r>
              <a:rPr lang="ja-JP" altLang="en-US" sz="2000" dirty="0"/>
              <a:t>年前に肝硬変と診断されている。</a:t>
            </a:r>
          </a:p>
          <a:p>
            <a:r>
              <a:rPr lang="en-US" altLang="ja-JP" sz="2000" dirty="0"/>
              <a:t>A</a:t>
            </a:r>
            <a:r>
              <a:rPr lang="ja-JP" altLang="en-US" sz="2000" dirty="0" err="1"/>
              <a:t>さん</a:t>
            </a:r>
            <a:r>
              <a:rPr lang="ja-JP" altLang="en-US" sz="2000" dirty="0"/>
              <a:t>への食事指導で正しいのはどれか。</a:t>
            </a:r>
            <a:r>
              <a:rPr lang="en-US" altLang="ja-JP" sz="2000" dirty="0"/>
              <a:t>2</a:t>
            </a:r>
            <a:r>
              <a:rPr lang="ja-JP" altLang="en-US" sz="2000" dirty="0"/>
              <a:t>つ選べ。</a:t>
            </a:r>
          </a:p>
          <a:p>
            <a:r>
              <a:rPr lang="en-US" altLang="ja-JP" sz="2000" dirty="0"/>
              <a:t>1. </a:t>
            </a:r>
            <a:r>
              <a:rPr lang="ja-JP" altLang="en-US" sz="2000" dirty="0"/>
              <a:t>高蛋白食とする</a:t>
            </a:r>
            <a:r>
              <a:rPr lang="ja-JP" altLang="en-US" sz="2000" dirty="0" smtClean="0"/>
              <a:t>。　　　　　　　　　　</a:t>
            </a:r>
            <a:r>
              <a:rPr lang="ja-JP" altLang="en-US" sz="2000" dirty="0" smtClean="0">
                <a:latin typeface="Wingdings"/>
                <a:ea typeface="Wingdings"/>
                <a:cs typeface="Wingdings"/>
                <a:sym typeface="Wingdings"/>
              </a:rPr>
              <a:t></a:t>
            </a:r>
            <a:r>
              <a:rPr lang="ja-JP" altLang="en-US" sz="2000" dirty="0" smtClean="0"/>
              <a:t> </a:t>
            </a:r>
            <a:endParaRPr lang="ja-JP" altLang="en-US" sz="2000" dirty="0"/>
          </a:p>
          <a:p>
            <a:r>
              <a:rPr lang="en-US" altLang="ja-JP" sz="2000" dirty="0"/>
              <a:t>2. </a:t>
            </a:r>
            <a:r>
              <a:rPr lang="ja-JP" altLang="en-US" sz="2000" dirty="0"/>
              <a:t>塩分は制限しない。 </a:t>
            </a:r>
          </a:p>
          <a:p>
            <a:r>
              <a:rPr lang="en-US" altLang="ja-JP" sz="2000" dirty="0"/>
              <a:t>3. </a:t>
            </a:r>
            <a:r>
              <a:rPr lang="ja-JP" altLang="en-US" sz="2000" dirty="0"/>
              <a:t>食物繊維を控える。 </a:t>
            </a:r>
          </a:p>
          <a:p>
            <a:r>
              <a:rPr lang="en-US" altLang="ja-JP" sz="2000" dirty="0"/>
              <a:t>4. </a:t>
            </a:r>
            <a:r>
              <a:rPr lang="ja-JP" altLang="en-US" sz="2000" dirty="0"/>
              <a:t>固い食品を控える。 </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a:t>5. </a:t>
            </a:r>
            <a:r>
              <a:rPr lang="ja-JP" altLang="en-US" sz="2000" dirty="0"/>
              <a:t>辛い香辛料を控える</a:t>
            </a:r>
            <a:r>
              <a:rPr lang="ja-JP" altLang="en-US" sz="2000" dirty="0" smtClean="0"/>
              <a:t>。</a:t>
            </a:r>
            <a:endParaRPr lang="ja-JP" altLang="en-US" sz="2000" dirty="0"/>
          </a:p>
        </p:txBody>
      </p:sp>
      <p:grpSp>
        <p:nvGrpSpPr>
          <p:cNvPr id="5" name="図形グループ 4"/>
          <p:cNvGrpSpPr/>
          <p:nvPr/>
        </p:nvGrpSpPr>
        <p:grpSpPr>
          <a:xfrm>
            <a:off x="812800" y="4238170"/>
            <a:ext cx="8766627" cy="2246770"/>
            <a:chOff x="812800" y="4238170"/>
            <a:chExt cx="8766627" cy="2246770"/>
          </a:xfrm>
        </p:grpSpPr>
        <p:sp>
          <p:nvSpPr>
            <p:cNvPr id="3" name="テキスト ボックス 2"/>
            <p:cNvSpPr txBox="1"/>
            <p:nvPr/>
          </p:nvSpPr>
          <p:spPr>
            <a:xfrm>
              <a:off x="5167085" y="4238171"/>
              <a:ext cx="4412342" cy="2246769"/>
            </a:xfrm>
            <a:prstGeom prst="rect">
              <a:avLst/>
            </a:prstGeom>
            <a:noFill/>
          </p:spPr>
          <p:txBody>
            <a:bodyPr wrap="square" rtlCol="0">
              <a:spAutoFit/>
            </a:bodyPr>
            <a:lstStyle/>
            <a:p>
              <a:r>
                <a:rPr kumimoji="1" lang="ja-JP" altLang="en-US" sz="2000" smtClean="0"/>
                <a:t>非代償期肝</a:t>
              </a:r>
              <a:r>
                <a:rPr kumimoji="1" lang="ja-JP" altLang="en-US" sz="2000" dirty="0" smtClean="0"/>
                <a:t>硬変に対する食事指導</a:t>
              </a:r>
              <a:endParaRPr kumimoji="1" lang="en-US" altLang="ja-JP" sz="2000" dirty="0" smtClean="0"/>
            </a:p>
            <a:p>
              <a:r>
                <a:rPr kumimoji="1" lang="ja-JP" altLang="en-US" sz="2000" dirty="0" smtClean="0"/>
                <a:t>１．硬いもの、</a:t>
              </a:r>
              <a:r>
                <a:rPr kumimoji="1" lang="ja-JP" altLang="en-US" sz="2000" dirty="0"/>
                <a:t>粗い</a:t>
              </a:r>
              <a:r>
                <a:rPr kumimoji="1" lang="ja-JP" altLang="en-US" sz="2000" dirty="0" smtClean="0"/>
                <a:t>ものを避ける。</a:t>
              </a:r>
              <a:endParaRPr kumimoji="1" lang="en-US" altLang="ja-JP" sz="2000" dirty="0" smtClean="0"/>
            </a:p>
            <a:p>
              <a:r>
                <a:rPr lang="ja-JP" altLang="en-US" sz="2000" dirty="0" smtClean="0"/>
                <a:t>２．酒は中止</a:t>
              </a:r>
              <a:endParaRPr lang="en-US" altLang="ja-JP" sz="2000" dirty="0" smtClean="0"/>
            </a:p>
            <a:p>
              <a:r>
                <a:rPr kumimoji="1" lang="ja-JP" altLang="en-US" sz="2000" dirty="0" smtClean="0"/>
                <a:t>３．激烈な香辛料は避ける。</a:t>
              </a:r>
              <a:endParaRPr kumimoji="1" lang="en-US" altLang="ja-JP" sz="2000" dirty="0" smtClean="0"/>
            </a:p>
            <a:p>
              <a:r>
                <a:rPr lang="ja-JP" altLang="en-US" sz="2000" dirty="0" smtClean="0"/>
                <a:t>４．油濃いものも避ける。</a:t>
              </a:r>
              <a:endParaRPr lang="en-US" altLang="ja-JP" sz="2000" dirty="0" smtClean="0"/>
            </a:p>
            <a:p>
              <a:r>
                <a:rPr kumimoji="1" lang="ja-JP" altLang="en-US" sz="2000" dirty="0" smtClean="0"/>
                <a:t>５．線維成分の多いものをとる。</a:t>
              </a:r>
              <a:endParaRPr kumimoji="1" lang="en-US" altLang="ja-JP" sz="2000" dirty="0" smtClean="0"/>
            </a:p>
            <a:p>
              <a:r>
                <a:rPr lang="ja-JP" altLang="en-US" sz="2000" dirty="0" smtClean="0"/>
                <a:t>６．腹水が出てきたら塩分制限</a:t>
              </a:r>
              <a:endParaRPr kumimoji="1" lang="ja-JP" altLang="en-US" sz="2000" dirty="0"/>
            </a:p>
          </p:txBody>
        </p:sp>
        <p:sp>
          <p:nvSpPr>
            <p:cNvPr id="4" name="テキスト ボックス 3"/>
            <p:cNvSpPr txBox="1"/>
            <p:nvPr/>
          </p:nvSpPr>
          <p:spPr>
            <a:xfrm>
              <a:off x="812800" y="4238170"/>
              <a:ext cx="4412342" cy="1938992"/>
            </a:xfrm>
            <a:prstGeom prst="rect">
              <a:avLst/>
            </a:prstGeom>
            <a:noFill/>
          </p:spPr>
          <p:txBody>
            <a:bodyPr wrap="square" rtlCol="0">
              <a:spAutoFit/>
            </a:bodyPr>
            <a:lstStyle/>
            <a:p>
              <a:r>
                <a:rPr kumimoji="1" lang="ja-JP" altLang="en-US" sz="2000" dirty="0" smtClean="0"/>
                <a:t>代償期肝硬変に対する食事指導</a:t>
              </a:r>
              <a:endParaRPr kumimoji="1" lang="en-US" altLang="ja-JP" sz="2000" dirty="0" smtClean="0"/>
            </a:p>
            <a:p>
              <a:r>
                <a:rPr kumimoji="1" lang="ja-JP" altLang="en-US" sz="2000" dirty="0" smtClean="0"/>
                <a:t>１．高タンパク食。</a:t>
              </a:r>
              <a:endParaRPr kumimoji="1" lang="en-US" altLang="ja-JP" sz="2000" dirty="0" smtClean="0"/>
            </a:p>
            <a:p>
              <a:r>
                <a:rPr lang="ja-JP" altLang="en-US" sz="2000" dirty="0" smtClean="0"/>
                <a:t>２．酒は中止</a:t>
              </a:r>
              <a:endParaRPr lang="en-US" altLang="ja-JP" sz="2000" dirty="0" smtClean="0"/>
            </a:p>
            <a:p>
              <a:r>
                <a:rPr kumimoji="1" lang="ja-JP" altLang="en-US" sz="2000" dirty="0" smtClean="0"/>
                <a:t>３．激烈な香辛料は避ける。</a:t>
              </a:r>
              <a:endParaRPr kumimoji="1" lang="en-US" altLang="ja-JP" sz="2000" dirty="0" smtClean="0"/>
            </a:p>
            <a:p>
              <a:r>
                <a:rPr lang="ja-JP" altLang="en-US" sz="2000" dirty="0" smtClean="0"/>
                <a:t>４．油濃いものも避ける。</a:t>
              </a:r>
              <a:endParaRPr lang="en-US" altLang="ja-JP" sz="2000" dirty="0" smtClean="0"/>
            </a:p>
            <a:p>
              <a:r>
                <a:rPr kumimoji="1" lang="ja-JP" altLang="en-US" sz="2000" dirty="0" smtClean="0"/>
                <a:t>５．線維成分の多いものをとる。</a:t>
              </a:r>
              <a:endParaRPr kumimoji="1" lang="en-US" altLang="ja-JP" sz="2000" dirty="0" smtClean="0"/>
            </a:p>
          </p:txBody>
        </p:sp>
      </p:grpSp>
      <p:sp>
        <p:nvSpPr>
          <p:cNvPr id="6" name="正方形/長方形 5"/>
          <p:cNvSpPr/>
          <p:nvPr/>
        </p:nvSpPr>
        <p:spPr>
          <a:xfrm>
            <a:off x="4532085" y="19050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4366985" y="26416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1698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8540" y="1434353"/>
            <a:ext cx="8462683" cy="2308324"/>
          </a:xfrm>
          <a:prstGeom prst="rect">
            <a:avLst/>
          </a:prstGeom>
          <a:noFill/>
        </p:spPr>
        <p:txBody>
          <a:bodyPr wrap="square" rtlCol="0">
            <a:spAutoFit/>
          </a:bodyPr>
          <a:lstStyle/>
          <a:p>
            <a:r>
              <a:rPr lang="ja-JP" altLang="en-US" sz="2400" dirty="0"/>
              <a:t>肝硬変で皮下出血，</a:t>
            </a:r>
            <a:r>
              <a:rPr lang="ja-JP" altLang="en-US" sz="2400" dirty="0">
                <a:solidFill>
                  <a:srgbClr val="FF0000"/>
                </a:solidFill>
              </a:rPr>
              <a:t>腹水貯留</a:t>
            </a:r>
            <a:r>
              <a:rPr lang="ja-JP" altLang="en-US" sz="2400" dirty="0"/>
              <a:t>および手指の振戦がある患者に対する食事で適切なのはどれか。</a:t>
            </a:r>
          </a:p>
          <a:p>
            <a:r>
              <a:rPr lang="en-US" altLang="ja-JP" sz="2400" dirty="0"/>
              <a:t>1. </a:t>
            </a:r>
            <a:r>
              <a:rPr lang="ja-JP" altLang="en-US" sz="2400" dirty="0"/>
              <a:t>高蛋白食 </a:t>
            </a:r>
          </a:p>
          <a:p>
            <a:r>
              <a:rPr lang="en-US" altLang="ja-JP" sz="2400" dirty="0"/>
              <a:t>2. </a:t>
            </a:r>
            <a:r>
              <a:rPr lang="ja-JP" altLang="en-US" sz="2400" dirty="0"/>
              <a:t>高脂肪食 </a:t>
            </a:r>
          </a:p>
          <a:p>
            <a:r>
              <a:rPr lang="en-US" altLang="ja-JP" sz="2400" dirty="0"/>
              <a:t>3. </a:t>
            </a:r>
            <a:r>
              <a:rPr lang="ja-JP" altLang="en-US" sz="2400" dirty="0"/>
              <a:t>低残渣食 </a:t>
            </a:r>
          </a:p>
          <a:p>
            <a:r>
              <a:rPr lang="en-US" altLang="ja-JP" sz="2400" dirty="0"/>
              <a:t>4. </a:t>
            </a:r>
            <a:r>
              <a:rPr lang="ja-JP" altLang="en-US" sz="2400" dirty="0"/>
              <a:t>塩分</a:t>
            </a:r>
            <a:r>
              <a:rPr lang="ja-JP" altLang="en-US" sz="2400" dirty="0" smtClean="0"/>
              <a:t>制限食　　　　　　　　　　　　　　</a:t>
            </a:r>
            <a:r>
              <a:rPr lang="ja-JP" altLang="en-US" sz="2400" dirty="0" smtClean="0">
                <a:latin typeface="Wingdings"/>
                <a:ea typeface="Wingdings"/>
                <a:cs typeface="Wingdings"/>
                <a:sym typeface="Wingdings"/>
              </a:rPr>
              <a:t></a:t>
            </a:r>
            <a:endParaRPr kumimoji="1" lang="ja-JP" altLang="en-US" sz="2400" dirty="0"/>
          </a:p>
        </p:txBody>
      </p:sp>
      <p:sp>
        <p:nvSpPr>
          <p:cNvPr id="4" name="正方形/長方形 3"/>
          <p:cNvSpPr/>
          <p:nvPr/>
        </p:nvSpPr>
        <p:spPr>
          <a:xfrm>
            <a:off x="5499099" y="32639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12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mg_working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288" y="1294437"/>
            <a:ext cx="4377512" cy="4657673"/>
          </a:xfrm>
          <a:prstGeom prst="rect">
            <a:avLst/>
          </a:prstGeom>
        </p:spPr>
      </p:pic>
      <p:sp>
        <p:nvSpPr>
          <p:cNvPr id="3" name="テキスト ボックス 2"/>
          <p:cNvSpPr txBox="1"/>
          <p:nvPr/>
        </p:nvSpPr>
        <p:spPr>
          <a:xfrm>
            <a:off x="2776401" y="399056"/>
            <a:ext cx="4085373" cy="646331"/>
          </a:xfrm>
          <a:prstGeom prst="rect">
            <a:avLst/>
          </a:prstGeom>
          <a:noFill/>
        </p:spPr>
        <p:txBody>
          <a:bodyPr wrap="none" rtlCol="0">
            <a:spAutoFit/>
          </a:bodyPr>
          <a:lstStyle/>
          <a:p>
            <a:r>
              <a:rPr kumimoji="1" lang="ja-JP" altLang="en-US" sz="3600" smtClean="0"/>
              <a:t>尿の排泄とホルモン</a:t>
            </a:r>
            <a:endParaRPr kumimoji="1" lang="ja-JP" altLang="en-US" sz="3600"/>
          </a:p>
        </p:txBody>
      </p:sp>
      <p:grpSp>
        <p:nvGrpSpPr>
          <p:cNvPr id="27" name="図形グループ 26"/>
          <p:cNvGrpSpPr/>
          <p:nvPr/>
        </p:nvGrpSpPr>
        <p:grpSpPr>
          <a:xfrm>
            <a:off x="273905" y="1294437"/>
            <a:ext cx="1867534" cy="1600438"/>
            <a:chOff x="273905" y="1294437"/>
            <a:chExt cx="1867534" cy="1600438"/>
          </a:xfrm>
        </p:grpSpPr>
        <p:sp>
          <p:nvSpPr>
            <p:cNvPr id="7" name="テキスト ボックス 6"/>
            <p:cNvSpPr txBox="1"/>
            <p:nvPr/>
          </p:nvSpPr>
          <p:spPr>
            <a:xfrm>
              <a:off x="273905" y="1294437"/>
              <a:ext cx="1406876" cy="1600438"/>
            </a:xfrm>
            <a:prstGeom prst="rect">
              <a:avLst/>
            </a:prstGeom>
            <a:noFill/>
          </p:spPr>
          <p:txBody>
            <a:bodyPr wrap="square" rtlCol="0">
              <a:spAutoFit/>
            </a:bodyPr>
            <a:lstStyle/>
            <a:p>
              <a:r>
                <a:rPr kumimoji="1" lang="ja-JP" altLang="en-US" sz="1400" dirty="0" smtClean="0"/>
                <a:t>糸球体から原尿１５０リッターが濾過される。一緒に血管の穴より小さいものがすべて濾過される。</a:t>
              </a:r>
              <a:endParaRPr kumimoji="1" lang="ja-JP" altLang="en-US" sz="1400" dirty="0"/>
            </a:p>
          </p:txBody>
        </p:sp>
        <p:cxnSp>
          <p:nvCxnSpPr>
            <p:cNvPr id="9" name="直線矢印コネクタ 8"/>
            <p:cNvCxnSpPr/>
            <p:nvPr/>
          </p:nvCxnSpPr>
          <p:spPr>
            <a:xfrm>
              <a:off x="1581179" y="1730845"/>
              <a:ext cx="560260" cy="28639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136952" y="3623274"/>
            <a:ext cx="1543829" cy="2717663"/>
            <a:chOff x="136952" y="3623274"/>
            <a:chExt cx="1543829" cy="2717663"/>
          </a:xfrm>
        </p:grpSpPr>
        <p:cxnSp>
          <p:nvCxnSpPr>
            <p:cNvPr id="10" name="直線矢印コネクタ 9"/>
            <p:cNvCxnSpPr>
              <a:endCxn id="2" idx="1"/>
            </p:cNvCxnSpPr>
            <p:nvPr/>
          </p:nvCxnSpPr>
          <p:spPr>
            <a:xfrm flipV="1">
              <a:off x="834165" y="3623274"/>
              <a:ext cx="437123" cy="98400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834165" y="4607282"/>
              <a:ext cx="747014" cy="485633"/>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36952" y="4955942"/>
              <a:ext cx="1543829" cy="1384995"/>
            </a:xfrm>
            <a:prstGeom prst="rect">
              <a:avLst/>
            </a:prstGeom>
            <a:noFill/>
          </p:spPr>
          <p:txBody>
            <a:bodyPr wrap="square" rtlCol="0">
              <a:spAutoFit/>
            </a:bodyPr>
            <a:lstStyle/>
            <a:p>
              <a:r>
                <a:rPr kumimoji="1" lang="ja-JP" altLang="en-US" sz="1400" dirty="0" smtClean="0"/>
                <a:t>利尿薬はここに効く。</a:t>
              </a:r>
              <a:r>
                <a:rPr lang="ja-JP" altLang="en-US" sz="1400" dirty="0" smtClean="0"/>
                <a:t>水の再吸収を抑制する。結果、遠位尿細管で</a:t>
              </a:r>
              <a:r>
                <a:rPr lang="en-US" altLang="ja-JP" sz="1400" dirty="0" smtClean="0"/>
                <a:t>Na-K</a:t>
              </a:r>
              <a:r>
                <a:rPr lang="ja-JP" altLang="en-US" sz="1400" dirty="0" smtClean="0"/>
                <a:t>交換で水再吸収が増加。</a:t>
              </a:r>
              <a:endParaRPr kumimoji="1" lang="ja-JP" altLang="en-US" sz="1400" dirty="0"/>
            </a:p>
          </p:txBody>
        </p:sp>
      </p:grpSp>
      <p:grpSp>
        <p:nvGrpSpPr>
          <p:cNvPr id="26" name="図形グループ 25"/>
          <p:cNvGrpSpPr/>
          <p:nvPr/>
        </p:nvGrpSpPr>
        <p:grpSpPr>
          <a:xfrm>
            <a:off x="2739050" y="3623274"/>
            <a:ext cx="3635466" cy="2348331"/>
            <a:chOff x="2739050" y="3623274"/>
            <a:chExt cx="3635466" cy="2348331"/>
          </a:xfrm>
        </p:grpSpPr>
        <p:cxnSp>
          <p:nvCxnSpPr>
            <p:cNvPr id="17" name="直線矢印コネクタ 16"/>
            <p:cNvCxnSpPr/>
            <p:nvPr/>
          </p:nvCxnSpPr>
          <p:spPr>
            <a:xfrm flipV="1">
              <a:off x="3361561" y="3623274"/>
              <a:ext cx="87152" cy="133266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2739050" y="4955942"/>
              <a:ext cx="1693231" cy="1015663"/>
            </a:xfrm>
            <a:prstGeom prst="rect">
              <a:avLst/>
            </a:prstGeom>
            <a:noFill/>
          </p:spPr>
          <p:txBody>
            <a:bodyPr wrap="square" rtlCol="0">
              <a:spAutoFit/>
            </a:bodyPr>
            <a:lstStyle/>
            <a:p>
              <a:r>
                <a:rPr kumimoji="1" lang="ja-JP" altLang="en-US" dirty="0" smtClean="0"/>
                <a:t>アルドステロン</a:t>
              </a:r>
              <a:endParaRPr kumimoji="1" lang="en-US" altLang="ja-JP" dirty="0" smtClean="0"/>
            </a:p>
            <a:p>
              <a:r>
                <a:rPr lang="ja-JP" altLang="en-US" sz="1400" b="1" dirty="0" smtClean="0"/>
                <a:t>遠位尿細管で</a:t>
              </a:r>
              <a:r>
                <a:rPr lang="en-US" altLang="ja-JP" sz="1400" b="1" dirty="0" smtClean="0"/>
                <a:t>Na-K</a:t>
              </a:r>
              <a:r>
                <a:rPr lang="ja-JP" altLang="en-US" sz="1400" b="1" dirty="0" smtClean="0"/>
                <a:t>交換を増加させて、水の再吸収増加。</a:t>
              </a:r>
              <a:endParaRPr kumimoji="1" lang="ja-JP" altLang="en-US" sz="1400" b="1" dirty="0"/>
            </a:p>
          </p:txBody>
        </p:sp>
        <p:cxnSp>
          <p:nvCxnSpPr>
            <p:cNvPr id="21" name="直線矢印コネクタ 20"/>
            <p:cNvCxnSpPr/>
            <p:nvPr/>
          </p:nvCxnSpPr>
          <p:spPr>
            <a:xfrm flipH="1">
              <a:off x="4432281" y="4471620"/>
              <a:ext cx="656259" cy="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4690133" y="4481096"/>
              <a:ext cx="1684383" cy="800219"/>
            </a:xfrm>
            <a:prstGeom prst="rect">
              <a:avLst/>
            </a:prstGeom>
            <a:noFill/>
          </p:spPr>
          <p:txBody>
            <a:bodyPr wrap="square" rtlCol="0">
              <a:spAutoFit/>
            </a:bodyPr>
            <a:lstStyle/>
            <a:p>
              <a:r>
                <a:rPr kumimoji="1" lang="ja-JP" altLang="en-US" dirty="0" smtClean="0"/>
                <a:t>バゾプレッシン</a:t>
              </a:r>
              <a:endParaRPr kumimoji="1" lang="en-US" altLang="ja-JP" dirty="0" smtClean="0"/>
            </a:p>
            <a:p>
              <a:r>
                <a:rPr lang="ja-JP" altLang="en-US" sz="1400" dirty="0" smtClean="0"/>
                <a:t>集合管での水の再吸収のみを増加</a:t>
              </a:r>
              <a:endParaRPr kumimoji="1" lang="ja-JP" altLang="en-US" sz="1400" dirty="0"/>
            </a:p>
          </p:txBody>
        </p:sp>
      </p:grpSp>
      <p:grpSp>
        <p:nvGrpSpPr>
          <p:cNvPr id="4" name="図形グループ 3"/>
          <p:cNvGrpSpPr/>
          <p:nvPr/>
        </p:nvGrpSpPr>
        <p:grpSpPr>
          <a:xfrm>
            <a:off x="5773304" y="1618774"/>
            <a:ext cx="4386082" cy="2862322"/>
            <a:chOff x="5773304" y="1618774"/>
            <a:chExt cx="4386082" cy="2862322"/>
          </a:xfrm>
        </p:grpSpPr>
        <p:sp>
          <p:nvSpPr>
            <p:cNvPr id="24" name="テキスト ボックス 23"/>
            <p:cNvSpPr txBox="1"/>
            <p:nvPr/>
          </p:nvSpPr>
          <p:spPr>
            <a:xfrm>
              <a:off x="5773304" y="1618774"/>
              <a:ext cx="4386082" cy="2862322"/>
            </a:xfrm>
            <a:prstGeom prst="rect">
              <a:avLst/>
            </a:prstGeom>
            <a:noFill/>
          </p:spPr>
          <p:txBody>
            <a:bodyPr wrap="square" rtlCol="0">
              <a:spAutoFit/>
            </a:bodyPr>
            <a:lstStyle/>
            <a:p>
              <a:r>
                <a:rPr kumimoji="1" lang="ja-JP" altLang="en-US" sz="2000" dirty="0" smtClean="0"/>
                <a:t>脱水には、水だけが少なくなるものと、水とナトリウムが少なくなるものの２つがある。</a:t>
              </a:r>
              <a:endParaRPr kumimoji="1" lang="en-US" altLang="ja-JP" sz="2000" dirty="0" smtClean="0"/>
            </a:p>
            <a:p>
              <a:r>
                <a:rPr lang="ja-JP" altLang="en-US" sz="2000" dirty="0" smtClean="0"/>
                <a:t>水だけ不足・・・・・・・・浸透圧増加</a:t>
              </a:r>
              <a:endParaRPr lang="en-US" altLang="ja-JP" sz="2000" dirty="0" smtClean="0"/>
            </a:p>
            <a:p>
              <a:r>
                <a:rPr kumimoji="1" lang="ja-JP" altLang="en-US" sz="2000" dirty="0" smtClean="0"/>
                <a:t>水とナトリウム不足・・浸透圧変化なし</a:t>
              </a:r>
              <a:endParaRPr kumimoji="1" lang="en-US" altLang="ja-JP" sz="2000" dirty="0" smtClean="0"/>
            </a:p>
            <a:p>
              <a:endParaRPr lang="en-US" altLang="ja-JP" sz="2000" dirty="0"/>
            </a:p>
            <a:p>
              <a:endParaRPr kumimoji="1" lang="en-US" altLang="ja-JP" sz="2000" dirty="0" smtClean="0"/>
            </a:p>
            <a:p>
              <a:r>
                <a:rPr lang="ja-JP" altLang="en-US" sz="2000" dirty="0" smtClean="0"/>
                <a:t>水だけ増加させるにはバゾプレッシン</a:t>
              </a:r>
              <a:endParaRPr lang="en-US" altLang="ja-JP" sz="2000" dirty="0" smtClean="0"/>
            </a:p>
            <a:p>
              <a:r>
                <a:rPr kumimoji="1" lang="ja-JP" altLang="en-US" sz="2000" dirty="0" smtClean="0"/>
                <a:t>両方増加させるにはアルドステロン</a:t>
              </a:r>
              <a:endParaRPr kumimoji="1" lang="ja-JP" altLang="en-US" sz="2000" dirty="0"/>
            </a:p>
          </p:txBody>
        </p:sp>
        <p:sp>
          <p:nvSpPr>
            <p:cNvPr id="25" name="下矢印 24"/>
            <p:cNvSpPr/>
            <p:nvPr/>
          </p:nvSpPr>
          <p:spPr>
            <a:xfrm>
              <a:off x="7320733" y="3386974"/>
              <a:ext cx="921317" cy="2363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59543" y="667657"/>
            <a:ext cx="7257143" cy="1938992"/>
          </a:xfrm>
          <a:prstGeom prst="rect">
            <a:avLst/>
          </a:prstGeom>
          <a:noFill/>
        </p:spPr>
        <p:txBody>
          <a:bodyPr wrap="square" rtlCol="0">
            <a:spAutoFit/>
          </a:bodyPr>
          <a:lstStyle/>
          <a:p>
            <a:r>
              <a:rPr lang="ja-JP" altLang="en-US" sz="2000" dirty="0"/>
              <a:t>肝硬変でみられる検査所見はどれか。</a:t>
            </a:r>
            <a:r>
              <a:rPr lang="en-US" altLang="ja-JP" sz="2000" dirty="0"/>
              <a:t>2</a:t>
            </a:r>
            <a:r>
              <a:rPr lang="ja-JP" altLang="en-US" sz="2000" dirty="0"/>
              <a:t>つ選べ。</a:t>
            </a:r>
          </a:p>
          <a:p>
            <a:r>
              <a:rPr lang="en-US" altLang="ja-JP" sz="2000" dirty="0"/>
              <a:t>1. </a:t>
            </a:r>
            <a:r>
              <a:rPr lang="ja-JP" altLang="en-US" sz="2000" dirty="0"/>
              <a:t>血小板増多 </a:t>
            </a:r>
          </a:p>
          <a:p>
            <a:r>
              <a:rPr lang="en-US" altLang="ja-JP" sz="2000" dirty="0"/>
              <a:t>2. </a:t>
            </a:r>
            <a:r>
              <a:rPr lang="ja-JP" altLang="en-US" sz="2000" dirty="0"/>
              <a:t>尿酸値</a:t>
            </a:r>
            <a:r>
              <a:rPr lang="ja-JP" altLang="en-US" sz="2000" dirty="0" smtClean="0"/>
              <a:t>上昇</a:t>
            </a:r>
            <a:endParaRPr lang="ja-JP" altLang="en-US" sz="2000" dirty="0"/>
          </a:p>
          <a:p>
            <a:r>
              <a:rPr lang="en-US" altLang="ja-JP" sz="2000" dirty="0"/>
              <a:t>3. </a:t>
            </a:r>
            <a:r>
              <a:rPr lang="ja-JP" altLang="en-US" sz="2000" dirty="0"/>
              <a:t>血清アルブミン値</a:t>
            </a:r>
            <a:r>
              <a:rPr lang="ja-JP" altLang="en-US" sz="2000" dirty="0" smtClean="0"/>
              <a:t>低下　　　　　　　　　　</a:t>
            </a:r>
            <a:r>
              <a:rPr lang="ja-JP" altLang="en-US" sz="2000" dirty="0" smtClean="0">
                <a:latin typeface="Wingdings"/>
                <a:ea typeface="Wingdings"/>
                <a:cs typeface="Wingdings"/>
                <a:sym typeface="Wingdings"/>
              </a:rPr>
              <a:t></a:t>
            </a:r>
            <a:r>
              <a:rPr lang="ja-JP" altLang="en-US" sz="2000" dirty="0" smtClean="0"/>
              <a:t> </a:t>
            </a:r>
            <a:endParaRPr lang="ja-JP" altLang="en-US" sz="2000" dirty="0"/>
          </a:p>
          <a:p>
            <a:r>
              <a:rPr lang="en-US" altLang="ja-JP" sz="2000" dirty="0"/>
              <a:t>4. </a:t>
            </a:r>
            <a:r>
              <a:rPr lang="ja-JP" altLang="en-US" sz="2000" dirty="0"/>
              <a:t>血中アンモニア値上</a:t>
            </a:r>
            <a:r>
              <a:rPr lang="ja-JP" altLang="en-US" sz="2000" dirty="0" smtClean="0"/>
              <a:t>昇　　　　　　　　　　</a:t>
            </a:r>
            <a:r>
              <a:rPr lang="ja-JP" altLang="en-US" sz="2000" dirty="0" smtClean="0">
                <a:latin typeface="Wingdings"/>
                <a:ea typeface="Wingdings"/>
                <a:cs typeface="Wingdings"/>
                <a:sym typeface="Wingdings"/>
              </a:rPr>
              <a:t></a:t>
            </a:r>
            <a:r>
              <a:rPr lang="ja-JP" altLang="en-US" sz="2000" dirty="0" smtClean="0"/>
              <a:t> </a:t>
            </a:r>
            <a:endParaRPr lang="ja-JP" altLang="en-US" sz="2000" dirty="0"/>
          </a:p>
          <a:p>
            <a:r>
              <a:rPr lang="en-US" altLang="ja-JP" sz="2000" dirty="0"/>
              <a:t>5. </a:t>
            </a:r>
            <a:r>
              <a:rPr lang="ja-JP" altLang="en-US" sz="2000" dirty="0"/>
              <a:t>プロトロンビン時間</a:t>
            </a:r>
            <a:r>
              <a:rPr lang="ja-JP" altLang="en-US" sz="2000" dirty="0" smtClean="0"/>
              <a:t>短縮</a:t>
            </a:r>
            <a:endParaRPr lang="ja-JP" altLang="en-US" sz="2000" dirty="0"/>
          </a:p>
        </p:txBody>
      </p:sp>
      <p:sp>
        <p:nvSpPr>
          <p:cNvPr id="3" name="テキスト ボックス 2"/>
          <p:cNvSpPr txBox="1"/>
          <p:nvPr/>
        </p:nvSpPr>
        <p:spPr>
          <a:xfrm>
            <a:off x="449943" y="3817256"/>
            <a:ext cx="9434286" cy="1938992"/>
          </a:xfrm>
          <a:prstGeom prst="rect">
            <a:avLst/>
          </a:prstGeom>
          <a:noFill/>
        </p:spPr>
        <p:txBody>
          <a:bodyPr wrap="square" rtlCol="0">
            <a:spAutoFit/>
          </a:bodyPr>
          <a:lstStyle/>
          <a:p>
            <a:r>
              <a:rPr kumimoji="1" lang="ja-JP" altLang="en-US" sz="2000" dirty="0" smtClean="0"/>
              <a:t>肝硬変の検査所見</a:t>
            </a:r>
            <a:endParaRPr kumimoji="1" lang="en-US" altLang="ja-JP" sz="2000" dirty="0" smtClean="0"/>
          </a:p>
          <a:p>
            <a:r>
              <a:rPr lang="ja-JP" altLang="en-US" sz="2000" dirty="0" smtClean="0"/>
              <a:t>１．肝細胞の障害・・・・・・・</a:t>
            </a:r>
            <a:r>
              <a:rPr lang="en-US" altLang="ja-JP" sz="2000" dirty="0" smtClean="0"/>
              <a:t>GOT</a:t>
            </a:r>
            <a:r>
              <a:rPr lang="ja-JP" altLang="en-US" sz="2000" dirty="0" err="1" smtClean="0"/>
              <a:t>、</a:t>
            </a:r>
            <a:r>
              <a:rPr lang="en-US" altLang="ja-JP" sz="2000" dirty="0" smtClean="0"/>
              <a:t>GPT</a:t>
            </a:r>
            <a:r>
              <a:rPr lang="ja-JP" altLang="en-US" sz="2000" dirty="0" err="1" smtClean="0"/>
              <a:t>、</a:t>
            </a:r>
            <a:r>
              <a:rPr lang="en-US" altLang="ja-JP" sz="2000" dirty="0" smtClean="0"/>
              <a:t>LDH</a:t>
            </a:r>
            <a:r>
              <a:rPr lang="ja-JP" altLang="en-US" sz="2000" dirty="0" smtClean="0"/>
              <a:t>などの上昇</a:t>
            </a:r>
            <a:endParaRPr lang="en-US" altLang="ja-JP" sz="2000" dirty="0" smtClean="0"/>
          </a:p>
          <a:p>
            <a:r>
              <a:rPr kumimoji="1" lang="ja-JP" altLang="en-US" sz="2000" dirty="0" smtClean="0"/>
              <a:t>２．胆汁うっ滞・・・・・・・・・・ビリルビン増加、</a:t>
            </a:r>
            <a:r>
              <a:rPr kumimoji="1" lang="en-US" altLang="ja-JP" sz="2000" dirty="0" smtClean="0"/>
              <a:t>ALP</a:t>
            </a:r>
            <a:r>
              <a:rPr kumimoji="1" lang="ja-JP" altLang="en-US" sz="2000" dirty="0" smtClean="0"/>
              <a:t>上昇</a:t>
            </a:r>
            <a:endParaRPr kumimoji="1" lang="en-US" altLang="ja-JP" sz="2000" dirty="0" smtClean="0"/>
          </a:p>
          <a:p>
            <a:r>
              <a:rPr lang="ja-JP" altLang="en-US" sz="2000" dirty="0" smtClean="0"/>
              <a:t>３．タンパク合成の低下・・アルブミン低下、凝固因子低下</a:t>
            </a:r>
            <a:r>
              <a:rPr lang="ja-JP" altLang="en-US" sz="2000" dirty="0" err="1" smtClean="0"/>
              <a:t>、、</a:t>
            </a:r>
            <a:r>
              <a:rPr lang="ja-JP" altLang="en-US" sz="2000" dirty="0" smtClean="0"/>
              <a:t>プロトロンビン時間の延長</a:t>
            </a:r>
            <a:endParaRPr lang="en-US" altLang="ja-JP" sz="2000" dirty="0" smtClean="0"/>
          </a:p>
          <a:p>
            <a:r>
              <a:rPr kumimoji="1" lang="ja-JP" altLang="en-US" sz="2000" dirty="0" smtClean="0"/>
              <a:t>４．門脈圧上昇、脾腫・・・・血小板低下、貧血、白血球減少</a:t>
            </a:r>
            <a:endParaRPr kumimoji="1" lang="en-US" altLang="ja-JP" sz="2000" dirty="0" smtClean="0"/>
          </a:p>
          <a:p>
            <a:r>
              <a:rPr lang="ja-JP" altLang="en-US" sz="2000" dirty="0" smtClean="0"/>
              <a:t>５．解毒機能の低下・・・・・アンモニアの上昇</a:t>
            </a:r>
            <a:endParaRPr kumimoji="1" lang="ja-JP" altLang="en-US" sz="2000" dirty="0"/>
          </a:p>
        </p:txBody>
      </p:sp>
      <p:sp>
        <p:nvSpPr>
          <p:cNvPr id="4" name="正方形/長方形 3"/>
          <p:cNvSpPr/>
          <p:nvPr/>
        </p:nvSpPr>
        <p:spPr>
          <a:xfrm>
            <a:off x="5041898" y="1524000"/>
            <a:ext cx="762001" cy="7874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4278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20571" y="319314"/>
            <a:ext cx="2954655" cy="646331"/>
          </a:xfrm>
          <a:prstGeom prst="rect">
            <a:avLst/>
          </a:prstGeom>
          <a:noFill/>
        </p:spPr>
        <p:txBody>
          <a:bodyPr wrap="none" rtlCol="0">
            <a:spAutoFit/>
          </a:bodyPr>
          <a:lstStyle/>
          <a:p>
            <a:r>
              <a:rPr kumimoji="1" lang="ja-JP" altLang="en-US" sz="3600" smtClean="0"/>
              <a:t>炎症性腸疾患</a:t>
            </a:r>
            <a:endParaRPr kumimoji="1" lang="ja-JP" altLang="en-US" sz="3600"/>
          </a:p>
        </p:txBody>
      </p:sp>
      <p:sp>
        <p:nvSpPr>
          <p:cNvPr id="3" name="テキスト ボックス 2"/>
          <p:cNvSpPr txBox="1"/>
          <p:nvPr/>
        </p:nvSpPr>
        <p:spPr>
          <a:xfrm>
            <a:off x="1117600" y="1378857"/>
            <a:ext cx="8200571" cy="2246769"/>
          </a:xfrm>
          <a:prstGeom prst="rect">
            <a:avLst/>
          </a:prstGeom>
          <a:noFill/>
        </p:spPr>
        <p:txBody>
          <a:bodyPr wrap="square" rtlCol="0">
            <a:spAutoFit/>
          </a:bodyPr>
          <a:lstStyle/>
          <a:p>
            <a:r>
              <a:rPr lang="ja-JP" altLang="en-US" sz="2000" dirty="0"/>
              <a:t>潰瘍性大腸炎と比べた</a:t>
            </a:r>
            <a:r>
              <a:rPr lang="en-US" altLang="ja-JP" sz="2000" dirty="0"/>
              <a:t>Crohn〈</a:t>
            </a:r>
            <a:r>
              <a:rPr lang="ja-JP" altLang="en-US" sz="2000" dirty="0"/>
              <a:t>クローン</a:t>
            </a:r>
            <a:r>
              <a:rPr lang="en-US" altLang="ja-JP" sz="2000" dirty="0"/>
              <a:t>〉</a:t>
            </a:r>
            <a:r>
              <a:rPr lang="ja-JP" altLang="en-US" sz="2000" dirty="0"/>
              <a:t>病の特徴について正しいのはどれか。</a:t>
            </a:r>
            <a:r>
              <a:rPr lang="en-US" altLang="ja-JP" sz="2000" dirty="0"/>
              <a:t>2</a:t>
            </a:r>
            <a:r>
              <a:rPr lang="ja-JP" altLang="en-US" sz="2000" dirty="0"/>
              <a:t>つ選べ。</a:t>
            </a:r>
          </a:p>
          <a:p>
            <a:r>
              <a:rPr lang="en-US" altLang="ja-JP" sz="2000" dirty="0"/>
              <a:t>1. </a:t>
            </a:r>
            <a:r>
              <a:rPr lang="ja-JP" altLang="en-US" sz="2000" dirty="0"/>
              <a:t>悪性化の頻度は低い。 </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a:t>2. </a:t>
            </a:r>
            <a:r>
              <a:rPr lang="ja-JP" altLang="en-US" sz="2000" dirty="0"/>
              <a:t>瘻孔を併発しやすい。 </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a:t>3. </a:t>
            </a:r>
            <a:r>
              <a:rPr lang="ja-JP" altLang="en-US" sz="2000" dirty="0"/>
              <a:t>初発症状は粘血便である。 </a:t>
            </a:r>
          </a:p>
          <a:p>
            <a:r>
              <a:rPr lang="en-US" altLang="ja-JP" sz="2000" dirty="0"/>
              <a:t>4. </a:t>
            </a:r>
            <a:r>
              <a:rPr lang="ja-JP" altLang="en-US" sz="2000" dirty="0"/>
              <a:t>炎症は大腸に限局している。 </a:t>
            </a:r>
          </a:p>
          <a:p>
            <a:r>
              <a:rPr lang="en-US" altLang="ja-JP" sz="2000" dirty="0"/>
              <a:t>5. </a:t>
            </a:r>
            <a:r>
              <a:rPr lang="ja-JP" altLang="en-US" sz="2000" dirty="0"/>
              <a:t>好発年齢は</a:t>
            </a:r>
            <a:r>
              <a:rPr lang="en-US" altLang="ja-JP" sz="2000" dirty="0"/>
              <a:t>50</a:t>
            </a:r>
            <a:r>
              <a:rPr lang="ja-JP" altLang="en-US" sz="2000" dirty="0"/>
              <a:t>歳以上である。 </a:t>
            </a:r>
          </a:p>
        </p:txBody>
      </p:sp>
      <p:sp>
        <p:nvSpPr>
          <p:cNvPr id="4" name="テキスト ボックス 3"/>
          <p:cNvSpPr txBox="1"/>
          <p:nvPr/>
        </p:nvSpPr>
        <p:spPr>
          <a:xfrm>
            <a:off x="769256" y="4325257"/>
            <a:ext cx="8795657" cy="1938992"/>
          </a:xfrm>
          <a:prstGeom prst="rect">
            <a:avLst/>
          </a:prstGeom>
          <a:noFill/>
        </p:spPr>
        <p:txBody>
          <a:bodyPr wrap="square" rtlCol="0">
            <a:spAutoFit/>
          </a:bodyPr>
          <a:lstStyle/>
          <a:p>
            <a:r>
              <a:rPr kumimoji="1" lang="ja-JP" altLang="en-US" sz="2000" dirty="0" smtClean="0"/>
              <a:t>潰瘍性大腸炎　　　　　　　　　　　　　　　　　クローン病</a:t>
            </a:r>
            <a:endParaRPr kumimoji="1" lang="en-US" altLang="ja-JP" sz="2000" dirty="0" smtClean="0"/>
          </a:p>
          <a:p>
            <a:r>
              <a:rPr lang="ja-JP" altLang="en-US" sz="2000" dirty="0" smtClean="0"/>
              <a:t>若年</a:t>
            </a:r>
            <a:r>
              <a:rPr lang="ja-JP" altLang="en-US" sz="2000" dirty="0"/>
              <a:t>者</a:t>
            </a:r>
            <a:r>
              <a:rPr lang="ja-JP" altLang="en-US" sz="2000" dirty="0" smtClean="0"/>
              <a:t>に発症（１０</a:t>
            </a:r>
            <a:r>
              <a:rPr lang="en-US" altLang="ja-JP" sz="2000" dirty="0"/>
              <a:t>-</a:t>
            </a:r>
            <a:r>
              <a:rPr lang="ja-JP" altLang="en-US" sz="2000" dirty="0" smtClean="0"/>
              <a:t>２０代）　　　　　　　　　　</a:t>
            </a:r>
            <a:r>
              <a:rPr lang="ja-JP" altLang="en-US" sz="2000" dirty="0"/>
              <a:t>若年者に発症（１０</a:t>
            </a:r>
            <a:r>
              <a:rPr lang="en-US" altLang="ja-JP" sz="2000" dirty="0"/>
              <a:t>-</a:t>
            </a:r>
            <a:r>
              <a:rPr lang="ja-JP" altLang="en-US" sz="2000" dirty="0"/>
              <a:t>２０代）</a:t>
            </a:r>
          </a:p>
          <a:p>
            <a:r>
              <a:rPr kumimoji="1" lang="ja-JP" altLang="en-US" sz="2000" dirty="0" smtClean="0"/>
              <a:t>大腸特に直腸に病変が多い　　　　　　　　　消化管のどこにでもできる。</a:t>
            </a:r>
            <a:endParaRPr kumimoji="1" lang="en-US" altLang="ja-JP" sz="2000" dirty="0" smtClean="0"/>
          </a:p>
          <a:p>
            <a:r>
              <a:rPr lang="ja-JP" altLang="en-US" sz="2000" dirty="0" smtClean="0"/>
              <a:t>浅い</a:t>
            </a:r>
            <a:r>
              <a:rPr lang="ja-JP" altLang="en-US" sz="2000" dirty="0"/>
              <a:t>潰瘍</a:t>
            </a:r>
            <a:r>
              <a:rPr lang="ja-JP" altLang="en-US" sz="2000" dirty="0" smtClean="0"/>
              <a:t>ができる。　　　　　　　　　　　　　　深い潰瘍ができる（穴があくこともある）。</a:t>
            </a:r>
            <a:endParaRPr lang="en-US" altLang="ja-JP" sz="2000" dirty="0" smtClean="0"/>
          </a:p>
          <a:p>
            <a:r>
              <a:rPr kumimoji="1" lang="ja-JP" altLang="en-US" sz="2000" dirty="0" smtClean="0"/>
              <a:t>大腸がんの合併が多い。　　　　　　　　　　　</a:t>
            </a:r>
            <a:r>
              <a:rPr lang="ja-JP" altLang="en-US" sz="2000" dirty="0"/>
              <a:t>大腸がんの</a:t>
            </a:r>
            <a:r>
              <a:rPr lang="ja-JP" altLang="en-US" sz="2000" dirty="0" smtClean="0"/>
              <a:t>合併は少ない。</a:t>
            </a:r>
            <a:endParaRPr lang="ja-JP" altLang="en-US" sz="2000" dirty="0"/>
          </a:p>
          <a:p>
            <a:r>
              <a:rPr kumimoji="1" lang="ja-JP" altLang="en-US" sz="2000" dirty="0" smtClean="0"/>
              <a:t>粘血便　　　　　　　　　　　　　　　　　　　　　　粘血便</a:t>
            </a:r>
            <a:endParaRPr kumimoji="1" lang="ja-JP" altLang="en-US" sz="2000" dirty="0"/>
          </a:p>
        </p:txBody>
      </p:sp>
      <p:grpSp>
        <p:nvGrpSpPr>
          <p:cNvPr id="5" name="図形グループ 4"/>
          <p:cNvGrpSpPr/>
          <p:nvPr/>
        </p:nvGrpSpPr>
        <p:grpSpPr>
          <a:xfrm>
            <a:off x="6836104" y="1917701"/>
            <a:ext cx="542596" cy="723374"/>
            <a:chOff x="7084179" y="5466477"/>
            <a:chExt cx="388448" cy="461665"/>
          </a:xfrm>
        </p:grpSpPr>
        <p:sp>
          <p:nvSpPr>
            <p:cNvPr id="6" name="テキスト ボックス 5"/>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7" name="正方形/長方形 6"/>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298554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14400" y="394447"/>
            <a:ext cx="8750299" cy="2308324"/>
          </a:xfrm>
          <a:prstGeom prst="rect">
            <a:avLst/>
          </a:prstGeom>
          <a:noFill/>
        </p:spPr>
        <p:txBody>
          <a:bodyPr wrap="square" rtlCol="0">
            <a:spAutoFit/>
          </a:bodyPr>
          <a:lstStyle/>
          <a:p>
            <a:r>
              <a:rPr lang="ja-JP" altLang="en-US" sz="2400" dirty="0"/>
              <a:t>大腸内視鏡検査について正しいのはどれか。</a:t>
            </a:r>
            <a:r>
              <a:rPr lang="en-US" altLang="ja-JP" sz="2400" dirty="0"/>
              <a:t>2</a:t>
            </a:r>
            <a:r>
              <a:rPr lang="ja-JP" altLang="en-US" sz="2400" dirty="0"/>
              <a:t>つ選べ。</a:t>
            </a:r>
          </a:p>
          <a:p>
            <a:r>
              <a:rPr lang="en-US" altLang="ja-JP" sz="2400" dirty="0"/>
              <a:t>1. </a:t>
            </a:r>
            <a:r>
              <a:rPr lang="ja-JP" altLang="en-US" sz="2400" dirty="0"/>
              <a:t>検査前日の朝から絶食とする。 </a:t>
            </a:r>
          </a:p>
          <a:p>
            <a:r>
              <a:rPr lang="en-US" altLang="ja-JP" sz="2400" dirty="0"/>
              <a:t>2. </a:t>
            </a:r>
            <a:r>
              <a:rPr lang="ja-JP" altLang="en-US" sz="2400" dirty="0"/>
              <a:t>腸管洗浄液は</a:t>
            </a:r>
            <a:r>
              <a:rPr lang="en-US" altLang="ja-JP" sz="2400" dirty="0"/>
              <a:t>6</a:t>
            </a:r>
            <a:r>
              <a:rPr lang="ja-JP" altLang="en-US" sz="2400" dirty="0"/>
              <a:t>時間かけて内服する。 </a:t>
            </a:r>
          </a:p>
          <a:p>
            <a:r>
              <a:rPr lang="en-US" altLang="ja-JP" sz="2400" dirty="0"/>
              <a:t>3. </a:t>
            </a:r>
            <a:r>
              <a:rPr lang="ja-JP" altLang="en-US" sz="2400" dirty="0"/>
              <a:t>迷走神経反射によって血圧が低下する可能性がある</a:t>
            </a:r>
            <a:r>
              <a:rPr lang="ja-JP" altLang="en-US" sz="2400" dirty="0" smtClean="0"/>
              <a:t>。　　　　</a:t>
            </a:r>
            <a:r>
              <a:rPr lang="ja-JP" altLang="en-US" sz="2400" dirty="0" smtClean="0">
                <a:latin typeface="Wingdings"/>
                <a:ea typeface="Wingdings"/>
                <a:cs typeface="Wingdings"/>
                <a:sym typeface="Wingdings"/>
              </a:rPr>
              <a:t></a:t>
            </a:r>
            <a:r>
              <a:rPr lang="ja-JP" altLang="en-US" sz="2400" dirty="0" smtClean="0"/>
              <a:t> </a:t>
            </a:r>
            <a:endParaRPr lang="ja-JP" altLang="en-US" sz="2400" dirty="0"/>
          </a:p>
          <a:p>
            <a:r>
              <a:rPr lang="en-US" altLang="ja-JP" sz="2400" dirty="0"/>
              <a:t>4. </a:t>
            </a:r>
            <a:r>
              <a:rPr lang="ja-JP" altLang="en-US" sz="2400" dirty="0"/>
              <a:t>検査後に嚥下障害を生じる可能性がある。 </a:t>
            </a:r>
          </a:p>
          <a:p>
            <a:r>
              <a:rPr lang="en-US" altLang="ja-JP" sz="2400" dirty="0"/>
              <a:t>5. </a:t>
            </a:r>
            <a:r>
              <a:rPr lang="ja-JP" altLang="en-US" sz="2400" dirty="0"/>
              <a:t>検査後に下血の有無を観察する</a:t>
            </a:r>
            <a:r>
              <a:rPr lang="ja-JP" altLang="en-US" sz="2400" dirty="0" smtClean="0"/>
              <a:t>。　　　　　　　　　　　　　　　　　</a:t>
            </a:r>
            <a:r>
              <a:rPr lang="ja-JP" altLang="en-US" sz="2400" dirty="0" smtClean="0">
                <a:latin typeface="Wingdings"/>
                <a:ea typeface="Wingdings"/>
                <a:cs typeface="Wingdings"/>
                <a:sym typeface="Wingdings"/>
              </a:rPr>
              <a:t></a:t>
            </a:r>
            <a:endParaRPr kumimoji="1" lang="ja-JP" altLang="en-US" sz="2400" dirty="0"/>
          </a:p>
        </p:txBody>
      </p:sp>
      <p:sp>
        <p:nvSpPr>
          <p:cNvPr id="3" name="テキスト ボックス 2"/>
          <p:cNvSpPr txBox="1"/>
          <p:nvPr/>
        </p:nvSpPr>
        <p:spPr>
          <a:xfrm>
            <a:off x="914401" y="3532094"/>
            <a:ext cx="8534400" cy="1938992"/>
          </a:xfrm>
          <a:prstGeom prst="rect">
            <a:avLst/>
          </a:prstGeom>
          <a:noFill/>
        </p:spPr>
        <p:txBody>
          <a:bodyPr wrap="square" rtlCol="0">
            <a:spAutoFit/>
          </a:bodyPr>
          <a:lstStyle/>
          <a:p>
            <a:r>
              <a:rPr kumimoji="1" lang="ja-JP" altLang="en-US" sz="2000" dirty="0" smtClean="0"/>
              <a:t>大腸内視鏡検査</a:t>
            </a:r>
            <a:endParaRPr kumimoji="1" lang="en-US" altLang="ja-JP" sz="2000" dirty="0" smtClean="0"/>
          </a:p>
          <a:p>
            <a:r>
              <a:rPr lang="ja-JP" altLang="en-US" sz="2000" dirty="0" smtClean="0"/>
              <a:t>１．前日夜より絶食にし、下剤を服用してもらい、検査当日腸管洗浄剤を服用してもらう。腸管内の便を出して内腔を観察しやすくするため。</a:t>
            </a:r>
            <a:endParaRPr lang="en-US" altLang="ja-JP" sz="2000" dirty="0" smtClean="0"/>
          </a:p>
          <a:p>
            <a:r>
              <a:rPr kumimoji="1" lang="ja-JP" altLang="en-US" sz="2000" dirty="0" smtClean="0"/>
              <a:t>２．検査中は、痛みのために迷走神経反射が起こって心臓の白銅が抑制される可能性がある。また時に穿孔することもある。</a:t>
            </a:r>
            <a:endParaRPr kumimoji="1" lang="en-US" altLang="ja-JP" sz="2000" dirty="0" smtClean="0"/>
          </a:p>
          <a:p>
            <a:r>
              <a:rPr lang="ja-JP" altLang="en-US" sz="2000" dirty="0" smtClean="0"/>
              <a:t>３．検査時に生検などがあると出血することもある。</a:t>
            </a:r>
            <a:endParaRPr kumimoji="1" lang="ja-JP" altLang="en-US" sz="2000" dirty="0"/>
          </a:p>
        </p:txBody>
      </p:sp>
      <p:sp>
        <p:nvSpPr>
          <p:cNvPr id="4" name="正方形/長方形 3"/>
          <p:cNvSpPr/>
          <p:nvPr/>
        </p:nvSpPr>
        <p:spPr>
          <a:xfrm>
            <a:off x="9029699" y="13208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8877300" y="22225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305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43200" y="358588"/>
            <a:ext cx="4113627" cy="646331"/>
          </a:xfrm>
          <a:prstGeom prst="rect">
            <a:avLst/>
          </a:prstGeom>
          <a:noFill/>
        </p:spPr>
        <p:txBody>
          <a:bodyPr wrap="none" rtlCol="0">
            <a:spAutoFit/>
          </a:bodyPr>
          <a:lstStyle/>
          <a:p>
            <a:r>
              <a:rPr kumimoji="1" lang="ja-JP" altLang="en-US" sz="3600" smtClean="0"/>
              <a:t>消化と吸収について</a:t>
            </a:r>
            <a:endParaRPr kumimoji="1" lang="ja-JP" altLang="en-US" sz="3600"/>
          </a:p>
        </p:txBody>
      </p:sp>
      <p:sp>
        <p:nvSpPr>
          <p:cNvPr id="4" name="テキスト ボックス 3"/>
          <p:cNvSpPr txBox="1"/>
          <p:nvPr/>
        </p:nvSpPr>
        <p:spPr>
          <a:xfrm>
            <a:off x="2743200" y="1177969"/>
            <a:ext cx="4751294" cy="1938992"/>
          </a:xfrm>
          <a:prstGeom prst="rect">
            <a:avLst/>
          </a:prstGeom>
          <a:noFill/>
        </p:spPr>
        <p:txBody>
          <a:bodyPr wrap="square" rtlCol="0">
            <a:spAutoFit/>
          </a:bodyPr>
          <a:lstStyle/>
          <a:p>
            <a:r>
              <a:rPr lang="ja-JP" altLang="en-US" sz="2400" dirty="0"/>
              <a:t>脂肪を乳化するのはどれか。</a:t>
            </a:r>
          </a:p>
          <a:p>
            <a:r>
              <a:rPr lang="en-US" altLang="ja-JP" sz="2400" dirty="0"/>
              <a:t>1. </a:t>
            </a:r>
            <a:r>
              <a:rPr lang="ja-JP" altLang="en-US" sz="2400" dirty="0"/>
              <a:t>胆汁酸塩 </a:t>
            </a:r>
          </a:p>
          <a:p>
            <a:r>
              <a:rPr lang="en-US" altLang="ja-JP" sz="2400" dirty="0"/>
              <a:t>2. </a:t>
            </a:r>
            <a:r>
              <a:rPr lang="ja-JP" altLang="en-US" sz="2400" dirty="0"/>
              <a:t>トリプシン </a:t>
            </a:r>
          </a:p>
          <a:p>
            <a:r>
              <a:rPr lang="en-US" altLang="ja-JP" sz="2400" dirty="0"/>
              <a:t>3. </a:t>
            </a:r>
            <a:r>
              <a:rPr lang="ja-JP" altLang="en-US" sz="2400" dirty="0"/>
              <a:t>ビリルビン </a:t>
            </a:r>
          </a:p>
          <a:p>
            <a:r>
              <a:rPr lang="en-US" altLang="ja-JP" sz="2400" dirty="0"/>
              <a:t>4. </a:t>
            </a:r>
            <a:r>
              <a:rPr lang="ja-JP" altLang="en-US" sz="2400" dirty="0" smtClean="0"/>
              <a:t>リパーゼ</a:t>
            </a:r>
            <a:endParaRPr kumimoji="1" lang="ja-JP" altLang="en-US" sz="2400" dirty="0"/>
          </a:p>
        </p:txBody>
      </p:sp>
      <p:grpSp>
        <p:nvGrpSpPr>
          <p:cNvPr id="3" name="図形グループ 2"/>
          <p:cNvGrpSpPr/>
          <p:nvPr/>
        </p:nvGrpSpPr>
        <p:grpSpPr>
          <a:xfrm>
            <a:off x="663389" y="3110076"/>
            <a:ext cx="8337176" cy="3481126"/>
            <a:chOff x="663389" y="3110076"/>
            <a:chExt cx="8337176" cy="3481126"/>
          </a:xfrm>
        </p:grpSpPr>
        <p:pic>
          <p:nvPicPr>
            <p:cNvPr id="5" name="table"/>
            <p:cNvPicPr>
              <a:picLocks noChangeAspect="1"/>
            </p:cNvPicPr>
            <p:nvPr/>
          </p:nvPicPr>
          <p:blipFill>
            <a:blip r:embed="rId2"/>
            <a:stretch>
              <a:fillRect/>
            </a:stretch>
          </p:blipFill>
          <p:spPr>
            <a:xfrm>
              <a:off x="4159624" y="3110076"/>
              <a:ext cx="4840941" cy="3481126"/>
            </a:xfrm>
            <a:prstGeom prst="rect">
              <a:avLst/>
            </a:prstGeom>
          </p:spPr>
        </p:pic>
        <p:sp>
          <p:nvSpPr>
            <p:cNvPr id="6" name="テキスト ボックス 5"/>
            <p:cNvSpPr txBox="1"/>
            <p:nvPr/>
          </p:nvSpPr>
          <p:spPr>
            <a:xfrm>
              <a:off x="663389" y="3415735"/>
              <a:ext cx="3227294" cy="2862322"/>
            </a:xfrm>
            <a:prstGeom prst="rect">
              <a:avLst/>
            </a:prstGeom>
            <a:noFill/>
          </p:spPr>
          <p:txBody>
            <a:bodyPr wrap="square" rtlCol="0">
              <a:spAutoFit/>
            </a:bodyPr>
            <a:lstStyle/>
            <a:p>
              <a:r>
                <a:rPr kumimoji="1" lang="ja-JP" altLang="en-US" sz="2000" b="1" dirty="0" smtClean="0"/>
                <a:t>脂肪の乳化</a:t>
              </a:r>
              <a:endParaRPr kumimoji="1" lang="en-US" altLang="ja-JP" sz="2000" b="1" dirty="0" smtClean="0"/>
            </a:p>
            <a:p>
              <a:endParaRPr lang="en-US" altLang="ja-JP" sz="2000" dirty="0"/>
            </a:p>
            <a:p>
              <a:r>
                <a:rPr kumimoji="1" lang="ja-JP" altLang="en-US" sz="2000" dirty="0" smtClean="0"/>
                <a:t>マヨネーズは、油と卵を混ぜて乳化したもの。</a:t>
              </a:r>
              <a:endParaRPr kumimoji="1" lang="en-US" altLang="ja-JP" sz="2000" dirty="0" smtClean="0"/>
            </a:p>
            <a:p>
              <a:r>
                <a:rPr kumimoji="1" lang="ja-JP" altLang="en-US" sz="2000" dirty="0" smtClean="0"/>
                <a:t>乳化とは、油を細かい粒子状にして大玉にならないようにしたもの。</a:t>
              </a:r>
              <a:endParaRPr kumimoji="1" lang="en-US" altLang="ja-JP" sz="2000" dirty="0" smtClean="0"/>
            </a:p>
            <a:p>
              <a:r>
                <a:rPr lang="ja-JP" altLang="en-US" sz="2000" dirty="0"/>
                <a:t>消化管</a:t>
              </a:r>
              <a:r>
                <a:rPr lang="ja-JP" altLang="en-US" sz="2000" dirty="0" smtClean="0"/>
                <a:t>では胆汁</a:t>
              </a:r>
              <a:r>
                <a:rPr lang="ja-JP" altLang="en-US" sz="2000" dirty="0"/>
                <a:t>中</a:t>
              </a:r>
              <a:r>
                <a:rPr lang="ja-JP" altLang="en-US" sz="2000" dirty="0" smtClean="0"/>
                <a:t>の</a:t>
              </a:r>
              <a:r>
                <a:rPr lang="ja-JP" altLang="en-US" sz="2000" dirty="0"/>
                <a:t>胆汁</a:t>
              </a:r>
              <a:r>
                <a:rPr lang="ja-JP" altLang="en-US" sz="2000" dirty="0" smtClean="0"/>
                <a:t>さんがその</a:t>
              </a:r>
              <a:r>
                <a:rPr lang="ja-JP" altLang="en-US" sz="2000" dirty="0"/>
                <a:t>働</a:t>
              </a:r>
              <a:r>
                <a:rPr lang="ja-JP" altLang="en-US" sz="2000" dirty="0" smtClean="0"/>
                <a:t>きをしている</a:t>
              </a:r>
              <a:r>
                <a:rPr lang="ja-JP" altLang="en-US" sz="2000" dirty="0"/>
                <a:t>。</a:t>
              </a:r>
              <a:endParaRPr kumimoji="1" lang="ja-JP" altLang="en-US" sz="2000" dirty="0"/>
            </a:p>
          </p:txBody>
        </p:sp>
      </p:grpSp>
    </p:spTree>
    <p:extLst>
      <p:ext uri="{BB962C8B-B14F-4D97-AF65-F5344CB8AC3E}">
        <p14:creationId xmlns:p14="http://schemas.microsoft.com/office/powerpoint/2010/main" val="144403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7129" y="878540"/>
            <a:ext cx="8122023" cy="2677656"/>
          </a:xfrm>
          <a:prstGeom prst="rect">
            <a:avLst/>
          </a:prstGeom>
          <a:noFill/>
        </p:spPr>
        <p:txBody>
          <a:bodyPr wrap="square" rtlCol="0">
            <a:spAutoFit/>
          </a:bodyPr>
          <a:lstStyle/>
          <a:p>
            <a:r>
              <a:rPr lang="ja-JP" altLang="en-US" sz="2400" dirty="0"/>
              <a:t>問題</a:t>
            </a:r>
            <a:r>
              <a:rPr lang="en-US" altLang="ja-JP" sz="2400" dirty="0"/>
              <a:t>82</a:t>
            </a:r>
            <a:r>
              <a:rPr lang="ja-JP" altLang="en-US" sz="2400" dirty="0"/>
              <a:t>：小腸からそのまま吸収されるのはどれか。</a:t>
            </a:r>
            <a:r>
              <a:rPr lang="en-US" altLang="ja-JP" sz="2400" dirty="0"/>
              <a:t>2</a:t>
            </a:r>
            <a:r>
              <a:rPr lang="ja-JP" altLang="en-US" sz="2400" dirty="0"/>
              <a:t>つ選べ。</a:t>
            </a:r>
          </a:p>
          <a:p>
            <a:endParaRPr lang="ja-JP" altLang="en-US" sz="2400" dirty="0"/>
          </a:p>
          <a:p>
            <a:r>
              <a:rPr lang="en-US" altLang="ja-JP" sz="2400" dirty="0"/>
              <a:t>1,</a:t>
            </a:r>
            <a:r>
              <a:rPr lang="ja-JP" altLang="en-US" sz="2400" dirty="0"/>
              <a:t>グルコース </a:t>
            </a:r>
            <a:r>
              <a:rPr lang="ja-JP" altLang="en-US" sz="2400" dirty="0" smtClean="0"/>
              <a:t>　　　　　　　　　　　　　</a:t>
            </a:r>
            <a:r>
              <a:rPr lang="ja-JP" altLang="en-US" sz="2400" dirty="0" smtClean="0">
                <a:latin typeface="Wingdings"/>
                <a:ea typeface="Wingdings"/>
                <a:cs typeface="Wingdings"/>
                <a:sym typeface="Wingdings"/>
              </a:rPr>
              <a:t></a:t>
            </a:r>
            <a:endParaRPr lang="ja-JP" altLang="en-US" sz="2400" dirty="0"/>
          </a:p>
          <a:p>
            <a:r>
              <a:rPr lang="en-US" altLang="ja-JP" sz="2400" dirty="0"/>
              <a:t>2,</a:t>
            </a:r>
            <a:r>
              <a:rPr lang="ja-JP" altLang="en-US" sz="2400" dirty="0"/>
              <a:t>スクロース </a:t>
            </a:r>
          </a:p>
          <a:p>
            <a:r>
              <a:rPr lang="en-US" altLang="ja-JP" sz="2400" dirty="0"/>
              <a:t>3,</a:t>
            </a:r>
            <a:r>
              <a:rPr lang="ja-JP" altLang="en-US" sz="2400" dirty="0"/>
              <a:t>マルトース </a:t>
            </a:r>
          </a:p>
          <a:p>
            <a:r>
              <a:rPr lang="en-US" altLang="ja-JP" sz="2400" dirty="0"/>
              <a:t>4,</a:t>
            </a:r>
            <a:r>
              <a:rPr lang="ja-JP" altLang="en-US" sz="2400" dirty="0"/>
              <a:t>ラクトース </a:t>
            </a:r>
          </a:p>
          <a:p>
            <a:r>
              <a:rPr lang="en-US" altLang="ja-JP" sz="2400" dirty="0"/>
              <a:t>5,</a:t>
            </a:r>
            <a:r>
              <a:rPr lang="ja-JP" altLang="en-US" sz="2400" dirty="0" smtClean="0"/>
              <a:t>フルクトース　　　　　　　　　　　　　</a:t>
            </a:r>
            <a:r>
              <a:rPr lang="ja-JP" altLang="en-US" sz="2400" dirty="0" smtClean="0">
                <a:latin typeface="Wingdings"/>
                <a:ea typeface="Wingdings"/>
                <a:cs typeface="Wingdings"/>
                <a:sym typeface="Wingdings"/>
              </a:rPr>
              <a:t></a:t>
            </a:r>
            <a:endParaRPr kumimoji="1" lang="ja-JP" altLang="en-US" sz="2400" dirty="0"/>
          </a:p>
        </p:txBody>
      </p:sp>
      <p:sp>
        <p:nvSpPr>
          <p:cNvPr id="3" name="テキスト ボックス 2"/>
          <p:cNvSpPr txBox="1"/>
          <p:nvPr/>
        </p:nvSpPr>
        <p:spPr>
          <a:xfrm>
            <a:off x="2008093" y="3801036"/>
            <a:ext cx="3693460" cy="2554545"/>
          </a:xfrm>
          <a:prstGeom prst="rect">
            <a:avLst/>
          </a:prstGeom>
          <a:noFill/>
        </p:spPr>
        <p:txBody>
          <a:bodyPr wrap="square" rtlCol="0">
            <a:spAutoFit/>
          </a:bodyPr>
          <a:lstStyle/>
          <a:p>
            <a:r>
              <a:rPr kumimoji="1" lang="ja-JP" altLang="en-US" sz="2000" dirty="0" smtClean="0"/>
              <a:t>単糖類</a:t>
            </a:r>
            <a:endParaRPr kumimoji="1" lang="en-US" altLang="ja-JP" sz="2000" dirty="0" smtClean="0"/>
          </a:p>
          <a:p>
            <a:r>
              <a:rPr lang="ja-JP" altLang="en-US" sz="2000" dirty="0" smtClean="0"/>
              <a:t>グルコース</a:t>
            </a:r>
            <a:endParaRPr lang="en-US" altLang="ja-JP" sz="2000" dirty="0" smtClean="0"/>
          </a:p>
          <a:p>
            <a:r>
              <a:rPr kumimoji="1" lang="ja-JP" altLang="en-US" sz="2000" dirty="0" smtClean="0"/>
              <a:t>フルクトース</a:t>
            </a:r>
            <a:endParaRPr kumimoji="1" lang="en-US" altLang="ja-JP" sz="2000" dirty="0" smtClean="0"/>
          </a:p>
          <a:p>
            <a:r>
              <a:rPr lang="ja-JP" altLang="en-US" sz="2000" dirty="0"/>
              <a:t>二</a:t>
            </a:r>
            <a:r>
              <a:rPr lang="ja-JP" altLang="en-US" sz="2000" dirty="0" smtClean="0"/>
              <a:t>糖類</a:t>
            </a:r>
            <a:endParaRPr lang="en-US" altLang="ja-JP" sz="2000" dirty="0" smtClean="0"/>
          </a:p>
          <a:p>
            <a:r>
              <a:rPr kumimoji="1" lang="ja-JP" altLang="en-US" sz="2000" dirty="0" smtClean="0"/>
              <a:t>スクロース</a:t>
            </a:r>
            <a:endParaRPr kumimoji="1" lang="en-US" altLang="ja-JP" sz="2000" dirty="0" smtClean="0"/>
          </a:p>
          <a:p>
            <a:r>
              <a:rPr lang="ja-JP" altLang="en-US" sz="2000" dirty="0" smtClean="0"/>
              <a:t>マルトース</a:t>
            </a:r>
            <a:endParaRPr lang="en-US" altLang="ja-JP" sz="2000" dirty="0" smtClean="0"/>
          </a:p>
          <a:p>
            <a:r>
              <a:rPr kumimoji="1" lang="ja-JP" altLang="en-US" sz="2000" dirty="0" smtClean="0"/>
              <a:t>ラクトース</a:t>
            </a:r>
            <a:endParaRPr kumimoji="1" lang="en-US" altLang="ja-JP" sz="2000" dirty="0" smtClean="0"/>
          </a:p>
          <a:p>
            <a:r>
              <a:rPr lang="ja-JP" altLang="en-US" sz="2000" dirty="0"/>
              <a:t>吸収</a:t>
            </a:r>
            <a:r>
              <a:rPr lang="ja-JP" altLang="en-US" sz="2000" dirty="0" smtClean="0"/>
              <a:t>するのは単糖類</a:t>
            </a:r>
            <a:r>
              <a:rPr lang="ja-JP" altLang="en-US" sz="2000" dirty="0"/>
              <a:t>。</a:t>
            </a:r>
            <a:endParaRPr kumimoji="1" lang="ja-JP" altLang="en-US" sz="2000" dirty="0"/>
          </a:p>
        </p:txBody>
      </p:sp>
      <p:sp>
        <p:nvSpPr>
          <p:cNvPr id="4" name="正方形/長方形 3"/>
          <p:cNvSpPr/>
          <p:nvPr/>
        </p:nvSpPr>
        <p:spPr>
          <a:xfrm>
            <a:off x="5537200" y="16129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5613400" y="28575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73388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4753" y="446332"/>
            <a:ext cx="8641976" cy="1938992"/>
          </a:xfrm>
          <a:prstGeom prst="rect">
            <a:avLst/>
          </a:prstGeom>
          <a:noFill/>
        </p:spPr>
        <p:txBody>
          <a:bodyPr wrap="square" rtlCol="0">
            <a:spAutoFit/>
          </a:bodyPr>
          <a:lstStyle/>
          <a:p>
            <a:r>
              <a:rPr lang="ja-JP" altLang="en-US" sz="2400" dirty="0"/>
              <a:t>高齢者に多い弛緩性便秘の原因で正しいのはどれか。</a:t>
            </a:r>
          </a:p>
          <a:p>
            <a:r>
              <a:rPr lang="en-US" altLang="ja-JP" sz="2400" dirty="0"/>
              <a:t>1. </a:t>
            </a:r>
            <a:r>
              <a:rPr lang="ja-JP" altLang="en-US" sz="2400" dirty="0"/>
              <a:t>長期臥床 </a:t>
            </a:r>
            <a:r>
              <a:rPr lang="ja-JP" altLang="en-US" sz="2400" dirty="0" smtClean="0"/>
              <a:t>　　　　　　　　　　　　　　　　　　</a:t>
            </a:r>
            <a:r>
              <a:rPr lang="ja-JP" altLang="en-US" sz="2400" dirty="0" smtClean="0">
                <a:latin typeface="Wingdings"/>
                <a:ea typeface="Wingdings"/>
                <a:cs typeface="Wingdings"/>
                <a:sym typeface="Wingdings"/>
              </a:rPr>
              <a:t></a:t>
            </a:r>
            <a:endParaRPr lang="ja-JP" altLang="en-US" sz="2400" dirty="0"/>
          </a:p>
          <a:p>
            <a:r>
              <a:rPr lang="en-US" altLang="ja-JP" sz="2400" dirty="0"/>
              <a:t>2. </a:t>
            </a:r>
            <a:r>
              <a:rPr lang="ja-JP" altLang="en-US" sz="2400" dirty="0"/>
              <a:t>便意の我慢 </a:t>
            </a:r>
          </a:p>
          <a:p>
            <a:r>
              <a:rPr lang="en-US" altLang="ja-JP" sz="2400" dirty="0"/>
              <a:t>3. </a:t>
            </a:r>
            <a:r>
              <a:rPr lang="ja-JP" altLang="en-US" sz="2400" dirty="0"/>
              <a:t>腸管内の炎症 </a:t>
            </a:r>
          </a:p>
          <a:p>
            <a:r>
              <a:rPr lang="en-US" altLang="ja-JP" sz="2400" dirty="0"/>
              <a:t>4. </a:t>
            </a:r>
            <a:r>
              <a:rPr lang="ja-JP" altLang="en-US" sz="2400" dirty="0"/>
              <a:t>下行結腸の蠕動亢進 </a:t>
            </a:r>
          </a:p>
        </p:txBody>
      </p:sp>
      <p:sp>
        <p:nvSpPr>
          <p:cNvPr id="3" name="テキスト ボックス 2"/>
          <p:cNvSpPr txBox="1"/>
          <p:nvPr/>
        </p:nvSpPr>
        <p:spPr>
          <a:xfrm>
            <a:off x="824753" y="2648125"/>
            <a:ext cx="8641976" cy="4093428"/>
          </a:xfrm>
          <a:prstGeom prst="rect">
            <a:avLst/>
          </a:prstGeom>
          <a:noFill/>
        </p:spPr>
        <p:txBody>
          <a:bodyPr wrap="square" rtlCol="0">
            <a:spAutoFit/>
          </a:bodyPr>
          <a:lstStyle/>
          <a:p>
            <a:r>
              <a:rPr kumimoji="1" lang="ja-JP" altLang="en-US" sz="2000" dirty="0" smtClean="0"/>
              <a:t>便秘の種類</a:t>
            </a:r>
            <a:endParaRPr kumimoji="1" lang="en-US" altLang="ja-JP" sz="2000" dirty="0" smtClean="0"/>
          </a:p>
          <a:p>
            <a:r>
              <a:rPr lang="ja-JP" altLang="en-US" sz="2000" dirty="0" smtClean="0"/>
              <a:t>弛緩</a:t>
            </a:r>
            <a:r>
              <a:rPr lang="ja-JP" altLang="en-US" sz="2000" dirty="0"/>
              <a:t>性便秘</a:t>
            </a:r>
            <a:r>
              <a:rPr lang="ja-JP" altLang="en-US" sz="2000" dirty="0" smtClean="0"/>
              <a:t>：</a:t>
            </a:r>
            <a:endParaRPr lang="en-US" altLang="ja-JP" sz="2000" dirty="0" smtClean="0"/>
          </a:p>
          <a:p>
            <a:r>
              <a:rPr lang="ja-JP" altLang="en-US" sz="2000" dirty="0" smtClean="0">
                <a:solidFill>
                  <a:srgbClr val="FF0000"/>
                </a:solidFill>
              </a:rPr>
              <a:t>腸管</a:t>
            </a:r>
            <a:r>
              <a:rPr lang="ja-JP" altLang="en-US" sz="2000" dirty="0">
                <a:solidFill>
                  <a:srgbClr val="FF0000"/>
                </a:solidFill>
              </a:rPr>
              <a:t>への機械的刺激が不足し、腸蠕動の低下をきたす</a:t>
            </a:r>
            <a:r>
              <a:rPr lang="ja-JP" altLang="en-US" sz="2000" dirty="0" smtClean="0">
                <a:solidFill>
                  <a:srgbClr val="FF0000"/>
                </a:solidFill>
              </a:rPr>
              <a:t>。</a:t>
            </a:r>
            <a:r>
              <a:rPr lang="ja-JP" altLang="en-US" sz="2000" dirty="0" smtClean="0"/>
              <a:t>食物</a:t>
            </a:r>
            <a:r>
              <a:rPr lang="ja-JP" altLang="en-US" sz="2000" dirty="0"/>
              <a:t>繊維の摂取不足（入れ歯がかみ合わなかったり、歯の数が</a:t>
            </a:r>
            <a:r>
              <a:rPr lang="ja-JP" altLang="en-US" sz="2000" dirty="0" smtClean="0"/>
              <a:t>少なかったり</a:t>
            </a:r>
            <a:r>
              <a:rPr lang="ja-JP" altLang="en-US" sz="2000" dirty="0"/>
              <a:t>して食事量が減ることもある）、運動不足、加齢、経産婦</a:t>
            </a:r>
            <a:r>
              <a:rPr lang="ja-JP" altLang="en-US" sz="2000" dirty="0" smtClean="0"/>
              <a:t>、臥床者</a:t>
            </a:r>
            <a:r>
              <a:rPr lang="ja-JP" altLang="en-US" sz="2000" dirty="0"/>
              <a:t>に良く見られる腹筋力の低下などが原因となる</a:t>
            </a:r>
            <a:r>
              <a:rPr lang="ja-JP" altLang="en-US" sz="2000" dirty="0" smtClean="0"/>
              <a:t>。</a:t>
            </a:r>
            <a:endParaRPr lang="en-US" altLang="ja-JP" sz="2000" dirty="0" smtClean="0"/>
          </a:p>
          <a:p>
            <a:r>
              <a:rPr kumimoji="1" lang="ja-JP" altLang="en-US" sz="2000" dirty="0" smtClean="0"/>
              <a:t>痙攣性便秘：</a:t>
            </a:r>
            <a:endParaRPr kumimoji="1" lang="en-US" altLang="ja-JP" sz="2000" dirty="0" smtClean="0"/>
          </a:p>
          <a:p>
            <a:r>
              <a:rPr lang="ja-JP" altLang="en-US" sz="2000" dirty="0">
                <a:solidFill>
                  <a:srgbClr val="FF0000"/>
                </a:solidFill>
              </a:rPr>
              <a:t>精神的ストレスや過敏性大腸炎症候群（過敏性腸症候群）に代表される便秘</a:t>
            </a:r>
            <a:r>
              <a:rPr lang="ja-JP" altLang="en-US" sz="2000" dirty="0"/>
              <a:t>で自律神経失調により下部大腸（横行結腸より肛門側の結腸）が過度に痙攣性の収縮をするために、腸管内膜が挟まり大腸内容物の輸送に時間がかかる</a:t>
            </a:r>
            <a:r>
              <a:rPr lang="ja-JP" altLang="en-US" sz="2000" dirty="0" smtClean="0"/>
              <a:t>。</a:t>
            </a:r>
            <a:endParaRPr lang="en-US" altLang="ja-JP" sz="2000" dirty="0" smtClean="0"/>
          </a:p>
          <a:p>
            <a:r>
              <a:rPr kumimoji="1" lang="ja-JP" altLang="en-US" sz="2000" dirty="0" smtClean="0"/>
              <a:t>直腸</a:t>
            </a:r>
            <a:r>
              <a:rPr kumimoji="1" lang="ja-JP" altLang="en-US" sz="2000" dirty="0"/>
              <a:t>性</a:t>
            </a:r>
            <a:r>
              <a:rPr kumimoji="1" lang="ja-JP" altLang="en-US" sz="2000" dirty="0" smtClean="0"/>
              <a:t>便秘：</a:t>
            </a:r>
            <a:endParaRPr kumimoji="1" lang="en-US" altLang="ja-JP" sz="2000" dirty="0" smtClean="0"/>
          </a:p>
          <a:p>
            <a:r>
              <a:rPr lang="ja-JP" altLang="en-US" sz="2000" dirty="0" smtClean="0"/>
              <a:t>多忙、</a:t>
            </a:r>
            <a:r>
              <a:rPr lang="ja-JP" altLang="en-US" sz="2000" dirty="0"/>
              <a:t>環境の変化、プライバシーの欠如、疼痛、不規則な生活などにより便意が繰り返し抑制されたり、下剤や浣腸の乱用をしたりすることによって起こる。</a:t>
            </a:r>
            <a:endParaRPr kumimoji="1" lang="ja-JP" altLang="en-US" sz="2000" dirty="0"/>
          </a:p>
        </p:txBody>
      </p:sp>
      <p:grpSp>
        <p:nvGrpSpPr>
          <p:cNvPr id="4" name="図形グループ 3"/>
          <p:cNvGrpSpPr/>
          <p:nvPr/>
        </p:nvGrpSpPr>
        <p:grpSpPr>
          <a:xfrm>
            <a:off x="6166728" y="818277"/>
            <a:ext cx="388448" cy="461665"/>
            <a:chOff x="7084179" y="5466477"/>
            <a:chExt cx="388448" cy="461665"/>
          </a:xfrm>
        </p:grpSpPr>
        <p:sp>
          <p:nvSpPr>
            <p:cNvPr id="5" name="テキスト ボックス 4"/>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6" name="正方形/長方形 5"/>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7087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2129" y="898071"/>
            <a:ext cx="8817428" cy="2246769"/>
          </a:xfrm>
          <a:prstGeom prst="rect">
            <a:avLst/>
          </a:prstGeom>
          <a:noFill/>
        </p:spPr>
        <p:txBody>
          <a:bodyPr wrap="square" rtlCol="0">
            <a:spAutoFit/>
          </a:bodyPr>
          <a:lstStyle/>
          <a:p>
            <a:r>
              <a:rPr lang="en-US" altLang="ja-JP" sz="2000" dirty="0"/>
              <a:t>A</a:t>
            </a:r>
            <a:r>
              <a:rPr lang="ja-JP" altLang="en-US" sz="2000" dirty="0"/>
              <a:t>さん（</a:t>
            </a:r>
            <a:r>
              <a:rPr lang="en-US" altLang="ja-JP" sz="2000" dirty="0"/>
              <a:t>54</a:t>
            </a:r>
            <a:r>
              <a:rPr lang="ja-JP" altLang="en-US" sz="2000" dirty="0"/>
              <a:t>歳，女性）は，排便困難のため外来を受診し，酸化マグネシウムとセンナとを処方された。</a:t>
            </a:r>
            <a:r>
              <a:rPr lang="ja-JP" altLang="en-US" sz="2000" dirty="0">
                <a:solidFill>
                  <a:srgbClr val="FF0000"/>
                </a:solidFill>
              </a:rPr>
              <a:t>腹腔内手術の既往歴</a:t>
            </a:r>
            <a:r>
              <a:rPr lang="ja-JP" altLang="en-US" sz="2000" dirty="0"/>
              <a:t>がある。</a:t>
            </a:r>
          </a:p>
          <a:p>
            <a:r>
              <a:rPr lang="en-US" altLang="ja-JP" sz="2000" dirty="0"/>
              <a:t>A</a:t>
            </a:r>
            <a:r>
              <a:rPr lang="ja-JP" altLang="en-US" sz="2000" dirty="0" err="1"/>
              <a:t>さん</a:t>
            </a:r>
            <a:r>
              <a:rPr lang="ja-JP" altLang="en-US" sz="2000" dirty="0"/>
              <a:t>への指導で適切なのはどれか。</a:t>
            </a:r>
          </a:p>
          <a:p>
            <a:r>
              <a:rPr lang="en-US" altLang="ja-JP" sz="2000" dirty="0"/>
              <a:t>1. </a:t>
            </a:r>
            <a:r>
              <a:rPr lang="ja-JP" altLang="en-US" sz="2000" dirty="0"/>
              <a:t>「運動は控えてください」 </a:t>
            </a:r>
          </a:p>
          <a:p>
            <a:r>
              <a:rPr lang="en-US" altLang="ja-JP" sz="2000" dirty="0"/>
              <a:t>2. </a:t>
            </a:r>
            <a:r>
              <a:rPr lang="ja-JP" altLang="en-US" sz="2000" dirty="0"/>
              <a:t>「下痢が続いても心配ありません」 </a:t>
            </a:r>
          </a:p>
          <a:p>
            <a:r>
              <a:rPr lang="en-US" altLang="ja-JP" sz="2000" dirty="0"/>
              <a:t>3. </a:t>
            </a:r>
            <a:r>
              <a:rPr lang="ja-JP" altLang="en-US" sz="2000" dirty="0"/>
              <a:t>「おなかの張りが続くようなら，また受診してください」 </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a:t>4. </a:t>
            </a:r>
            <a:r>
              <a:rPr lang="ja-JP" altLang="en-US" sz="2000" dirty="0"/>
              <a:t>「旅行をする場合は酸化マグネシウムの内服を控えてください」 </a:t>
            </a:r>
          </a:p>
        </p:txBody>
      </p:sp>
      <p:sp>
        <p:nvSpPr>
          <p:cNvPr id="3" name="テキスト ボックス 2"/>
          <p:cNvSpPr txBox="1"/>
          <p:nvPr/>
        </p:nvSpPr>
        <p:spPr>
          <a:xfrm>
            <a:off x="702129" y="3869871"/>
            <a:ext cx="8817428" cy="1015663"/>
          </a:xfrm>
          <a:prstGeom prst="rect">
            <a:avLst/>
          </a:prstGeom>
          <a:noFill/>
        </p:spPr>
        <p:txBody>
          <a:bodyPr wrap="square" rtlCol="0">
            <a:spAutoFit/>
          </a:bodyPr>
          <a:lstStyle/>
          <a:p>
            <a:r>
              <a:rPr kumimoji="1" lang="ja-JP" altLang="en-US" sz="2000" dirty="0" smtClean="0"/>
              <a:t>この方の便秘は、腹腔内手術の既往歴から考えて、癒着があって動きが悪くなっているためと思われる。イレウスが１番怖いので、腹満感などがある場合には、来院してもらうことが重要。</a:t>
            </a:r>
            <a:endParaRPr kumimoji="1" lang="ja-JP" altLang="en-US" sz="2000" dirty="0"/>
          </a:p>
        </p:txBody>
      </p:sp>
      <p:sp>
        <p:nvSpPr>
          <p:cNvPr id="4" name="正方形/長方形 3"/>
          <p:cNvSpPr/>
          <p:nvPr/>
        </p:nvSpPr>
        <p:spPr>
          <a:xfrm>
            <a:off x="8305800" y="23241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232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29317" y="160928"/>
            <a:ext cx="1552028" cy="646331"/>
          </a:xfrm>
          <a:prstGeom prst="rect">
            <a:avLst/>
          </a:prstGeom>
          <a:noFill/>
        </p:spPr>
        <p:txBody>
          <a:bodyPr wrap="none" rtlCol="0">
            <a:spAutoFit/>
          </a:bodyPr>
          <a:lstStyle/>
          <a:p>
            <a:r>
              <a:rPr kumimoji="1" lang="ja-JP" altLang="en-US" sz="3600" dirty="0" smtClean="0"/>
              <a:t>胃がん</a:t>
            </a:r>
            <a:endParaRPr kumimoji="1" lang="ja-JP" altLang="en-US" sz="3600" dirty="0"/>
          </a:p>
        </p:txBody>
      </p:sp>
      <p:sp>
        <p:nvSpPr>
          <p:cNvPr id="3" name="テキスト ボックス 2"/>
          <p:cNvSpPr txBox="1"/>
          <p:nvPr/>
        </p:nvSpPr>
        <p:spPr>
          <a:xfrm>
            <a:off x="1142533" y="819694"/>
            <a:ext cx="8875059" cy="2308324"/>
          </a:xfrm>
          <a:prstGeom prst="rect">
            <a:avLst/>
          </a:prstGeom>
          <a:noFill/>
        </p:spPr>
        <p:txBody>
          <a:bodyPr wrap="square" rtlCol="0">
            <a:spAutoFit/>
          </a:bodyPr>
          <a:lstStyle/>
          <a:p>
            <a:r>
              <a:rPr lang="ja-JP" altLang="en-US" sz="2400" dirty="0"/>
              <a:t>胃癌についての組合せで正しいのはどれか。</a:t>
            </a:r>
          </a:p>
          <a:p>
            <a:r>
              <a:rPr lang="en-US" altLang="ja-JP" sz="2400" dirty="0"/>
              <a:t>1. </a:t>
            </a:r>
            <a:r>
              <a:rPr lang="ja-JP" altLang="en-US" sz="2400" dirty="0"/>
              <a:t>腎臓転移 </a:t>
            </a:r>
            <a:r>
              <a:rPr lang="en-US" altLang="ja-JP" sz="2400" dirty="0"/>
              <a:t>―――</a:t>
            </a:r>
            <a:r>
              <a:rPr lang="en-US" altLang="ja-JP" sz="2400" dirty="0" err="1"/>
              <a:t>Wilms</a:t>
            </a:r>
            <a:r>
              <a:rPr lang="en-US" altLang="ja-JP" sz="2400" dirty="0"/>
              <a:t>〈</a:t>
            </a:r>
            <a:r>
              <a:rPr lang="ja-JP" altLang="en-US" sz="2400" dirty="0"/>
              <a:t>ウィルムス</a:t>
            </a:r>
            <a:r>
              <a:rPr lang="en-US" altLang="ja-JP" sz="2400" dirty="0"/>
              <a:t>〉</a:t>
            </a:r>
            <a:r>
              <a:rPr lang="ja-JP" altLang="en-US" sz="2400" dirty="0"/>
              <a:t>腫瘍 </a:t>
            </a:r>
          </a:p>
          <a:p>
            <a:r>
              <a:rPr lang="en-US" altLang="ja-JP" sz="2400" dirty="0"/>
              <a:t>2. </a:t>
            </a:r>
            <a:r>
              <a:rPr lang="ja-JP" altLang="en-US" sz="2400" dirty="0"/>
              <a:t>肝臓転移</a:t>
            </a:r>
            <a:r>
              <a:rPr lang="en-US" altLang="ja-JP" sz="2400" dirty="0"/>
              <a:t>―――Schnitzler〈</a:t>
            </a:r>
            <a:r>
              <a:rPr lang="ja-JP" altLang="en-US" sz="2400" dirty="0"/>
              <a:t>シュニッツラー</a:t>
            </a:r>
            <a:r>
              <a:rPr lang="en-US" altLang="ja-JP" sz="2400" dirty="0"/>
              <a:t>〉</a:t>
            </a:r>
            <a:r>
              <a:rPr lang="ja-JP" altLang="en-US" sz="2400" dirty="0"/>
              <a:t>転移 </a:t>
            </a:r>
          </a:p>
          <a:p>
            <a:r>
              <a:rPr lang="en-US" altLang="ja-JP" sz="2400" dirty="0"/>
              <a:t>3. </a:t>
            </a:r>
            <a:r>
              <a:rPr lang="ja-JP" altLang="en-US" sz="2400" dirty="0"/>
              <a:t>卵巣転移</a:t>
            </a:r>
            <a:r>
              <a:rPr lang="en-US" altLang="ja-JP" sz="2400" dirty="0"/>
              <a:t>―――</a:t>
            </a:r>
            <a:r>
              <a:rPr lang="en-US" altLang="ja-JP" sz="2400" dirty="0" err="1"/>
              <a:t>Krukenberg</a:t>
            </a:r>
            <a:r>
              <a:rPr lang="en-US" altLang="ja-JP" sz="2400" dirty="0"/>
              <a:t>〈</a:t>
            </a:r>
            <a:r>
              <a:rPr lang="ja-JP" altLang="en-US" sz="2400" dirty="0"/>
              <a:t>クルッケンベルグ</a:t>
            </a:r>
            <a:r>
              <a:rPr lang="en-US" altLang="ja-JP" sz="2400" dirty="0"/>
              <a:t>〉</a:t>
            </a:r>
            <a:r>
              <a:rPr lang="ja-JP" altLang="en-US" sz="2400" dirty="0"/>
              <a:t>腫瘍 </a:t>
            </a:r>
            <a:r>
              <a:rPr lang="ja-JP" altLang="en-US" sz="2400" dirty="0" smtClean="0"/>
              <a:t>　　　　　</a:t>
            </a:r>
            <a:r>
              <a:rPr lang="ja-JP" altLang="en-US" sz="2400" dirty="0" smtClean="0">
                <a:latin typeface="Wingdings"/>
                <a:ea typeface="Wingdings"/>
                <a:cs typeface="Wingdings"/>
                <a:sym typeface="Wingdings"/>
              </a:rPr>
              <a:t></a:t>
            </a:r>
            <a:endParaRPr lang="ja-JP" altLang="en-US" sz="2400" dirty="0"/>
          </a:p>
          <a:p>
            <a:r>
              <a:rPr lang="en-US" altLang="ja-JP" sz="2400" dirty="0"/>
              <a:t>4. </a:t>
            </a:r>
            <a:r>
              <a:rPr lang="ja-JP" altLang="en-US" sz="2400" dirty="0"/>
              <a:t>胃周囲リンパ節転移</a:t>
            </a:r>
            <a:r>
              <a:rPr lang="en-US" altLang="ja-JP" sz="2400" dirty="0"/>
              <a:t>―――Virchow〈</a:t>
            </a:r>
            <a:r>
              <a:rPr lang="ja-JP" altLang="en-US" sz="2400" dirty="0"/>
              <a:t>ウィルヒョウ</a:t>
            </a:r>
            <a:r>
              <a:rPr lang="en-US" altLang="ja-JP" sz="2400" dirty="0"/>
              <a:t>〉</a:t>
            </a:r>
            <a:r>
              <a:rPr lang="ja-JP" altLang="en-US" sz="2400" dirty="0"/>
              <a:t>転移 </a:t>
            </a:r>
          </a:p>
          <a:p>
            <a:endParaRPr kumimoji="1" lang="ja-JP" altLang="en-US" sz="2400" dirty="0"/>
          </a:p>
        </p:txBody>
      </p:sp>
      <p:grpSp>
        <p:nvGrpSpPr>
          <p:cNvPr id="6" name="図形グループ 5"/>
          <p:cNvGrpSpPr/>
          <p:nvPr/>
        </p:nvGrpSpPr>
        <p:grpSpPr>
          <a:xfrm>
            <a:off x="735106" y="2913088"/>
            <a:ext cx="9282486" cy="3639110"/>
            <a:chOff x="735106" y="2913088"/>
            <a:chExt cx="9282486" cy="3639110"/>
          </a:xfrm>
        </p:grpSpPr>
        <p:sp>
          <p:nvSpPr>
            <p:cNvPr id="4" name="テキスト ボックス 3"/>
            <p:cNvSpPr txBox="1"/>
            <p:nvPr/>
          </p:nvSpPr>
          <p:spPr>
            <a:xfrm>
              <a:off x="735106" y="3409204"/>
              <a:ext cx="7906870" cy="1323439"/>
            </a:xfrm>
            <a:prstGeom prst="rect">
              <a:avLst/>
            </a:prstGeom>
            <a:noFill/>
          </p:spPr>
          <p:txBody>
            <a:bodyPr wrap="square" rtlCol="0">
              <a:spAutoFit/>
            </a:bodyPr>
            <a:lstStyle/>
            <a:p>
              <a:r>
                <a:rPr kumimoji="1" lang="ja-JP" altLang="en-US" sz="2000" dirty="0" smtClean="0"/>
                <a:t>胃がんの特異的な転移</a:t>
              </a:r>
              <a:endParaRPr kumimoji="1" lang="en-US" altLang="ja-JP" sz="2000" dirty="0" smtClean="0"/>
            </a:p>
            <a:p>
              <a:r>
                <a:rPr lang="ja-JP" altLang="en-US" sz="2000" dirty="0" smtClean="0"/>
                <a:t>１．両側卵巣転移・・・・・・・・・・クルッケンベルグ転移</a:t>
              </a:r>
              <a:endParaRPr lang="en-US" altLang="ja-JP" sz="2000" dirty="0" smtClean="0"/>
            </a:p>
            <a:p>
              <a:r>
                <a:rPr kumimoji="1" lang="ja-JP" altLang="en-US" sz="2000" dirty="0" smtClean="0"/>
                <a:t>２．鎖骨上窩リンパ節転移・・ウイルヒョウ転移</a:t>
              </a:r>
              <a:endParaRPr kumimoji="1" lang="en-US" altLang="ja-JP" sz="2000" dirty="0" smtClean="0"/>
            </a:p>
            <a:p>
              <a:r>
                <a:rPr lang="ja-JP" altLang="en-US" sz="2000" dirty="0" smtClean="0"/>
                <a:t>３．直腸膀胱窩転移・・・・・・・。シュニッツラー転移</a:t>
              </a:r>
              <a:endParaRPr kumimoji="1" lang="ja-JP" altLang="en-US" sz="20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1562" y="2913088"/>
              <a:ext cx="3526030" cy="3639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正方形/長方形 6"/>
          <p:cNvSpPr/>
          <p:nvPr/>
        </p:nvSpPr>
        <p:spPr>
          <a:xfrm>
            <a:off x="9055100" y="19050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336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8894" y="645459"/>
            <a:ext cx="8803341" cy="5016758"/>
          </a:xfrm>
          <a:prstGeom prst="rect">
            <a:avLst/>
          </a:prstGeom>
          <a:noFill/>
        </p:spPr>
        <p:txBody>
          <a:bodyPr wrap="square" rtlCol="0">
            <a:spAutoFit/>
          </a:bodyPr>
          <a:lstStyle/>
          <a:p>
            <a:r>
              <a:rPr lang="ja-JP" altLang="en-US" sz="2000" dirty="0"/>
              <a:t>Ａさん</a:t>
            </a:r>
            <a:r>
              <a:rPr lang="en-US" altLang="ja-JP" sz="2000" dirty="0"/>
              <a:t>(40</a:t>
            </a:r>
            <a:r>
              <a:rPr lang="ja-JP" altLang="en-US" sz="2000" dirty="0"/>
              <a:t>歳、男性</a:t>
            </a:r>
            <a:r>
              <a:rPr lang="en-US" altLang="ja-JP" sz="2000" dirty="0"/>
              <a:t>)</a:t>
            </a:r>
            <a:r>
              <a:rPr lang="ja-JP" altLang="en-US" sz="2000" dirty="0" err="1"/>
              <a:t>。</a:t>
            </a:r>
            <a:r>
              <a:rPr lang="ja-JP" altLang="en-US" sz="2000" dirty="0"/>
              <a:t>入院時体重</a:t>
            </a:r>
            <a:r>
              <a:rPr lang="en-US" altLang="ja-JP" sz="2000" dirty="0"/>
              <a:t>65kg</a:t>
            </a:r>
            <a:r>
              <a:rPr lang="ja-JP" altLang="en-US" sz="2000" dirty="0" err="1"/>
              <a:t>。</a:t>
            </a:r>
            <a:r>
              <a:rPr lang="ja-JP" altLang="en-US" sz="2000" dirty="0"/>
              <a:t>既往歴に特記すべきことはなく、全身状態は良好である。 胃癌</a:t>
            </a:r>
            <a:r>
              <a:rPr lang="en-US" altLang="ja-JP" sz="2000" dirty="0"/>
              <a:t>(gastric cancer)</a:t>
            </a:r>
            <a:r>
              <a:rPr lang="ja-JP" altLang="en-US" sz="2000" dirty="0"/>
              <a:t>のため胃全摘出術を受けた。術中の出血量は</a:t>
            </a:r>
            <a:r>
              <a:rPr lang="en-US" altLang="ja-JP" sz="2000" dirty="0"/>
              <a:t>450ml</a:t>
            </a:r>
            <a:r>
              <a:rPr lang="ja-JP" altLang="en-US" sz="2000" dirty="0"/>
              <a:t>で輸血はされなかった。 術後</a:t>
            </a:r>
            <a:r>
              <a:rPr lang="en-US" altLang="ja-JP" sz="2000" dirty="0"/>
              <a:t>1</a:t>
            </a:r>
            <a:r>
              <a:rPr lang="ja-JP" altLang="en-US" sz="2000" dirty="0"/>
              <a:t>日、体温</a:t>
            </a:r>
            <a:r>
              <a:rPr lang="en-US" altLang="ja-JP" sz="2000" dirty="0"/>
              <a:t>37.5 ℃</a:t>
            </a:r>
            <a:r>
              <a:rPr lang="ja-JP" altLang="en-US" sz="2000" dirty="0" err="1"/>
              <a:t>、</a:t>
            </a:r>
            <a:r>
              <a:rPr lang="ja-JP" altLang="en-US" sz="2000" dirty="0"/>
              <a:t>呼吸数</a:t>
            </a:r>
            <a:r>
              <a:rPr lang="en-US" altLang="ja-JP" sz="2000" dirty="0"/>
              <a:t>24/</a:t>
            </a:r>
            <a:r>
              <a:rPr lang="ja-JP" altLang="en-US" sz="2000" dirty="0"/>
              <a:t>分、脈拍</a:t>
            </a:r>
            <a:r>
              <a:rPr lang="en-US" altLang="ja-JP" sz="2000" dirty="0"/>
              <a:t>120/</a:t>
            </a:r>
            <a:r>
              <a:rPr lang="ja-JP" altLang="en-US" sz="2000" dirty="0"/>
              <a:t>分、血圧</a:t>
            </a:r>
            <a:r>
              <a:rPr lang="en-US" altLang="ja-JP" sz="2000" dirty="0"/>
              <a:t>162/90mmHg</a:t>
            </a:r>
            <a:r>
              <a:rPr lang="ja-JP" altLang="en-US" sz="2000" dirty="0" err="1"/>
              <a:t>。</a:t>
            </a:r>
            <a:r>
              <a:rPr lang="en-US" altLang="ja-JP" sz="2000" dirty="0" err="1"/>
              <a:t>Hb</a:t>
            </a:r>
            <a:r>
              <a:rPr lang="en-US" altLang="ja-JP" sz="2000" dirty="0"/>
              <a:t> 14.8 g/dl</a:t>
            </a:r>
            <a:r>
              <a:rPr lang="ja-JP" altLang="en-US" sz="2000" dirty="0" err="1"/>
              <a:t>。</a:t>
            </a:r>
            <a:r>
              <a:rPr lang="ja-JP" altLang="en-US" sz="2000" dirty="0"/>
              <a:t> 経皮的動脈血酸素飽和度</a:t>
            </a:r>
            <a:r>
              <a:rPr lang="en-US" altLang="ja-JP" sz="2000" dirty="0"/>
              <a:t>(SpO2)92%(</a:t>
            </a:r>
            <a:r>
              <a:rPr lang="ja-JP" altLang="en-US" sz="2000" dirty="0"/>
              <a:t>酸素吸入</a:t>
            </a:r>
            <a:r>
              <a:rPr lang="en-US" altLang="ja-JP" sz="2000" dirty="0"/>
              <a:t>3L/</a:t>
            </a:r>
            <a:r>
              <a:rPr lang="ja-JP" altLang="en-US" sz="2000" dirty="0"/>
              <a:t>分</a:t>
            </a:r>
            <a:r>
              <a:rPr lang="en-US" altLang="ja-JP" sz="2000" dirty="0"/>
              <a:t>)</a:t>
            </a:r>
            <a:r>
              <a:rPr lang="ja-JP" altLang="en-US" sz="2000" dirty="0" err="1"/>
              <a:t>。</a:t>
            </a:r>
            <a:r>
              <a:rPr lang="ja-JP" altLang="en-US" sz="2000" dirty="0"/>
              <a:t>尿量</a:t>
            </a:r>
            <a:r>
              <a:rPr lang="en-US" altLang="ja-JP" sz="2000" dirty="0"/>
              <a:t>50 ml/</a:t>
            </a:r>
            <a:r>
              <a:rPr lang="ja-JP" altLang="en-US" sz="2000" dirty="0"/>
              <a:t>時。創部のドレーンからは少量の淡血性排液がある。 硬膜外持続鎮痛法が行われているが、創痛が強いため呼吸が浅く、離床はできていない</a:t>
            </a:r>
            <a:r>
              <a:rPr lang="ja-JP" altLang="en-US" sz="2000" dirty="0" smtClean="0"/>
              <a:t>。</a:t>
            </a:r>
            <a:endParaRPr lang="en-US" altLang="ja-JP" sz="2000" dirty="0" smtClean="0"/>
          </a:p>
          <a:p>
            <a:endParaRPr lang="en-US" altLang="ja-JP" sz="2000" dirty="0" smtClean="0"/>
          </a:p>
          <a:p>
            <a:r>
              <a:rPr lang="ja-JP" altLang="en-US" sz="2000" dirty="0"/>
              <a:t>問題</a:t>
            </a:r>
            <a:r>
              <a:rPr lang="en-US" altLang="ja-JP" sz="2000" dirty="0"/>
              <a:t>95</a:t>
            </a:r>
            <a:r>
              <a:rPr lang="ja-JP" altLang="en-US" sz="2000" dirty="0"/>
              <a:t>：術後</a:t>
            </a:r>
            <a:r>
              <a:rPr lang="en-US" altLang="ja-JP" sz="2000" dirty="0"/>
              <a:t>1</a:t>
            </a:r>
            <a:r>
              <a:rPr lang="ja-JP" altLang="en-US" sz="2000" dirty="0"/>
              <a:t>週から食事が開始されたが、毎食後に下腹部痛を伴う下痢があり、Ａさんは</a:t>
            </a:r>
            <a:r>
              <a:rPr lang="en-US" altLang="ja-JP" sz="2000" dirty="0"/>
              <a:t>｢</a:t>
            </a:r>
            <a:r>
              <a:rPr lang="ja-JP" altLang="en-US" sz="2000" dirty="0"/>
              <a:t>食事をするのが怖い</a:t>
            </a:r>
            <a:r>
              <a:rPr lang="en-US" altLang="ja-JP" sz="2000" dirty="0"/>
              <a:t>｣</a:t>
            </a:r>
            <a:r>
              <a:rPr lang="ja-JP" altLang="en-US" sz="2000" dirty="0"/>
              <a:t>と訴えた。看護師が確認する必要があるのはどれか。</a:t>
            </a:r>
          </a:p>
          <a:p>
            <a:endParaRPr lang="ja-JP" altLang="en-US" sz="2000" dirty="0"/>
          </a:p>
          <a:p>
            <a:r>
              <a:rPr lang="en-US" altLang="ja-JP" sz="2000" dirty="0"/>
              <a:t>1,</a:t>
            </a:r>
            <a:r>
              <a:rPr lang="ja-JP" altLang="en-US" sz="2000" dirty="0"/>
              <a:t>食後の体位</a:t>
            </a:r>
          </a:p>
          <a:p>
            <a:r>
              <a:rPr lang="en-US" altLang="ja-JP" sz="2000" dirty="0"/>
              <a:t>2,1</a:t>
            </a:r>
            <a:r>
              <a:rPr lang="ja-JP" altLang="en-US" sz="2000" dirty="0"/>
              <a:t>日の歩行量</a:t>
            </a:r>
          </a:p>
          <a:p>
            <a:r>
              <a:rPr lang="en-US" altLang="ja-JP" sz="2000" dirty="0"/>
              <a:t>3,</a:t>
            </a:r>
            <a:r>
              <a:rPr lang="ja-JP" altLang="en-US" sz="2000" dirty="0"/>
              <a:t>術前の食事の嗜好</a:t>
            </a:r>
          </a:p>
          <a:p>
            <a:r>
              <a:rPr lang="en-US" altLang="ja-JP" sz="2000" dirty="0"/>
              <a:t>4,</a:t>
            </a:r>
            <a:r>
              <a:rPr lang="ja-JP" altLang="en-US" sz="2000" dirty="0"/>
              <a:t>食事摂取の所要</a:t>
            </a:r>
            <a:r>
              <a:rPr lang="ja-JP" altLang="en-US" sz="2000" dirty="0" smtClean="0"/>
              <a:t>時間　　　　　　　　　　　　　　　　　　　　　</a:t>
            </a:r>
            <a:r>
              <a:rPr lang="ja-JP" altLang="en-US" sz="2000" dirty="0" smtClean="0">
                <a:latin typeface="Wingdings"/>
                <a:ea typeface="Wingdings"/>
                <a:cs typeface="Wingdings"/>
                <a:sym typeface="Wingdings"/>
              </a:rPr>
              <a:t></a:t>
            </a:r>
            <a:endParaRPr kumimoji="1" lang="ja-JP" altLang="en-US" sz="2000" dirty="0"/>
          </a:p>
        </p:txBody>
      </p:sp>
      <p:grpSp>
        <p:nvGrpSpPr>
          <p:cNvPr id="3" name="図形グループ 2"/>
          <p:cNvGrpSpPr/>
          <p:nvPr/>
        </p:nvGrpSpPr>
        <p:grpSpPr>
          <a:xfrm>
            <a:off x="6810704" y="5200552"/>
            <a:ext cx="388448" cy="461665"/>
            <a:chOff x="7084179" y="5466477"/>
            <a:chExt cx="388448" cy="461665"/>
          </a:xfrm>
        </p:grpSpPr>
        <p:sp>
          <p:nvSpPr>
            <p:cNvPr id="4" name="テキスト ボックス 3"/>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5" name="正方形/長方形 4"/>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31681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7129" y="842682"/>
            <a:ext cx="8104095" cy="3046988"/>
          </a:xfrm>
          <a:prstGeom prst="rect">
            <a:avLst/>
          </a:prstGeom>
          <a:noFill/>
        </p:spPr>
        <p:txBody>
          <a:bodyPr wrap="square" rtlCol="0">
            <a:spAutoFit/>
          </a:bodyPr>
          <a:lstStyle/>
          <a:p>
            <a:r>
              <a:rPr lang="ja-JP" altLang="en-US" sz="2400" dirty="0"/>
              <a:t>問題</a:t>
            </a:r>
            <a:r>
              <a:rPr lang="en-US" altLang="ja-JP" sz="2400" dirty="0"/>
              <a:t>96</a:t>
            </a:r>
            <a:r>
              <a:rPr lang="ja-JP" altLang="en-US" sz="2400" dirty="0"/>
              <a:t>：下痢の回数は減り、摂食も良好で、術後</a:t>
            </a:r>
            <a:r>
              <a:rPr lang="en-US" altLang="ja-JP" sz="2400" dirty="0"/>
              <a:t>3</a:t>
            </a:r>
            <a:r>
              <a:rPr lang="ja-JP" altLang="en-US" sz="2400" dirty="0"/>
              <a:t>週で退院が決定した。Ａさんへの退院指導で正しいのはどれか。</a:t>
            </a:r>
            <a:r>
              <a:rPr lang="en-US" altLang="ja-JP" sz="2400" dirty="0"/>
              <a:t>2</a:t>
            </a:r>
            <a:r>
              <a:rPr lang="ja-JP" altLang="en-US" sz="2400" dirty="0"/>
              <a:t>つ選べ。</a:t>
            </a:r>
          </a:p>
          <a:p>
            <a:endParaRPr lang="ja-JP" altLang="en-US" sz="2400" dirty="0"/>
          </a:p>
          <a:p>
            <a:r>
              <a:rPr lang="en-US" altLang="ja-JP" sz="2400" dirty="0"/>
              <a:t>1,</a:t>
            </a:r>
            <a:r>
              <a:rPr lang="ja-JP" altLang="en-US" sz="2400" dirty="0"/>
              <a:t>炭水化物を中心にした食事を勧める。 </a:t>
            </a:r>
          </a:p>
          <a:p>
            <a:r>
              <a:rPr lang="en-US" altLang="ja-JP" sz="2400" dirty="0"/>
              <a:t>2,</a:t>
            </a:r>
            <a:r>
              <a:rPr lang="ja-JP" altLang="en-US" sz="2400" dirty="0"/>
              <a:t>下痢は</a:t>
            </a:r>
            <a:r>
              <a:rPr lang="en-US" altLang="ja-JP" sz="2400" dirty="0"/>
              <a:t>1</a:t>
            </a:r>
            <a:r>
              <a:rPr lang="ja-JP" altLang="en-US" sz="2400" dirty="0"/>
              <a:t>か月程度でおさまると説明する。 </a:t>
            </a:r>
          </a:p>
          <a:p>
            <a:r>
              <a:rPr lang="en-US" altLang="ja-JP" sz="2400" dirty="0"/>
              <a:t>3,</a:t>
            </a:r>
            <a:r>
              <a:rPr lang="ja-JP" altLang="en-US" sz="2400" dirty="0"/>
              <a:t>食事は分割して少量ずつ摂取するよう勧める。 </a:t>
            </a:r>
            <a:r>
              <a:rPr lang="ja-JP" altLang="en-US" sz="2400" dirty="0" smtClean="0"/>
              <a:t>　　　　</a:t>
            </a:r>
            <a:r>
              <a:rPr lang="ja-JP" altLang="en-US" sz="2400" dirty="0" smtClean="0">
                <a:latin typeface="Wingdings"/>
                <a:ea typeface="Wingdings"/>
                <a:cs typeface="Wingdings"/>
                <a:sym typeface="Wingdings"/>
              </a:rPr>
              <a:t></a:t>
            </a:r>
            <a:endParaRPr lang="ja-JP" altLang="en-US" sz="2400" dirty="0"/>
          </a:p>
          <a:p>
            <a:r>
              <a:rPr lang="en-US" altLang="ja-JP" sz="2400" dirty="0"/>
              <a:t>4,</a:t>
            </a:r>
            <a:r>
              <a:rPr lang="ja-JP" altLang="en-US" sz="2400" dirty="0"/>
              <a:t>食後に冷汗が出たら水分を摂るよう説明する。 </a:t>
            </a:r>
          </a:p>
          <a:p>
            <a:r>
              <a:rPr lang="en-US" altLang="ja-JP" sz="2400" dirty="0"/>
              <a:t>5,</a:t>
            </a:r>
            <a:r>
              <a:rPr lang="ja-JP" altLang="en-US" sz="2400" dirty="0"/>
              <a:t>ビタミン</a:t>
            </a:r>
            <a:r>
              <a:rPr lang="en-US" altLang="ja-JP" sz="2400" dirty="0"/>
              <a:t>B12</a:t>
            </a:r>
            <a:r>
              <a:rPr lang="ja-JP" altLang="en-US" sz="2400" dirty="0"/>
              <a:t>が吸収されにくくなると説明する</a:t>
            </a:r>
            <a:r>
              <a:rPr lang="ja-JP" altLang="en-US" sz="2400" dirty="0" smtClean="0"/>
              <a:t>。　　　　　　</a:t>
            </a:r>
            <a:r>
              <a:rPr lang="ja-JP" altLang="en-US" sz="2400" dirty="0" smtClean="0">
                <a:latin typeface="Wingdings"/>
                <a:ea typeface="Wingdings"/>
                <a:cs typeface="Wingdings"/>
                <a:sym typeface="Wingdings"/>
              </a:rPr>
              <a:t></a:t>
            </a:r>
            <a:endParaRPr kumimoji="1" lang="ja-JP" altLang="en-US" sz="2400" dirty="0"/>
          </a:p>
        </p:txBody>
      </p:sp>
      <p:sp>
        <p:nvSpPr>
          <p:cNvPr id="3" name="正方形/長方形 2"/>
          <p:cNvSpPr/>
          <p:nvPr/>
        </p:nvSpPr>
        <p:spPr>
          <a:xfrm>
            <a:off x="8089900" y="2438400"/>
            <a:ext cx="914400" cy="1689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8916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69754" y="336405"/>
            <a:ext cx="7820047" cy="1631216"/>
          </a:xfrm>
          <a:prstGeom prst="rect">
            <a:avLst/>
          </a:prstGeom>
          <a:noFill/>
        </p:spPr>
        <p:txBody>
          <a:bodyPr wrap="square" rtlCol="0">
            <a:spAutoFit/>
          </a:bodyPr>
          <a:lstStyle/>
          <a:p>
            <a:r>
              <a:rPr lang="ja-JP" altLang="en-US" sz="2000" dirty="0"/>
              <a:t>抗利尿ホルモン（</a:t>
            </a:r>
            <a:r>
              <a:rPr lang="en-US" altLang="ja-JP" sz="2000" dirty="0"/>
              <a:t>ADH</a:t>
            </a:r>
            <a:r>
              <a:rPr lang="ja-JP" altLang="en-US" sz="2000" dirty="0"/>
              <a:t>）の分泌を抑制するのはどれか。</a:t>
            </a:r>
          </a:p>
          <a:p>
            <a:r>
              <a:rPr lang="en-US" altLang="ja-JP" sz="2000" dirty="0"/>
              <a:t>1. </a:t>
            </a:r>
            <a:r>
              <a:rPr lang="ja-JP" altLang="en-US" sz="2000" dirty="0"/>
              <a:t>血圧低下</a:t>
            </a:r>
          </a:p>
          <a:p>
            <a:r>
              <a:rPr lang="en-US" altLang="ja-JP" sz="2000" dirty="0"/>
              <a:t>2. </a:t>
            </a:r>
            <a:r>
              <a:rPr lang="ja-JP" altLang="en-US" sz="2000" dirty="0"/>
              <a:t>循環血漿量減少</a:t>
            </a:r>
          </a:p>
          <a:p>
            <a:r>
              <a:rPr lang="en-US" altLang="ja-JP" sz="2000" dirty="0"/>
              <a:t>3. </a:t>
            </a:r>
            <a:r>
              <a:rPr lang="ja-JP" altLang="en-US" sz="2000" dirty="0"/>
              <a:t>血漿浸透圧</a:t>
            </a:r>
            <a:r>
              <a:rPr lang="ja-JP" altLang="en-US" sz="2000" dirty="0" smtClean="0"/>
              <a:t>低下　　　　　　　　　　　　　　　　　</a:t>
            </a:r>
            <a:r>
              <a:rPr lang="ja-JP" altLang="en-US" sz="2000" dirty="0" smtClean="0">
                <a:latin typeface="Wingdings"/>
                <a:ea typeface="Wingdings"/>
                <a:cs typeface="Wingdings"/>
                <a:sym typeface="Wingdings"/>
              </a:rPr>
              <a:t></a:t>
            </a:r>
            <a:endParaRPr lang="ja-JP" altLang="en-US" sz="2000" dirty="0"/>
          </a:p>
          <a:p>
            <a:r>
              <a:rPr lang="en-US" altLang="ja-JP" sz="2000" dirty="0"/>
              <a:t>4. </a:t>
            </a:r>
            <a:r>
              <a:rPr lang="ja-JP" altLang="en-US" sz="2000" dirty="0"/>
              <a:t>血中カルシウム値低下</a:t>
            </a:r>
            <a:endParaRPr kumimoji="1" lang="ja-JP" altLang="en-US" sz="2000" dirty="0"/>
          </a:p>
        </p:txBody>
      </p:sp>
      <p:grpSp>
        <p:nvGrpSpPr>
          <p:cNvPr id="2" name="図形グループ 1"/>
          <p:cNvGrpSpPr/>
          <p:nvPr/>
        </p:nvGrpSpPr>
        <p:grpSpPr>
          <a:xfrm>
            <a:off x="811290" y="1967621"/>
            <a:ext cx="9004469" cy="2732372"/>
            <a:chOff x="811290" y="1967621"/>
            <a:chExt cx="9004469" cy="2732372"/>
          </a:xfrm>
        </p:grpSpPr>
        <p:grpSp>
          <p:nvGrpSpPr>
            <p:cNvPr id="7" name="図形グループ 6"/>
            <p:cNvGrpSpPr/>
            <p:nvPr/>
          </p:nvGrpSpPr>
          <p:grpSpPr>
            <a:xfrm>
              <a:off x="811290" y="1967621"/>
              <a:ext cx="9004469" cy="2732372"/>
              <a:chOff x="699238" y="3025011"/>
              <a:chExt cx="9004469" cy="2732372"/>
            </a:xfrm>
          </p:grpSpPr>
          <p:sp>
            <p:nvSpPr>
              <p:cNvPr id="5" name="テキスト ボックス 4"/>
              <p:cNvSpPr txBox="1"/>
              <p:nvPr/>
            </p:nvSpPr>
            <p:spPr>
              <a:xfrm>
                <a:off x="699238" y="3025011"/>
                <a:ext cx="9004469" cy="2732372"/>
              </a:xfrm>
              <a:prstGeom prst="rect">
                <a:avLst/>
              </a:prstGeom>
              <a:noFill/>
            </p:spPr>
            <p:txBody>
              <a:bodyPr wrap="square" rtlCol="0">
                <a:spAutoFit/>
              </a:bodyPr>
              <a:lstStyle/>
              <a:p>
                <a:pPr>
                  <a:lnSpc>
                    <a:spcPts val="2960"/>
                  </a:lnSpc>
                </a:pPr>
                <a:r>
                  <a:rPr kumimoji="1" lang="ja-JP" altLang="en-US" dirty="0" smtClean="0"/>
                  <a:t>抗利尿ホルモンとは、利尿（利尿剤は尿量を増加）に抗するホルモンのことで、尿量を減らす。</a:t>
                </a:r>
                <a:endParaRPr kumimoji="1" lang="en-US" altLang="ja-JP" dirty="0" smtClean="0"/>
              </a:p>
              <a:p>
                <a:pPr>
                  <a:lnSpc>
                    <a:spcPts val="2960"/>
                  </a:lnSpc>
                </a:pPr>
                <a:r>
                  <a:rPr lang="ja-JP" altLang="en-US" dirty="0" smtClean="0"/>
                  <a:t>浸透圧が上昇したら、尿量を減らして体液量を増加させる。結果として浸透圧が低下する。</a:t>
                </a:r>
                <a:endParaRPr lang="en-US" altLang="ja-JP" dirty="0" smtClean="0"/>
              </a:p>
              <a:p>
                <a:pPr>
                  <a:lnSpc>
                    <a:spcPts val="2960"/>
                  </a:lnSpc>
                </a:pPr>
                <a:endParaRPr lang="en-US" altLang="ja-JP" dirty="0"/>
              </a:p>
              <a:p>
                <a:pPr>
                  <a:lnSpc>
                    <a:spcPts val="2960"/>
                  </a:lnSpc>
                </a:pPr>
                <a:r>
                  <a:rPr lang="ja-JP" altLang="en-US" dirty="0" smtClean="0"/>
                  <a:t>　　　　　　　　　　</a:t>
                </a:r>
                <a:r>
                  <a:rPr lang="ja-JP" altLang="en-US" dirty="0" smtClean="0">
                    <a:solidFill>
                      <a:srgbClr val="FF0000"/>
                    </a:solidFill>
                  </a:rPr>
                  <a:t>抗利尿ホルモンが増加して体液量を増加させて浸透圧を下げる。</a:t>
                </a:r>
                <a:endParaRPr lang="en-US" altLang="ja-JP" dirty="0" smtClean="0">
                  <a:solidFill>
                    <a:srgbClr val="FF0000"/>
                  </a:solidFill>
                </a:endParaRPr>
              </a:p>
              <a:p>
                <a:pPr>
                  <a:lnSpc>
                    <a:spcPts val="2960"/>
                  </a:lnSpc>
                </a:pPr>
                <a:r>
                  <a:rPr kumimoji="1" lang="ja-JP" altLang="en-US" dirty="0" smtClean="0"/>
                  <a:t>浸透圧が低下したら、尿量を増やして体液量を減らす。結果として浸透圧が上昇する。</a:t>
                </a:r>
                <a:endParaRPr kumimoji="1" lang="en-US" altLang="ja-JP" dirty="0" smtClean="0"/>
              </a:p>
              <a:p>
                <a:pPr>
                  <a:lnSpc>
                    <a:spcPts val="2960"/>
                  </a:lnSpc>
                </a:pPr>
                <a:endParaRPr lang="en-US" altLang="ja-JP" dirty="0"/>
              </a:p>
              <a:p>
                <a:pPr>
                  <a:lnSpc>
                    <a:spcPts val="2960"/>
                  </a:lnSpc>
                </a:pPr>
                <a:r>
                  <a:rPr kumimoji="1" lang="ja-JP" altLang="en-US" dirty="0" smtClean="0"/>
                  <a:t>　　　　　　　　　　</a:t>
                </a:r>
                <a:r>
                  <a:rPr kumimoji="1" lang="ja-JP" altLang="en-US" dirty="0" smtClean="0">
                    <a:solidFill>
                      <a:srgbClr val="FF0000"/>
                    </a:solidFill>
                  </a:rPr>
                  <a:t>抗利尿ホルモンが減少して体液量を減少させて浸透圧を上げる。</a:t>
                </a:r>
                <a:endParaRPr kumimoji="1" lang="ja-JP" altLang="en-US" dirty="0">
                  <a:solidFill>
                    <a:srgbClr val="FF0000"/>
                  </a:solidFill>
                </a:endParaRPr>
              </a:p>
            </p:txBody>
          </p:sp>
          <p:sp>
            <p:nvSpPr>
              <p:cNvPr id="6" name="下矢印 5"/>
              <p:cNvSpPr/>
              <p:nvPr/>
            </p:nvSpPr>
            <p:spPr>
              <a:xfrm>
                <a:off x="3995644" y="3824071"/>
                <a:ext cx="970371" cy="3852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下矢印 7"/>
            <p:cNvSpPr/>
            <p:nvPr/>
          </p:nvSpPr>
          <p:spPr>
            <a:xfrm>
              <a:off x="4107696" y="3939953"/>
              <a:ext cx="970371" cy="3852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282205" y="5011506"/>
            <a:ext cx="5650982" cy="1477328"/>
          </a:xfrm>
          <a:prstGeom prst="rect">
            <a:avLst/>
          </a:prstGeom>
          <a:noFill/>
        </p:spPr>
        <p:txBody>
          <a:bodyPr wrap="square" rtlCol="0">
            <a:spAutoFit/>
          </a:bodyPr>
          <a:lstStyle/>
          <a:p>
            <a:r>
              <a:rPr lang="ja-JP" altLang="en-US" dirty="0"/>
              <a:t>抗利尿ホルモン</a:t>
            </a:r>
            <a:r>
              <a:rPr lang="en-US" altLang="ja-JP" dirty="0"/>
              <a:t>〈ADH〉</a:t>
            </a:r>
            <a:r>
              <a:rPr lang="ja-JP" altLang="en-US" dirty="0"/>
              <a:t>について正しいのはどれか。</a:t>
            </a:r>
          </a:p>
          <a:p>
            <a:r>
              <a:rPr lang="en-US" altLang="ja-JP" dirty="0"/>
              <a:t>1. </a:t>
            </a:r>
            <a:r>
              <a:rPr lang="ja-JP" altLang="en-US" dirty="0"/>
              <a:t>尿細管における水分の再吸収を抑制する。</a:t>
            </a:r>
          </a:p>
          <a:p>
            <a:r>
              <a:rPr lang="en-US" altLang="ja-JP" dirty="0"/>
              <a:t>2. </a:t>
            </a:r>
            <a:r>
              <a:rPr lang="ja-JP" altLang="en-US" dirty="0"/>
              <a:t>血漿浸透圧によって分泌が調節される。</a:t>
            </a:r>
          </a:p>
          <a:p>
            <a:r>
              <a:rPr lang="en-US" altLang="ja-JP" dirty="0"/>
              <a:t>3. </a:t>
            </a:r>
            <a:r>
              <a:rPr lang="ja-JP" altLang="en-US" dirty="0"/>
              <a:t>飲酒によって分泌が増加する。</a:t>
            </a:r>
          </a:p>
          <a:p>
            <a:r>
              <a:rPr lang="en-US" altLang="ja-JP" dirty="0"/>
              <a:t>4. </a:t>
            </a:r>
            <a:r>
              <a:rPr lang="ja-JP" altLang="en-US" dirty="0"/>
              <a:t>下垂体前葉から分泌される。</a:t>
            </a:r>
            <a:endParaRPr kumimoji="1" lang="ja-JP" altLang="en-US" dirty="0"/>
          </a:p>
        </p:txBody>
      </p:sp>
      <p:grpSp>
        <p:nvGrpSpPr>
          <p:cNvPr id="11" name="図形グループ 10"/>
          <p:cNvGrpSpPr/>
          <p:nvPr/>
        </p:nvGrpSpPr>
        <p:grpSpPr>
          <a:xfrm>
            <a:off x="5664854" y="5466477"/>
            <a:ext cx="388448" cy="461665"/>
            <a:chOff x="7084179" y="5466477"/>
            <a:chExt cx="388448" cy="461665"/>
          </a:xfrm>
        </p:grpSpPr>
        <p:sp>
          <p:nvSpPr>
            <p:cNvPr id="3" name="テキスト ボックス 2"/>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10" name="正方形/長方形 9"/>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12" name="図形グループ 11"/>
          <p:cNvGrpSpPr/>
          <p:nvPr/>
        </p:nvGrpSpPr>
        <p:grpSpPr>
          <a:xfrm>
            <a:off x="6205702" y="1097677"/>
            <a:ext cx="388448" cy="461665"/>
            <a:chOff x="7084179" y="5466477"/>
            <a:chExt cx="388448" cy="461665"/>
          </a:xfrm>
        </p:grpSpPr>
        <p:sp>
          <p:nvSpPr>
            <p:cNvPr id="13" name="テキスト ボックス 12"/>
            <p:cNvSpPr txBox="1"/>
            <p:nvPr/>
          </p:nvSpPr>
          <p:spPr>
            <a:xfrm>
              <a:off x="7084179" y="5466477"/>
              <a:ext cx="388448" cy="461665"/>
            </a:xfrm>
            <a:prstGeom prst="rect">
              <a:avLst/>
            </a:prstGeom>
            <a:noFill/>
          </p:spPr>
          <p:txBody>
            <a:bodyPr wrap="none" rtlCol="0">
              <a:spAutoFit/>
            </a:bodyPr>
            <a:lstStyle/>
            <a:p>
              <a:r>
                <a:rPr kumimoji="1" lang="en-US" altLang="ja-JP" sz="2400" dirty="0" smtClean="0"/>
                <a:t>O</a:t>
              </a:r>
              <a:endParaRPr kumimoji="1" lang="ja-JP" altLang="en-US" sz="2400" dirty="0"/>
            </a:p>
          </p:txBody>
        </p:sp>
        <p:sp>
          <p:nvSpPr>
            <p:cNvPr id="14" name="正方形/長方形 13"/>
            <p:cNvSpPr/>
            <p:nvPr/>
          </p:nvSpPr>
          <p:spPr>
            <a:xfrm>
              <a:off x="7084179" y="5466477"/>
              <a:ext cx="388448" cy="4616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321134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図 3" descr="胃手術後合併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0"/>
            <a:ext cx="90725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619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flipH="1">
            <a:off x="744966" y="645458"/>
            <a:ext cx="8883128" cy="2862322"/>
          </a:xfrm>
          <a:prstGeom prst="rect">
            <a:avLst/>
          </a:prstGeom>
          <a:noFill/>
        </p:spPr>
        <p:txBody>
          <a:bodyPr wrap="square" rtlCol="0">
            <a:spAutoFit/>
          </a:bodyPr>
          <a:lstStyle/>
          <a:p>
            <a:r>
              <a:rPr lang="ja-JP" altLang="en-US" sz="2000" dirty="0"/>
              <a:t>問題</a:t>
            </a:r>
            <a:r>
              <a:rPr lang="en-US" altLang="ja-JP" sz="2000" dirty="0"/>
              <a:t>44</a:t>
            </a:r>
            <a:r>
              <a:rPr lang="ja-JP" altLang="en-US" sz="2000" dirty="0"/>
              <a:t>：腰椎転移のある食道癌</a:t>
            </a:r>
            <a:r>
              <a:rPr lang="en-US" altLang="ja-JP" sz="2000" dirty="0"/>
              <a:t>(esophageal cancer)</a:t>
            </a:r>
            <a:r>
              <a:rPr lang="ja-JP" altLang="en-US" sz="2000" dirty="0"/>
              <a:t>の患者。癌性疼痛にフェンタニル貼付剤を使用しているが、右下肢に神経因性疼痛が頻発している。 </a:t>
            </a:r>
            <a:r>
              <a:rPr lang="en-US" altLang="ja-JP" sz="2000" dirty="0"/>
              <a:t>1</a:t>
            </a:r>
            <a:r>
              <a:rPr lang="ja-JP" altLang="en-US" sz="2000" dirty="0"/>
              <a:t>日に</a:t>
            </a:r>
            <a:r>
              <a:rPr lang="en-US" altLang="ja-JP" sz="2000" dirty="0"/>
              <a:t>4</a:t>
            </a:r>
            <a:r>
              <a:rPr lang="ja-JP" altLang="en-US" sz="2000" dirty="0"/>
              <a:t>～</a:t>
            </a:r>
            <a:r>
              <a:rPr lang="en-US" altLang="ja-JP" sz="2000" dirty="0"/>
              <a:t>6</a:t>
            </a:r>
            <a:r>
              <a:rPr lang="ja-JP" altLang="en-US" sz="2000" dirty="0"/>
              <a:t>回レスキューとしてのモルヒネ注射薬を使用しており、入眠すると</a:t>
            </a:r>
            <a:r>
              <a:rPr lang="en-US" altLang="ja-JP" sz="2000" dirty="0"/>
              <a:t>15</a:t>
            </a:r>
            <a:r>
              <a:rPr lang="ja-JP" altLang="en-US" sz="2000" dirty="0"/>
              <a:t>秒程度の無呼吸がみられる。緩和ケアチームで検討すべき対応はどれか。</a:t>
            </a:r>
          </a:p>
          <a:p>
            <a:endParaRPr lang="ja-JP" altLang="en-US" sz="2000" dirty="0"/>
          </a:p>
          <a:p>
            <a:r>
              <a:rPr lang="en-US" altLang="ja-JP" sz="2000" dirty="0" smtClean="0"/>
              <a:t>1</a:t>
            </a:r>
            <a:r>
              <a:rPr lang="ja-JP" altLang="en-US" sz="2000" dirty="0" smtClean="0"/>
              <a:t>　酸素</a:t>
            </a:r>
            <a:r>
              <a:rPr lang="ja-JP" altLang="en-US" sz="2000" dirty="0"/>
              <a:t>吸入 </a:t>
            </a:r>
          </a:p>
          <a:p>
            <a:r>
              <a:rPr lang="en-US" altLang="ja-JP" sz="2000" dirty="0" smtClean="0"/>
              <a:t>2</a:t>
            </a:r>
            <a:r>
              <a:rPr lang="ja-JP" altLang="en-US" sz="2000" dirty="0" smtClean="0"/>
              <a:t>　鎮痛</a:t>
            </a:r>
            <a:r>
              <a:rPr lang="ja-JP" altLang="en-US" sz="2000" dirty="0"/>
              <a:t>補助薬の使用 </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smtClean="0"/>
              <a:t>3</a:t>
            </a:r>
            <a:r>
              <a:rPr lang="ja-JP" altLang="en-US" sz="2000" dirty="0" smtClean="0"/>
              <a:t>　モルヒネ</a:t>
            </a:r>
            <a:r>
              <a:rPr lang="ja-JP" altLang="en-US" sz="2000" dirty="0"/>
              <a:t>注射薬の増量 </a:t>
            </a:r>
          </a:p>
          <a:p>
            <a:r>
              <a:rPr lang="en-US" altLang="ja-JP" sz="2000" dirty="0" smtClean="0"/>
              <a:t>4</a:t>
            </a:r>
            <a:r>
              <a:rPr lang="ja-JP" altLang="en-US" sz="2000" dirty="0" smtClean="0"/>
              <a:t>　フェンタニル</a:t>
            </a:r>
            <a:r>
              <a:rPr lang="ja-JP" altLang="en-US" sz="2000" dirty="0"/>
              <a:t>貼付剤の</a:t>
            </a:r>
            <a:r>
              <a:rPr lang="ja-JP" altLang="en-US" sz="2000" dirty="0" smtClean="0"/>
              <a:t>増量</a:t>
            </a:r>
            <a:endParaRPr kumimoji="1" lang="ja-JP" altLang="en-US" sz="2000" dirty="0"/>
          </a:p>
        </p:txBody>
      </p:sp>
      <p:sp>
        <p:nvSpPr>
          <p:cNvPr id="3" name="正方形/長方形 2"/>
          <p:cNvSpPr/>
          <p:nvPr/>
        </p:nvSpPr>
        <p:spPr>
          <a:xfrm>
            <a:off x="7175500" y="2438400"/>
            <a:ext cx="914400" cy="1689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764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0"/>
          <p:cNvGrpSpPr/>
          <p:nvPr/>
        </p:nvGrpSpPr>
        <p:grpSpPr>
          <a:xfrm>
            <a:off x="846667" y="2166403"/>
            <a:ext cx="8381389" cy="3060700"/>
            <a:chOff x="846667" y="2188633"/>
            <a:chExt cx="8381389" cy="3060700"/>
          </a:xfrm>
        </p:grpSpPr>
        <p:cxnSp>
          <p:nvCxnSpPr>
            <p:cNvPr id="3" name="直線コネクタ 2"/>
            <p:cNvCxnSpPr/>
            <p:nvPr/>
          </p:nvCxnSpPr>
          <p:spPr>
            <a:xfrm flipV="1">
              <a:off x="846667" y="5228167"/>
              <a:ext cx="2794000" cy="211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 name="直線コネクタ 3"/>
            <p:cNvCxnSpPr/>
            <p:nvPr/>
          </p:nvCxnSpPr>
          <p:spPr>
            <a:xfrm flipV="1">
              <a:off x="3640056" y="3687234"/>
              <a:ext cx="2794000" cy="211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p:nvCxnSpPr>
          <p:spPr>
            <a:xfrm flipV="1">
              <a:off x="6434056" y="2188633"/>
              <a:ext cx="2794000" cy="211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a:off x="3665456" y="3708400"/>
              <a:ext cx="0" cy="151976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6434056" y="2188633"/>
              <a:ext cx="0" cy="151976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 name="テキスト ボックス 7"/>
          <p:cNvSpPr txBox="1"/>
          <p:nvPr/>
        </p:nvSpPr>
        <p:spPr>
          <a:xfrm>
            <a:off x="964964" y="4773104"/>
            <a:ext cx="2316660" cy="861774"/>
          </a:xfrm>
          <a:prstGeom prst="rect">
            <a:avLst/>
          </a:prstGeom>
          <a:noFill/>
        </p:spPr>
        <p:txBody>
          <a:bodyPr wrap="none" rtlCol="0">
            <a:spAutoFit/>
          </a:bodyPr>
          <a:lstStyle/>
          <a:p>
            <a:pPr>
              <a:lnSpc>
                <a:spcPts val="3000"/>
              </a:lnSpc>
            </a:pPr>
            <a:r>
              <a:rPr kumimoji="1" lang="ja-JP" altLang="en-US" sz="2000" b="1" dirty="0" smtClean="0"/>
              <a:t>非オピオイド鎮痛薬</a:t>
            </a:r>
            <a:endParaRPr kumimoji="1" lang="en-US" altLang="ja-JP" sz="2000" b="1" dirty="0" smtClean="0"/>
          </a:p>
          <a:p>
            <a:pPr>
              <a:lnSpc>
                <a:spcPts val="3000"/>
              </a:lnSpc>
            </a:pPr>
            <a:r>
              <a:rPr kumimoji="1" lang="ja-JP" altLang="en-US" sz="2000" b="1" dirty="0" smtClean="0"/>
              <a:t>±鎮痛補助薬</a:t>
            </a:r>
            <a:endParaRPr kumimoji="1" lang="ja-JP" altLang="en-US" sz="2000" b="1" dirty="0"/>
          </a:p>
        </p:txBody>
      </p:sp>
      <p:sp>
        <p:nvSpPr>
          <p:cNvPr id="9" name="テキスト ボックス 8"/>
          <p:cNvSpPr txBox="1"/>
          <p:nvPr/>
        </p:nvSpPr>
        <p:spPr>
          <a:xfrm>
            <a:off x="3580788" y="2836499"/>
            <a:ext cx="2955857" cy="1618392"/>
          </a:xfrm>
          <a:prstGeom prst="rect">
            <a:avLst/>
          </a:prstGeom>
          <a:noFill/>
        </p:spPr>
        <p:txBody>
          <a:bodyPr wrap="none" rtlCol="0">
            <a:spAutoFit/>
          </a:bodyPr>
          <a:lstStyle/>
          <a:p>
            <a:pPr>
              <a:lnSpc>
                <a:spcPts val="3000"/>
              </a:lnSpc>
            </a:pPr>
            <a:r>
              <a:rPr kumimoji="1" lang="ja-JP" altLang="en-US" sz="2000" b="1" dirty="0" smtClean="0"/>
              <a:t>軽度から中等度の痛み用</a:t>
            </a:r>
            <a:endParaRPr kumimoji="1" lang="en-US" altLang="ja-JP" sz="2000" b="1" dirty="0" smtClean="0"/>
          </a:p>
          <a:p>
            <a:pPr>
              <a:lnSpc>
                <a:spcPts val="3000"/>
              </a:lnSpc>
            </a:pPr>
            <a:r>
              <a:rPr lang="ja-JP" altLang="en-US" sz="2000" b="1" dirty="0" smtClean="0"/>
              <a:t>オピオイド鎮痛薬</a:t>
            </a:r>
            <a:endParaRPr lang="en-US" altLang="ja-JP" sz="2000" b="1" dirty="0" smtClean="0"/>
          </a:p>
          <a:p>
            <a:pPr>
              <a:lnSpc>
                <a:spcPts val="3000"/>
              </a:lnSpc>
            </a:pPr>
            <a:r>
              <a:rPr lang="ja-JP" altLang="en-US" sz="2000" b="1" dirty="0" smtClean="0">
                <a:solidFill>
                  <a:srgbClr val="FF0000"/>
                </a:solidFill>
              </a:rPr>
              <a:t>±</a:t>
            </a:r>
            <a:r>
              <a:rPr lang="ja-JP" altLang="en-US" sz="2000" b="1" dirty="0">
                <a:solidFill>
                  <a:srgbClr val="FF0000"/>
                </a:solidFill>
              </a:rPr>
              <a:t>非オピオイド鎮痛</a:t>
            </a:r>
            <a:r>
              <a:rPr lang="ja-JP" altLang="en-US" sz="2000" b="1" dirty="0" smtClean="0">
                <a:solidFill>
                  <a:srgbClr val="FF0000"/>
                </a:solidFill>
              </a:rPr>
              <a:t>薬</a:t>
            </a:r>
            <a:endParaRPr kumimoji="1" lang="en-US" altLang="ja-JP" sz="2000" b="1" dirty="0" smtClean="0">
              <a:solidFill>
                <a:srgbClr val="FF0000"/>
              </a:solidFill>
            </a:endParaRPr>
          </a:p>
          <a:p>
            <a:pPr>
              <a:lnSpc>
                <a:spcPts val="3000"/>
              </a:lnSpc>
            </a:pPr>
            <a:r>
              <a:rPr kumimoji="1" lang="ja-JP" altLang="en-US" sz="2000" b="1" dirty="0" smtClean="0">
                <a:solidFill>
                  <a:srgbClr val="FF0000"/>
                </a:solidFill>
              </a:rPr>
              <a:t>±鎮痛補助薬</a:t>
            </a:r>
            <a:endParaRPr kumimoji="1" lang="ja-JP" altLang="en-US" sz="2000" b="1" dirty="0">
              <a:solidFill>
                <a:srgbClr val="FF0000"/>
              </a:solidFill>
            </a:endParaRPr>
          </a:p>
        </p:txBody>
      </p:sp>
      <p:sp>
        <p:nvSpPr>
          <p:cNvPr id="10" name="テキスト ボックス 9"/>
          <p:cNvSpPr txBox="1"/>
          <p:nvPr/>
        </p:nvSpPr>
        <p:spPr>
          <a:xfrm>
            <a:off x="6434056" y="1359047"/>
            <a:ext cx="3055043" cy="1618392"/>
          </a:xfrm>
          <a:prstGeom prst="rect">
            <a:avLst/>
          </a:prstGeom>
          <a:noFill/>
        </p:spPr>
        <p:txBody>
          <a:bodyPr wrap="none" rtlCol="0">
            <a:spAutoFit/>
          </a:bodyPr>
          <a:lstStyle/>
          <a:p>
            <a:pPr>
              <a:lnSpc>
                <a:spcPts val="3000"/>
              </a:lnSpc>
            </a:pPr>
            <a:r>
              <a:rPr kumimoji="1" lang="ja-JP" altLang="en-US" sz="2000" b="1" dirty="0" smtClean="0"/>
              <a:t>中等度から高度の痛み用</a:t>
            </a:r>
            <a:endParaRPr kumimoji="1" lang="en-US" altLang="ja-JP" sz="2000" b="1" dirty="0" smtClean="0"/>
          </a:p>
          <a:p>
            <a:pPr>
              <a:lnSpc>
                <a:spcPts val="3000"/>
              </a:lnSpc>
            </a:pPr>
            <a:r>
              <a:rPr lang="ja-JP" altLang="en-US" sz="2000" b="1" dirty="0" smtClean="0"/>
              <a:t>オピオイド鎮痛薬</a:t>
            </a:r>
            <a:endParaRPr lang="en-US" altLang="ja-JP" sz="2000" b="1" dirty="0" smtClean="0"/>
          </a:p>
          <a:p>
            <a:pPr>
              <a:lnSpc>
                <a:spcPts val="3000"/>
              </a:lnSpc>
            </a:pPr>
            <a:r>
              <a:rPr lang="ja-JP" altLang="en-US" sz="2000" b="1" dirty="0" smtClean="0">
                <a:solidFill>
                  <a:srgbClr val="FF0000"/>
                </a:solidFill>
              </a:rPr>
              <a:t>±</a:t>
            </a:r>
            <a:r>
              <a:rPr lang="ja-JP" altLang="en-US" sz="2000" b="1" dirty="0">
                <a:solidFill>
                  <a:srgbClr val="FF0000"/>
                </a:solidFill>
              </a:rPr>
              <a:t>非オピオイド鎮痛</a:t>
            </a:r>
            <a:r>
              <a:rPr lang="ja-JP" altLang="en-US" sz="2000" b="1" dirty="0" smtClean="0">
                <a:solidFill>
                  <a:srgbClr val="FF0000"/>
                </a:solidFill>
              </a:rPr>
              <a:t>薬</a:t>
            </a:r>
            <a:endParaRPr kumimoji="1" lang="en-US" altLang="ja-JP" sz="2000" b="1" dirty="0" smtClean="0">
              <a:solidFill>
                <a:srgbClr val="FF0000"/>
              </a:solidFill>
            </a:endParaRPr>
          </a:p>
          <a:p>
            <a:pPr>
              <a:lnSpc>
                <a:spcPts val="3000"/>
              </a:lnSpc>
            </a:pPr>
            <a:r>
              <a:rPr kumimoji="1" lang="ja-JP" altLang="en-US" sz="2000" b="1" dirty="0" smtClean="0">
                <a:solidFill>
                  <a:srgbClr val="FF0000"/>
                </a:solidFill>
              </a:rPr>
              <a:t>±鎮痛補助薬</a:t>
            </a:r>
            <a:endParaRPr kumimoji="1" lang="ja-JP" altLang="en-US" sz="2000" b="1" dirty="0">
              <a:solidFill>
                <a:srgbClr val="FF0000"/>
              </a:solidFill>
            </a:endParaRPr>
          </a:p>
        </p:txBody>
      </p:sp>
      <p:sp>
        <p:nvSpPr>
          <p:cNvPr id="11" name="テキスト ボックス 10"/>
          <p:cNvSpPr txBox="1"/>
          <p:nvPr/>
        </p:nvSpPr>
        <p:spPr>
          <a:xfrm>
            <a:off x="4213078" y="5103821"/>
            <a:ext cx="5880636" cy="923330"/>
          </a:xfrm>
          <a:prstGeom prst="rect">
            <a:avLst/>
          </a:prstGeom>
          <a:noFill/>
        </p:spPr>
        <p:txBody>
          <a:bodyPr wrap="none" rtlCol="0">
            <a:spAutoFit/>
          </a:bodyPr>
          <a:lstStyle/>
          <a:p>
            <a:r>
              <a:rPr kumimoji="1" lang="ja-JP" altLang="en-US" b="1" dirty="0" smtClean="0"/>
              <a:t>段階的に使用する</a:t>
            </a:r>
            <a:endParaRPr kumimoji="1" lang="en-US" altLang="ja-JP" b="1" dirty="0" smtClean="0"/>
          </a:p>
          <a:p>
            <a:r>
              <a:rPr lang="ja-JP" altLang="en-US" b="1" dirty="0" smtClean="0"/>
              <a:t>オピオイド鎮痛薬を使うようになっても、非オピオイド鎮痛薬</a:t>
            </a:r>
            <a:endParaRPr lang="en-US" altLang="ja-JP" b="1" dirty="0" smtClean="0"/>
          </a:p>
          <a:p>
            <a:r>
              <a:rPr kumimoji="1" lang="ja-JP" altLang="en-US" b="1" dirty="0" smtClean="0"/>
              <a:t>も併用する。（作用機序が違う）</a:t>
            </a:r>
            <a:endParaRPr kumimoji="1" lang="ja-JP" altLang="en-US" b="1" dirty="0"/>
          </a:p>
        </p:txBody>
      </p:sp>
      <p:sp>
        <p:nvSpPr>
          <p:cNvPr id="12" name="テキスト ボックス 2"/>
          <p:cNvSpPr txBox="1"/>
          <p:nvPr/>
        </p:nvSpPr>
        <p:spPr>
          <a:xfrm>
            <a:off x="3281624" y="599852"/>
            <a:ext cx="2255842" cy="579646"/>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nSpc>
                <a:spcPts val="3800"/>
              </a:lnSpc>
            </a:pPr>
            <a:r>
              <a:rPr kumimoji="1" lang="ja-JP" altLang="en-US" sz="3600" b="1" dirty="0" smtClean="0"/>
              <a:t>疼痛対策</a:t>
            </a:r>
            <a:endParaRPr kumimoji="1" lang="ja-JP" altLang="en-US" sz="3600" b="1" dirty="0"/>
          </a:p>
        </p:txBody>
      </p:sp>
    </p:spTree>
    <p:extLst>
      <p:ext uri="{BB962C8B-B14F-4D97-AF65-F5344CB8AC3E}">
        <p14:creationId xmlns:p14="http://schemas.microsoft.com/office/powerpoint/2010/main" val="15523662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60376" y="232646"/>
            <a:ext cx="2031325" cy="646331"/>
          </a:xfrm>
          <a:prstGeom prst="rect">
            <a:avLst/>
          </a:prstGeom>
          <a:noFill/>
        </p:spPr>
        <p:txBody>
          <a:bodyPr wrap="none" rtlCol="0">
            <a:spAutoFit/>
          </a:bodyPr>
          <a:lstStyle/>
          <a:p>
            <a:r>
              <a:rPr kumimoji="1" lang="ja-JP" altLang="en-US" sz="3600" smtClean="0"/>
              <a:t>食道疾患</a:t>
            </a:r>
            <a:endParaRPr kumimoji="1" lang="ja-JP" altLang="en-US" sz="3600"/>
          </a:p>
        </p:txBody>
      </p:sp>
      <p:sp>
        <p:nvSpPr>
          <p:cNvPr id="3" name="テキスト ボックス 2"/>
          <p:cNvSpPr txBox="1"/>
          <p:nvPr/>
        </p:nvSpPr>
        <p:spPr>
          <a:xfrm>
            <a:off x="1900518" y="1165412"/>
            <a:ext cx="7548282" cy="2308324"/>
          </a:xfrm>
          <a:prstGeom prst="rect">
            <a:avLst/>
          </a:prstGeom>
          <a:noFill/>
        </p:spPr>
        <p:txBody>
          <a:bodyPr wrap="square" rtlCol="0">
            <a:spAutoFit/>
          </a:bodyPr>
          <a:lstStyle/>
          <a:p>
            <a:r>
              <a:rPr lang="ja-JP" altLang="en-US" sz="2400" dirty="0"/>
              <a:t>食道について正しいのはどれか。</a:t>
            </a:r>
          </a:p>
          <a:p>
            <a:r>
              <a:rPr lang="en-US" altLang="ja-JP" sz="2400" dirty="0"/>
              <a:t>1. </a:t>
            </a:r>
            <a:r>
              <a:rPr lang="ja-JP" altLang="en-US" sz="2400" dirty="0"/>
              <a:t>厚く強い外膜で覆われる。 </a:t>
            </a:r>
          </a:p>
          <a:p>
            <a:r>
              <a:rPr lang="en-US" altLang="ja-JP" sz="2400" dirty="0"/>
              <a:t>2. </a:t>
            </a:r>
            <a:r>
              <a:rPr lang="ja-JP" altLang="en-US" sz="2400" dirty="0"/>
              <a:t>粘膜は重層扁平上皮である</a:t>
            </a:r>
            <a:r>
              <a:rPr lang="ja-JP" altLang="en-US" sz="2400" dirty="0" smtClean="0"/>
              <a:t>。　　　　　　　　　　　　</a:t>
            </a:r>
            <a:r>
              <a:rPr lang="ja-JP" altLang="en-US" sz="2400" dirty="0" smtClean="0">
                <a:latin typeface="Wingdings"/>
                <a:ea typeface="Wingdings"/>
                <a:cs typeface="Wingdings"/>
                <a:sym typeface="Wingdings"/>
              </a:rPr>
              <a:t></a:t>
            </a:r>
            <a:r>
              <a:rPr lang="ja-JP" altLang="en-US" sz="2400" dirty="0" smtClean="0"/>
              <a:t> </a:t>
            </a:r>
            <a:endParaRPr lang="ja-JP" altLang="en-US" sz="2400" dirty="0"/>
          </a:p>
          <a:p>
            <a:r>
              <a:rPr lang="en-US" altLang="ja-JP" sz="2400" dirty="0"/>
              <a:t>3. </a:t>
            </a:r>
            <a:r>
              <a:rPr lang="ja-JP" altLang="en-US" sz="2400" dirty="0"/>
              <a:t>胸部では心臓の腹側を通る。 </a:t>
            </a:r>
          </a:p>
          <a:p>
            <a:r>
              <a:rPr lang="en-US" altLang="ja-JP" sz="2400" dirty="0"/>
              <a:t>4. </a:t>
            </a:r>
            <a:r>
              <a:rPr lang="ja-JP" altLang="en-US" sz="2400" dirty="0"/>
              <a:t>成人では全長約</a:t>
            </a:r>
            <a:r>
              <a:rPr lang="en-US" altLang="ja-JP" sz="2400" dirty="0"/>
              <a:t>50cm</a:t>
            </a:r>
            <a:r>
              <a:rPr lang="ja-JP" altLang="en-US" sz="2400" dirty="0"/>
              <a:t>である。</a:t>
            </a:r>
          </a:p>
          <a:p>
            <a:endParaRPr kumimoji="1" lang="ja-JP" altLang="en-US" sz="2400" dirty="0"/>
          </a:p>
        </p:txBody>
      </p:sp>
      <p:grpSp>
        <p:nvGrpSpPr>
          <p:cNvPr id="6" name="図形グループ 5"/>
          <p:cNvGrpSpPr/>
          <p:nvPr/>
        </p:nvGrpSpPr>
        <p:grpSpPr>
          <a:xfrm>
            <a:off x="914400" y="2958354"/>
            <a:ext cx="8217896" cy="3591472"/>
            <a:chOff x="914400" y="2958354"/>
            <a:chExt cx="8217896" cy="3591472"/>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856" y="2958354"/>
              <a:ext cx="2547440" cy="3591472"/>
            </a:xfrm>
            <a:prstGeom prst="rect">
              <a:avLst/>
            </a:prstGeom>
          </p:spPr>
        </p:pic>
        <p:sp>
          <p:nvSpPr>
            <p:cNvPr id="5" name="テキスト ボックス 4"/>
            <p:cNvSpPr txBox="1"/>
            <p:nvPr/>
          </p:nvSpPr>
          <p:spPr>
            <a:xfrm>
              <a:off x="914400" y="3980329"/>
              <a:ext cx="4930588" cy="1631216"/>
            </a:xfrm>
            <a:prstGeom prst="rect">
              <a:avLst/>
            </a:prstGeom>
            <a:noFill/>
          </p:spPr>
          <p:txBody>
            <a:bodyPr wrap="square" rtlCol="0">
              <a:spAutoFit/>
            </a:bodyPr>
            <a:lstStyle/>
            <a:p>
              <a:r>
                <a:rPr kumimoji="1" lang="ja-JP" altLang="en-US" sz="2000" dirty="0" smtClean="0"/>
                <a:t>食道は咽頭部と胃をつなぐ通路で、内側は扁平上皮に覆われており、漿膜がないために食道がんは浸潤しやすい。</a:t>
              </a:r>
              <a:endParaRPr kumimoji="1" lang="en-US" altLang="ja-JP" sz="2000" dirty="0" smtClean="0"/>
            </a:p>
            <a:p>
              <a:r>
                <a:rPr lang="ja-JP" altLang="en-US" sz="2000" dirty="0"/>
                <a:t>心臓</a:t>
              </a:r>
              <a:r>
                <a:rPr lang="ja-JP" altLang="en-US" sz="2000" dirty="0" smtClean="0"/>
                <a:t>の後ろ</a:t>
              </a:r>
              <a:r>
                <a:rPr lang="ja-JP" altLang="en-US" sz="2000" dirty="0"/>
                <a:t>側</a:t>
              </a:r>
              <a:r>
                <a:rPr lang="ja-JP" altLang="en-US" sz="2000" dirty="0" smtClean="0"/>
                <a:t>を</a:t>
              </a:r>
              <a:r>
                <a:rPr lang="ja-JP" altLang="en-US" sz="2000" dirty="0"/>
                <a:t>通過</a:t>
              </a:r>
              <a:r>
                <a:rPr lang="ja-JP" altLang="en-US" sz="2000" dirty="0" smtClean="0"/>
                <a:t>する。</a:t>
              </a:r>
              <a:endParaRPr lang="en-US" altLang="ja-JP" sz="2000" dirty="0" smtClean="0"/>
            </a:p>
            <a:p>
              <a:r>
                <a:rPr kumimoji="1" lang="ja-JP" altLang="en-US" sz="2000" dirty="0" smtClean="0"/>
                <a:t>２５</a:t>
              </a:r>
              <a:r>
                <a:rPr kumimoji="1" lang="en-US" altLang="ja-JP" sz="2000" dirty="0"/>
                <a:t>-</a:t>
              </a:r>
              <a:r>
                <a:rPr kumimoji="1" lang="ja-JP" altLang="en-US" sz="2000" dirty="0" smtClean="0"/>
                <a:t>３０</a:t>
              </a:r>
              <a:r>
                <a:rPr kumimoji="1" lang="en-US" altLang="ja-JP" sz="2000" dirty="0" smtClean="0"/>
                <a:t>cm</a:t>
              </a:r>
              <a:r>
                <a:rPr kumimoji="1" lang="ja-JP" altLang="en-US" sz="2000" dirty="0"/>
                <a:t>程度</a:t>
              </a:r>
              <a:r>
                <a:rPr kumimoji="1" lang="ja-JP" altLang="en-US" sz="2000" dirty="0" smtClean="0"/>
                <a:t>の長さ</a:t>
              </a:r>
              <a:r>
                <a:rPr kumimoji="1" lang="ja-JP" altLang="en-US" sz="2000" dirty="0"/>
                <a:t>。</a:t>
              </a:r>
            </a:p>
          </p:txBody>
        </p:sp>
      </p:grpSp>
      <p:sp>
        <p:nvSpPr>
          <p:cNvPr id="7" name="正方形/長方形 6"/>
          <p:cNvSpPr/>
          <p:nvPr/>
        </p:nvSpPr>
        <p:spPr>
          <a:xfrm>
            <a:off x="8115300" y="1255808"/>
            <a:ext cx="914400" cy="1689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855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73205" y="559420"/>
            <a:ext cx="9171158" cy="5755422"/>
          </a:xfrm>
          <a:prstGeom prst="rect">
            <a:avLst/>
          </a:prstGeom>
          <a:noFill/>
        </p:spPr>
        <p:txBody>
          <a:bodyPr wrap="square" rtlCol="0">
            <a:spAutoFit/>
          </a:bodyPr>
          <a:lstStyle/>
          <a:p>
            <a:r>
              <a:rPr lang="ja-JP" altLang="en-US" sz="1600" b="1" dirty="0"/>
              <a:t>次の文を読み</a:t>
            </a:r>
            <a:r>
              <a:rPr lang="en-US" altLang="ja-JP" sz="1600" b="1" dirty="0"/>
              <a:t>〔</a:t>
            </a:r>
            <a:r>
              <a:rPr lang="ja-JP" altLang="en-US" sz="1600" b="1" dirty="0"/>
              <a:t>問題 午後</a:t>
            </a:r>
            <a:r>
              <a:rPr lang="en-US" altLang="ja-JP" sz="1600" b="1" dirty="0"/>
              <a:t>94〕</a:t>
            </a:r>
            <a:r>
              <a:rPr lang="ja-JP" altLang="en-US" sz="1600" b="1" dirty="0"/>
              <a:t>，</a:t>
            </a:r>
            <a:r>
              <a:rPr lang="en-US" altLang="ja-JP" sz="1600" b="1" dirty="0"/>
              <a:t>〔</a:t>
            </a:r>
            <a:r>
              <a:rPr lang="ja-JP" altLang="en-US" sz="1600" b="1" dirty="0"/>
              <a:t>問題 午後</a:t>
            </a:r>
            <a:r>
              <a:rPr lang="en-US" altLang="ja-JP" sz="1600" b="1" dirty="0"/>
              <a:t>95〕</a:t>
            </a:r>
            <a:r>
              <a:rPr lang="ja-JP" altLang="en-US" sz="1600" b="1" dirty="0"/>
              <a:t>，</a:t>
            </a:r>
            <a:r>
              <a:rPr lang="en-US" altLang="ja-JP" sz="1600" b="1" dirty="0"/>
              <a:t>〔</a:t>
            </a:r>
            <a:r>
              <a:rPr lang="ja-JP" altLang="en-US" sz="1600" b="1" dirty="0"/>
              <a:t>問題 午後</a:t>
            </a:r>
            <a:r>
              <a:rPr lang="en-US" altLang="ja-JP" sz="1600" b="1" dirty="0"/>
              <a:t>96〕</a:t>
            </a:r>
            <a:r>
              <a:rPr lang="ja-JP" altLang="en-US" sz="1600" b="1" dirty="0"/>
              <a:t>の問いに答えよ。</a:t>
            </a:r>
          </a:p>
          <a:p>
            <a:r>
              <a:rPr lang="en-US" altLang="ja-JP" sz="1600" b="1" dirty="0"/>
              <a:t>A</a:t>
            </a:r>
            <a:r>
              <a:rPr lang="ja-JP" altLang="en-US" sz="1600" b="1" dirty="0"/>
              <a:t>さん（</a:t>
            </a:r>
            <a:r>
              <a:rPr lang="en-US" altLang="ja-JP" sz="1600" b="1" dirty="0"/>
              <a:t>52</a:t>
            </a:r>
            <a:r>
              <a:rPr lang="ja-JP" altLang="en-US" sz="1600" b="1" dirty="0"/>
              <a:t>歳，男性）は，</a:t>
            </a:r>
            <a:r>
              <a:rPr lang="en-US" altLang="ja-JP" sz="1600" b="1" dirty="0"/>
              <a:t>2</a:t>
            </a:r>
            <a:r>
              <a:rPr lang="ja-JP" altLang="en-US" sz="1600" b="1" dirty="0"/>
              <a:t>か月で体重が</a:t>
            </a:r>
            <a:r>
              <a:rPr lang="en-US" altLang="ja-JP" sz="1600" b="1" dirty="0"/>
              <a:t>7kg</a:t>
            </a:r>
            <a:r>
              <a:rPr lang="ja-JP" altLang="en-US" sz="1600" b="1" dirty="0"/>
              <a:t>減少した。</a:t>
            </a:r>
            <a:r>
              <a:rPr lang="en-US" altLang="ja-JP" sz="1600" b="1" dirty="0"/>
              <a:t>2</a:t>
            </a:r>
            <a:r>
              <a:rPr lang="ja-JP" altLang="en-US" sz="1600" b="1" dirty="0"/>
              <a:t>か月前から食事のつかえ感があるため受診した。検査の結果，胸部食道癌と診断され，手術目的で入院した。</a:t>
            </a:r>
          </a:p>
          <a:p>
            <a:endParaRPr lang="ja-JP" altLang="en-US" sz="1600" b="1" dirty="0"/>
          </a:p>
          <a:p>
            <a:r>
              <a:rPr lang="en-US" altLang="ja-JP" sz="1600" b="1" dirty="0"/>
              <a:t>〔</a:t>
            </a:r>
            <a:r>
              <a:rPr lang="ja-JP" altLang="en-US" sz="1600" b="1" dirty="0"/>
              <a:t>問題 午後</a:t>
            </a:r>
            <a:r>
              <a:rPr lang="en-US" altLang="ja-JP" sz="1600" b="1" dirty="0"/>
              <a:t>94〕</a:t>
            </a:r>
            <a:r>
              <a:rPr lang="ja-JP" altLang="en-US" sz="1600" b="1" dirty="0"/>
              <a:t>入院時の検査データは，</a:t>
            </a:r>
            <a:r>
              <a:rPr lang="en-US" altLang="ja-JP" sz="1600" b="1" dirty="0"/>
              <a:t>Hb9.5g/dl</a:t>
            </a:r>
            <a:r>
              <a:rPr lang="ja-JP" altLang="en-US" sz="1600" b="1" dirty="0"/>
              <a:t>，血清総蛋白</a:t>
            </a:r>
            <a:r>
              <a:rPr lang="en-US" altLang="ja-JP" sz="1600" b="1" dirty="0"/>
              <a:t>5.4g/dl</a:t>
            </a:r>
            <a:r>
              <a:rPr lang="ja-JP" altLang="en-US" sz="1600" b="1" dirty="0"/>
              <a:t>，アルブミン</a:t>
            </a:r>
            <a:r>
              <a:rPr lang="en-US" altLang="ja-JP" sz="1600" b="1" dirty="0"/>
              <a:t>2.5g/dl</a:t>
            </a:r>
            <a:r>
              <a:rPr lang="ja-JP" altLang="en-US" sz="1600" b="1" dirty="0"/>
              <a:t>，</a:t>
            </a:r>
            <a:r>
              <a:rPr lang="en-US" altLang="ja-JP" sz="1600" b="1" dirty="0"/>
              <a:t>AST〈GOT〉24IU/l</a:t>
            </a:r>
            <a:r>
              <a:rPr lang="ja-JP" altLang="en-US" sz="1600" b="1" dirty="0"/>
              <a:t>，</a:t>
            </a:r>
            <a:r>
              <a:rPr lang="en-US" altLang="ja-JP" sz="1600" b="1" dirty="0"/>
              <a:t>ALT〈GPT〉25IU/l</a:t>
            </a:r>
            <a:r>
              <a:rPr lang="ja-JP" altLang="en-US" sz="1600" b="1" dirty="0"/>
              <a:t>，</a:t>
            </a:r>
            <a:r>
              <a:rPr lang="en-US" altLang="ja-JP" sz="1600" b="1" dirty="0" err="1"/>
              <a:t>γ</a:t>
            </a:r>
            <a:r>
              <a:rPr lang="en-US" altLang="ja-JP" sz="1600" b="1" dirty="0"/>
              <a:t>-GTP 38IU/l</a:t>
            </a:r>
            <a:r>
              <a:rPr lang="ja-JP" altLang="en-US" sz="1600" b="1" dirty="0"/>
              <a:t>，尿素窒素</a:t>
            </a:r>
            <a:r>
              <a:rPr lang="en-US" altLang="ja-JP" sz="1600" b="1" dirty="0"/>
              <a:t>18mg/dl</a:t>
            </a:r>
            <a:r>
              <a:rPr lang="ja-JP" altLang="en-US" sz="1600" b="1" dirty="0"/>
              <a:t>，クレアチニン</a:t>
            </a:r>
            <a:r>
              <a:rPr lang="en-US" altLang="ja-JP" sz="1600" b="1" dirty="0"/>
              <a:t>0.7mg/dl</a:t>
            </a:r>
            <a:r>
              <a:rPr lang="ja-JP" altLang="en-US" sz="1600" b="1" dirty="0"/>
              <a:t>，プロトロンビン時間</a:t>
            </a:r>
            <a:r>
              <a:rPr lang="en-US" altLang="ja-JP" sz="1600" b="1" dirty="0"/>
              <a:t>82</a:t>
            </a:r>
            <a:r>
              <a:rPr lang="ja-JP" altLang="en-US" sz="1600" b="1" dirty="0"/>
              <a:t>％（基準</a:t>
            </a:r>
            <a:r>
              <a:rPr lang="en-US" altLang="ja-JP" sz="1600" b="1" dirty="0"/>
              <a:t>80</a:t>
            </a:r>
            <a:r>
              <a:rPr lang="ja-JP" altLang="en-US" sz="1600" b="1" dirty="0"/>
              <a:t>～</a:t>
            </a:r>
            <a:r>
              <a:rPr lang="en-US" altLang="ja-JP" sz="1600" b="1" dirty="0"/>
              <a:t>120</a:t>
            </a:r>
            <a:r>
              <a:rPr lang="ja-JP" altLang="en-US" sz="1600" b="1" dirty="0"/>
              <a:t>）であった。</a:t>
            </a:r>
          </a:p>
          <a:p>
            <a:r>
              <a:rPr lang="en-US" altLang="ja-JP" sz="1600" b="1" dirty="0"/>
              <a:t>A</a:t>
            </a:r>
            <a:r>
              <a:rPr lang="ja-JP" altLang="en-US" sz="1600" b="1" dirty="0"/>
              <a:t>さんの状況で術後合併症のリスクとなるのはどれか。</a:t>
            </a:r>
          </a:p>
          <a:p>
            <a:r>
              <a:rPr lang="en-US" altLang="ja-JP" sz="1600" b="1" dirty="0"/>
              <a:t>1. </a:t>
            </a:r>
            <a:r>
              <a:rPr lang="ja-JP" altLang="en-US" sz="1600" b="1" dirty="0"/>
              <a:t>出血傾向</a:t>
            </a:r>
          </a:p>
          <a:p>
            <a:r>
              <a:rPr lang="en-US" altLang="ja-JP" sz="1600" b="1" dirty="0"/>
              <a:t>2. </a:t>
            </a:r>
            <a:r>
              <a:rPr lang="ja-JP" altLang="en-US" sz="1600" b="1" dirty="0"/>
              <a:t>腎機能障害</a:t>
            </a:r>
          </a:p>
          <a:p>
            <a:r>
              <a:rPr lang="en-US" altLang="ja-JP" sz="1600" b="1" dirty="0"/>
              <a:t>3. </a:t>
            </a:r>
            <a:r>
              <a:rPr lang="ja-JP" altLang="en-US" sz="1600" b="1" dirty="0"/>
              <a:t>低栄養状態</a:t>
            </a:r>
          </a:p>
          <a:p>
            <a:r>
              <a:rPr lang="en-US" altLang="ja-JP" sz="1600" b="1" dirty="0"/>
              <a:t>4. </a:t>
            </a:r>
            <a:r>
              <a:rPr lang="ja-JP" altLang="en-US" sz="1600" b="1" dirty="0"/>
              <a:t>肝機能</a:t>
            </a:r>
            <a:r>
              <a:rPr lang="ja-JP" altLang="en-US" sz="1600" b="1" dirty="0" smtClean="0"/>
              <a:t>障害</a:t>
            </a:r>
            <a:endParaRPr lang="en-US" altLang="ja-JP" sz="1600" b="1" dirty="0" smtClean="0"/>
          </a:p>
          <a:p>
            <a:endParaRPr lang="en-US" altLang="ja-JP" sz="1600" b="1" dirty="0"/>
          </a:p>
          <a:p>
            <a:r>
              <a:rPr lang="en-US" altLang="ja-JP" sz="1600" b="1" dirty="0"/>
              <a:t>〔</a:t>
            </a:r>
            <a:r>
              <a:rPr lang="ja-JP" altLang="en-US" sz="1600" b="1" dirty="0"/>
              <a:t>問題 午後</a:t>
            </a:r>
            <a:r>
              <a:rPr lang="en-US" altLang="ja-JP" sz="1600" b="1" dirty="0"/>
              <a:t>95〕</a:t>
            </a:r>
            <a:r>
              <a:rPr lang="ja-JP" altLang="en-US" sz="1600" b="1" dirty="0"/>
              <a:t>右開胸開腹胸部食道全摘術と胃を用いた食道再建術とが行われた。術後，人工呼吸器が装着され，術後</a:t>
            </a:r>
            <a:r>
              <a:rPr lang="en-US" altLang="ja-JP" sz="1600" b="1" dirty="0"/>
              <a:t>2</a:t>
            </a:r>
            <a:r>
              <a:rPr lang="ja-JP" altLang="en-US" sz="1600" b="1" dirty="0"/>
              <a:t>日目の朝に気管チューブを抜管し，順調に経過していたが，術後</a:t>
            </a:r>
            <a:r>
              <a:rPr lang="en-US" altLang="ja-JP" sz="1600" b="1" dirty="0"/>
              <a:t>3</a:t>
            </a:r>
            <a:r>
              <a:rPr lang="ja-JP" altLang="en-US" sz="1600" b="1" dirty="0"/>
              <a:t>日目に左下葉の無気肺となった。</a:t>
            </a:r>
            <a:r>
              <a:rPr lang="en-US" altLang="ja-JP" sz="1600" b="1" dirty="0"/>
              <a:t>A</a:t>
            </a:r>
            <a:r>
              <a:rPr lang="ja-JP" altLang="en-US" sz="1600" b="1" dirty="0"/>
              <a:t>さんは痰を喀出する際に痛そうな表情をするが「痛み止めはなるべく使いたくない。我慢できるから大丈夫」と話す。</a:t>
            </a:r>
          </a:p>
          <a:p>
            <a:r>
              <a:rPr lang="ja-JP" altLang="en-US" sz="1600" b="1" dirty="0"/>
              <a:t>無気肺を改善するために適切なのはどれか。</a:t>
            </a:r>
            <a:r>
              <a:rPr lang="en-US" altLang="ja-JP" sz="1600" b="1" dirty="0"/>
              <a:t>2</a:t>
            </a:r>
            <a:r>
              <a:rPr lang="ja-JP" altLang="en-US" sz="1600" b="1" dirty="0"/>
              <a:t>つ選べ。</a:t>
            </a:r>
          </a:p>
          <a:p>
            <a:r>
              <a:rPr lang="en-US" altLang="ja-JP" sz="1600" b="1" dirty="0"/>
              <a:t>1. </a:t>
            </a:r>
            <a:r>
              <a:rPr lang="ja-JP" altLang="en-US" sz="1600" b="1" dirty="0"/>
              <a:t>離床を促す</a:t>
            </a:r>
            <a:r>
              <a:rPr lang="ja-JP" altLang="en-US" sz="1600" b="1" dirty="0" smtClean="0"/>
              <a:t>。　　　　　　　　　　　　　　　　</a:t>
            </a:r>
            <a:r>
              <a:rPr lang="ja-JP" altLang="en-US" sz="1600" b="1" dirty="0" smtClean="0">
                <a:latin typeface="ＭＳ Ｐゴシック" panose="020B0600070205080204" pitchFamily="50" charset="-128"/>
                <a:ea typeface="ＭＳ Ｐゴシック" panose="020B0600070205080204" pitchFamily="50" charset="-128"/>
              </a:rPr>
              <a:t>〇</a:t>
            </a:r>
            <a:endParaRPr lang="ja-JP" altLang="en-US" sz="1600" b="1" dirty="0"/>
          </a:p>
          <a:p>
            <a:r>
              <a:rPr lang="en-US" altLang="ja-JP" sz="1600" b="1" dirty="0"/>
              <a:t>2. </a:t>
            </a:r>
            <a:r>
              <a:rPr lang="ja-JP" altLang="en-US" sz="1600" b="1" dirty="0"/>
              <a:t>胸式呼吸を勧める。</a:t>
            </a:r>
          </a:p>
          <a:p>
            <a:r>
              <a:rPr lang="en-US" altLang="ja-JP" sz="1600" b="1" dirty="0"/>
              <a:t>3. </a:t>
            </a:r>
            <a:r>
              <a:rPr lang="ja-JP" altLang="en-US" sz="1600" b="1" dirty="0"/>
              <a:t>左側臥位を勧める。</a:t>
            </a:r>
          </a:p>
          <a:p>
            <a:r>
              <a:rPr lang="en-US" altLang="ja-JP" sz="1600" b="1" dirty="0"/>
              <a:t>4. </a:t>
            </a:r>
            <a:r>
              <a:rPr lang="ja-JP" altLang="en-US" sz="1600" b="1" dirty="0"/>
              <a:t>鎮痛薬の使用を勧める</a:t>
            </a:r>
            <a:r>
              <a:rPr lang="ja-JP" altLang="en-US" sz="1600" b="1" dirty="0" smtClean="0"/>
              <a:t>。　　　　　　　　　</a:t>
            </a:r>
            <a:r>
              <a:rPr lang="ja-JP" altLang="en-US" sz="1600" b="1" dirty="0" smtClean="0">
                <a:latin typeface="ＭＳ Ｐゴシック" panose="020B0600070205080204" pitchFamily="50" charset="-128"/>
                <a:ea typeface="ＭＳ Ｐゴシック" panose="020B0600070205080204" pitchFamily="50" charset="-128"/>
              </a:rPr>
              <a:t>〇</a:t>
            </a:r>
            <a:endParaRPr lang="ja-JP" altLang="en-US" sz="1600" b="1" dirty="0"/>
          </a:p>
          <a:p>
            <a:r>
              <a:rPr lang="en-US" altLang="ja-JP" sz="1600" b="1" dirty="0"/>
              <a:t>5. </a:t>
            </a:r>
            <a:r>
              <a:rPr lang="ja-JP" altLang="en-US" sz="1600" b="1" dirty="0"/>
              <a:t>胸腔ドレーンをクランプする。</a:t>
            </a:r>
          </a:p>
        </p:txBody>
      </p:sp>
      <p:sp>
        <p:nvSpPr>
          <p:cNvPr id="3" name="テキスト ボックス 2"/>
          <p:cNvSpPr txBox="1"/>
          <p:nvPr/>
        </p:nvSpPr>
        <p:spPr>
          <a:xfrm>
            <a:off x="7135091" y="2470727"/>
            <a:ext cx="2713182" cy="584776"/>
          </a:xfrm>
          <a:prstGeom prst="rect">
            <a:avLst/>
          </a:prstGeom>
          <a:noFill/>
        </p:spPr>
        <p:txBody>
          <a:bodyPr wrap="square" rtlCol="0">
            <a:spAutoFit/>
          </a:bodyPr>
          <a:lstStyle/>
          <a:p>
            <a:r>
              <a:rPr kumimoji="1" lang="ja-JP" altLang="en-US" sz="1600" dirty="0" smtClean="0"/>
              <a:t>検査データーの異常がどれか？</a:t>
            </a:r>
            <a:endParaRPr kumimoji="1" lang="ja-JP" altLang="en-US" sz="1600" dirty="0"/>
          </a:p>
        </p:txBody>
      </p:sp>
      <p:sp>
        <p:nvSpPr>
          <p:cNvPr id="4" name="正方形/長方形 3"/>
          <p:cNvSpPr/>
          <p:nvPr/>
        </p:nvSpPr>
        <p:spPr>
          <a:xfrm>
            <a:off x="6927273" y="2251364"/>
            <a:ext cx="2817091" cy="10506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 name="テキスト ボックス 4"/>
          <p:cNvSpPr txBox="1"/>
          <p:nvPr/>
        </p:nvSpPr>
        <p:spPr>
          <a:xfrm>
            <a:off x="6673272" y="4745182"/>
            <a:ext cx="3071091" cy="1569660"/>
          </a:xfrm>
          <a:prstGeom prst="rect">
            <a:avLst/>
          </a:prstGeom>
          <a:noFill/>
        </p:spPr>
        <p:txBody>
          <a:bodyPr wrap="square" rtlCol="0">
            <a:spAutoFit/>
          </a:bodyPr>
          <a:lstStyle/>
          <a:p>
            <a:r>
              <a:rPr kumimoji="1" lang="ja-JP" altLang="en-US" sz="1600" dirty="0" smtClean="0"/>
              <a:t>術後の無気肺は全身麻酔かの手術では起こし易い合併症。</a:t>
            </a:r>
            <a:endParaRPr kumimoji="1" lang="en-US" altLang="ja-JP" sz="1600" dirty="0" smtClean="0"/>
          </a:p>
          <a:p>
            <a:r>
              <a:rPr lang="ja-JP" altLang="en-US" sz="1600" dirty="0" smtClean="0"/>
              <a:t>予防のためには、痰を喀出しやすくすることが重要。</a:t>
            </a:r>
            <a:endParaRPr lang="en-US" altLang="ja-JP" sz="1600" dirty="0" smtClean="0"/>
          </a:p>
          <a:p>
            <a:r>
              <a:rPr kumimoji="1" lang="ja-JP" altLang="en-US" sz="1600" dirty="0" smtClean="0"/>
              <a:t>早期離床で運動</a:t>
            </a:r>
            <a:endParaRPr kumimoji="1" lang="en-US" altLang="ja-JP" sz="1600" dirty="0" smtClean="0"/>
          </a:p>
          <a:p>
            <a:r>
              <a:rPr lang="ja-JP" altLang="en-US" sz="1600" dirty="0" smtClean="0"/>
              <a:t>痛み止めを使用して、咳をする。</a:t>
            </a:r>
            <a:endParaRPr kumimoji="1" lang="ja-JP" altLang="en-US" sz="1600" dirty="0"/>
          </a:p>
        </p:txBody>
      </p:sp>
      <p:sp>
        <p:nvSpPr>
          <p:cNvPr id="6" name="正方形/長方形 5"/>
          <p:cNvSpPr/>
          <p:nvPr/>
        </p:nvSpPr>
        <p:spPr>
          <a:xfrm>
            <a:off x="6407726" y="4497384"/>
            <a:ext cx="3336637" cy="21797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p:cNvSpPr/>
          <p:nvPr/>
        </p:nvSpPr>
        <p:spPr>
          <a:xfrm>
            <a:off x="4086225" y="4986338"/>
            <a:ext cx="728663" cy="11715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985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19214" y="142999"/>
            <a:ext cx="1552028" cy="646331"/>
          </a:xfrm>
          <a:prstGeom prst="rect">
            <a:avLst/>
          </a:prstGeom>
          <a:noFill/>
        </p:spPr>
        <p:txBody>
          <a:bodyPr wrap="none" rtlCol="0">
            <a:spAutoFit/>
          </a:bodyPr>
          <a:lstStyle/>
          <a:p>
            <a:r>
              <a:rPr kumimoji="1" lang="ja-JP" altLang="en-US" sz="3600" smtClean="0"/>
              <a:t>膵がん</a:t>
            </a:r>
            <a:endParaRPr kumimoji="1" lang="ja-JP" altLang="en-US" sz="3600"/>
          </a:p>
        </p:txBody>
      </p:sp>
      <p:sp>
        <p:nvSpPr>
          <p:cNvPr id="3" name="テキスト ボックス 2"/>
          <p:cNvSpPr txBox="1"/>
          <p:nvPr/>
        </p:nvSpPr>
        <p:spPr>
          <a:xfrm>
            <a:off x="932329" y="1416424"/>
            <a:ext cx="8624047" cy="3046988"/>
          </a:xfrm>
          <a:prstGeom prst="rect">
            <a:avLst/>
          </a:prstGeom>
          <a:noFill/>
        </p:spPr>
        <p:txBody>
          <a:bodyPr wrap="square" rtlCol="0">
            <a:spAutoFit/>
          </a:bodyPr>
          <a:lstStyle/>
          <a:p>
            <a:r>
              <a:rPr lang="ja-JP" altLang="en-US" sz="2400" dirty="0"/>
              <a:t>問題</a:t>
            </a:r>
            <a:r>
              <a:rPr lang="en-US" altLang="ja-JP" sz="2400" dirty="0"/>
              <a:t>51 : A</a:t>
            </a:r>
            <a:r>
              <a:rPr lang="ja-JP" altLang="en-US" sz="2400" dirty="0" err="1"/>
              <a:t>さん</a:t>
            </a:r>
            <a:r>
              <a:rPr lang="en-US" altLang="ja-JP" sz="2400" dirty="0"/>
              <a:t>(56</a:t>
            </a:r>
            <a:r>
              <a:rPr lang="ja-JP" altLang="en-US" sz="2400" dirty="0"/>
              <a:t>歳</a:t>
            </a:r>
            <a:r>
              <a:rPr lang="en-US" altLang="ja-JP" sz="2400" dirty="0"/>
              <a:t>)</a:t>
            </a:r>
            <a:r>
              <a:rPr lang="ja-JP" altLang="en-US" sz="2400" dirty="0"/>
              <a:t>は、膵癌 </a:t>
            </a:r>
            <a:r>
              <a:rPr lang="en-US" altLang="ja-JP" sz="2400" dirty="0"/>
              <a:t>(pancreatic cancer) </a:t>
            </a:r>
            <a:r>
              <a:rPr lang="ja-JP" altLang="en-US" sz="2400" dirty="0" err="1"/>
              <a:t>で幽門輪温存膵</a:t>
            </a:r>
            <a:r>
              <a:rPr lang="ja-JP" altLang="en-US" sz="2400" dirty="0"/>
              <a:t>頭十二指腸切除術を受け、膵臓は約 </a:t>
            </a:r>
            <a:r>
              <a:rPr lang="en-US" altLang="ja-JP" sz="2400" dirty="0"/>
              <a:t>1/3</a:t>
            </a:r>
            <a:r>
              <a:rPr lang="ja-JP" altLang="en-US" sz="2400" dirty="0"/>
              <a:t>に なった。経過は良好である。 </a:t>
            </a:r>
            <a:r>
              <a:rPr lang="en-US" altLang="ja-JP" sz="2400" dirty="0"/>
              <a:t>A</a:t>
            </a:r>
            <a:r>
              <a:rPr lang="ja-JP" altLang="en-US" sz="2400" dirty="0" err="1"/>
              <a:t>さんの</a:t>
            </a:r>
            <a:r>
              <a:rPr lang="ja-JP" altLang="en-US" sz="2400" dirty="0"/>
              <a:t>消化吸収機能で正しいのはどれか。 </a:t>
            </a:r>
          </a:p>
          <a:p>
            <a:endParaRPr lang="ja-JP" altLang="en-US" sz="2400" dirty="0"/>
          </a:p>
          <a:p>
            <a:r>
              <a:rPr lang="en-US" altLang="ja-JP" sz="2400" dirty="0"/>
              <a:t>1, </a:t>
            </a:r>
            <a:r>
              <a:rPr lang="ja-JP" altLang="en-US" sz="2400" dirty="0"/>
              <a:t>脂肪吸収が低下する。 </a:t>
            </a:r>
            <a:r>
              <a:rPr lang="ja-JP" altLang="en-US" sz="2400" dirty="0" smtClean="0"/>
              <a:t>　　　　　　　　　　　　　　</a:t>
            </a:r>
            <a:r>
              <a:rPr lang="ja-JP" altLang="en-US" sz="2400" dirty="0" smtClean="0">
                <a:latin typeface="Wingdings"/>
                <a:ea typeface="Wingdings"/>
                <a:cs typeface="Wingdings"/>
                <a:sym typeface="Wingdings"/>
              </a:rPr>
              <a:t></a:t>
            </a:r>
            <a:endParaRPr lang="ja-JP" altLang="en-US" sz="2400" dirty="0"/>
          </a:p>
          <a:p>
            <a:r>
              <a:rPr lang="en-US" altLang="ja-JP" sz="2400" dirty="0"/>
              <a:t>2, </a:t>
            </a:r>
            <a:r>
              <a:rPr lang="ja-JP" altLang="en-US" sz="2400" dirty="0"/>
              <a:t>ビタミンの吸収障害が起こる。 </a:t>
            </a:r>
          </a:p>
          <a:p>
            <a:r>
              <a:rPr lang="en-US" altLang="ja-JP" sz="2400" dirty="0"/>
              <a:t>3, </a:t>
            </a:r>
            <a:r>
              <a:rPr lang="ja-JP" altLang="en-US" sz="2400" dirty="0"/>
              <a:t>蛋白質が小腸粘膜から漏出する。 </a:t>
            </a:r>
          </a:p>
          <a:p>
            <a:r>
              <a:rPr lang="en-US" altLang="ja-JP" sz="2400" dirty="0"/>
              <a:t>4, </a:t>
            </a:r>
            <a:r>
              <a:rPr lang="ja-JP" altLang="en-US" sz="2400" dirty="0"/>
              <a:t>炭水化物を消化する能力は低下しない</a:t>
            </a:r>
            <a:r>
              <a:rPr lang="ja-JP" altLang="en-US" sz="2400" dirty="0" smtClean="0"/>
              <a:t>。</a:t>
            </a:r>
            <a:endParaRPr kumimoji="1" lang="ja-JP" altLang="en-US" sz="2400" dirty="0"/>
          </a:p>
        </p:txBody>
      </p:sp>
      <p:sp>
        <p:nvSpPr>
          <p:cNvPr id="4" name="テキスト ボックス 3"/>
          <p:cNvSpPr txBox="1"/>
          <p:nvPr/>
        </p:nvSpPr>
        <p:spPr>
          <a:xfrm>
            <a:off x="1147482" y="5109882"/>
            <a:ext cx="7817224" cy="923330"/>
          </a:xfrm>
          <a:prstGeom prst="rect">
            <a:avLst/>
          </a:prstGeom>
          <a:noFill/>
        </p:spPr>
        <p:txBody>
          <a:bodyPr wrap="square" rtlCol="0">
            <a:spAutoFit/>
          </a:bodyPr>
          <a:lstStyle/>
          <a:p>
            <a:r>
              <a:rPr kumimoji="1" lang="ja-JP" altLang="en-US" b="1" dirty="0" smtClean="0">
                <a:solidFill>
                  <a:srgbClr val="FF0000"/>
                </a:solidFill>
              </a:rPr>
              <a:t>すい臓では、タンパク分解酵素、炭水化物分解酵素、脂肪分解酵素を作っている。膵炎になると、脂肪吸収が悪くなるため、脂肪が混じったギトギトの白い下痢になる。</a:t>
            </a:r>
            <a:endParaRPr kumimoji="1" lang="ja-JP" altLang="en-US" b="1" dirty="0">
              <a:solidFill>
                <a:srgbClr val="FF0000"/>
              </a:solidFill>
            </a:endParaRPr>
          </a:p>
        </p:txBody>
      </p:sp>
      <p:sp>
        <p:nvSpPr>
          <p:cNvPr id="5" name="正方形/長方形 4"/>
          <p:cNvSpPr/>
          <p:nvPr/>
        </p:nvSpPr>
        <p:spPr>
          <a:xfrm>
            <a:off x="6997700" y="2774312"/>
            <a:ext cx="914400" cy="1689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3305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71963" y="119747"/>
            <a:ext cx="1107996" cy="646331"/>
          </a:xfrm>
          <a:prstGeom prst="rect">
            <a:avLst/>
          </a:prstGeom>
          <a:noFill/>
        </p:spPr>
        <p:txBody>
          <a:bodyPr wrap="none" rtlCol="0">
            <a:spAutoFit/>
          </a:bodyPr>
          <a:lstStyle/>
          <a:p>
            <a:r>
              <a:rPr kumimoji="1" lang="ja-JP" altLang="en-US" sz="3600" dirty="0" smtClean="0"/>
              <a:t>肝炎</a:t>
            </a:r>
            <a:endParaRPr kumimoji="1" lang="ja-JP" altLang="en-US" sz="36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900" y="1223278"/>
            <a:ext cx="7490232" cy="4608511"/>
          </a:xfrm>
          <a:prstGeom prst="rect">
            <a:avLst/>
          </a:prstGeom>
        </p:spPr>
      </p:pic>
    </p:spTree>
    <p:extLst>
      <p:ext uri="{BB962C8B-B14F-4D97-AF65-F5344CB8AC3E}">
        <p14:creationId xmlns:p14="http://schemas.microsoft.com/office/powerpoint/2010/main" val="1763261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00138" y="1314450"/>
            <a:ext cx="8029575" cy="4154984"/>
          </a:xfrm>
          <a:prstGeom prst="rect">
            <a:avLst/>
          </a:prstGeom>
          <a:noFill/>
        </p:spPr>
        <p:txBody>
          <a:bodyPr wrap="square" rtlCol="0">
            <a:spAutoFit/>
          </a:bodyPr>
          <a:lstStyle/>
          <a:p>
            <a:r>
              <a:rPr lang="ja-JP" altLang="en-US" sz="2400" dirty="0"/>
              <a:t>第</a:t>
            </a:r>
            <a:r>
              <a:rPr lang="en-US" altLang="ja-JP" sz="2400" dirty="0"/>
              <a:t>106</a:t>
            </a:r>
            <a:r>
              <a:rPr lang="ja-JP" altLang="en-US" sz="2400" dirty="0"/>
              <a:t>回</a:t>
            </a:r>
          </a:p>
          <a:p>
            <a:r>
              <a:rPr lang="ja-JP" altLang="en-US" sz="2400" dirty="0"/>
              <a:t>Ａさん（</a:t>
            </a:r>
            <a:r>
              <a:rPr lang="en-US" altLang="ja-JP" sz="2400" dirty="0"/>
              <a:t>42</a:t>
            </a:r>
            <a:r>
              <a:rPr lang="ja-JP" altLang="en-US" sz="2400" dirty="0"/>
              <a:t>歳、女性）は、３日前から微熱と強い全身倦怠感を自覚したため病院を受診したところ、肝機能障害が認められ、急性肝炎の診断で入院した。１か月前に生の牡蠣を摂取している。Ａさんはこれまでに肝臓に異常を指摘されたことはなく、家族で肝臓疾患を罹患した者はいない。Ａさんが罹患した肝炎について正しいのはどれか。 </a:t>
            </a:r>
          </a:p>
          <a:p>
            <a:r>
              <a:rPr lang="en-US" altLang="ja-JP" sz="2400" dirty="0"/>
              <a:t>1.</a:t>
            </a:r>
            <a:r>
              <a:rPr lang="ja-JP" altLang="en-US" sz="2400" dirty="0"/>
              <a:t>　細菌感染である。</a:t>
            </a:r>
          </a:p>
          <a:p>
            <a:r>
              <a:rPr lang="en-US" altLang="ja-JP" sz="2400" dirty="0"/>
              <a:t>2.</a:t>
            </a:r>
            <a:r>
              <a:rPr lang="ja-JP" altLang="en-US" sz="2400" dirty="0"/>
              <a:t>　劇症化する危険性がある</a:t>
            </a:r>
            <a:r>
              <a:rPr lang="ja-JP" altLang="en-US" sz="2400" dirty="0" smtClean="0"/>
              <a:t>。　　　</a:t>
            </a:r>
            <a:r>
              <a:rPr lang="ja-JP" altLang="en-US" sz="2400" dirty="0" smtClean="0">
                <a:latin typeface="ＭＳ Ｐゴシック" panose="020B0600070205080204" pitchFamily="50" charset="-128"/>
                <a:ea typeface="ＭＳ Ｐゴシック" panose="020B0600070205080204" pitchFamily="50" charset="-128"/>
              </a:rPr>
              <a:t>〇</a:t>
            </a:r>
            <a:endParaRPr lang="ja-JP" altLang="en-US" sz="2400" dirty="0"/>
          </a:p>
          <a:p>
            <a:r>
              <a:rPr lang="en-US" altLang="ja-JP" sz="2400" dirty="0"/>
              <a:t>3.</a:t>
            </a:r>
            <a:r>
              <a:rPr lang="ja-JP" altLang="en-US" sz="2400" dirty="0"/>
              <a:t>　慢性肝炎に移行しやすい。</a:t>
            </a:r>
          </a:p>
          <a:p>
            <a:r>
              <a:rPr lang="en-US" altLang="ja-JP" sz="2400" dirty="0"/>
              <a:t>4.</a:t>
            </a:r>
            <a:r>
              <a:rPr lang="ja-JP" altLang="en-US" sz="2400" dirty="0"/>
              <a:t>　インターフェロン療法を行う。</a:t>
            </a:r>
            <a:endParaRPr kumimoji="1" lang="ja-JP" altLang="en-US" sz="2400" dirty="0"/>
          </a:p>
        </p:txBody>
      </p:sp>
      <p:sp>
        <p:nvSpPr>
          <p:cNvPr id="3" name="正方形/長方形 2"/>
          <p:cNvSpPr/>
          <p:nvPr/>
        </p:nvSpPr>
        <p:spPr>
          <a:xfrm>
            <a:off x="5429250" y="4086225"/>
            <a:ext cx="928688" cy="8001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2373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3020" y="764704"/>
            <a:ext cx="8568952" cy="4093428"/>
          </a:xfrm>
          <a:prstGeom prst="rect">
            <a:avLst/>
          </a:prstGeom>
          <a:noFill/>
        </p:spPr>
        <p:txBody>
          <a:bodyPr wrap="square" rtlCol="0">
            <a:spAutoFit/>
          </a:bodyPr>
          <a:lstStyle/>
          <a:p>
            <a:r>
              <a:rPr lang="ja-JP" altLang="en-US" sz="2000" b="1" dirty="0"/>
              <a:t>第</a:t>
            </a:r>
            <a:r>
              <a:rPr lang="en-US" altLang="ja-JP" sz="2000" b="1" dirty="0"/>
              <a:t>103</a:t>
            </a:r>
            <a:r>
              <a:rPr lang="ja-JP" altLang="en-US" sz="2000" b="1" dirty="0"/>
              <a:t>回</a:t>
            </a:r>
          </a:p>
          <a:p>
            <a:r>
              <a:rPr lang="ja-JP" altLang="en-US" sz="2000" b="1" dirty="0"/>
              <a:t>Ｂ型肝炎と比べたＣ型肝炎の特徴について正しいのはどれか。 </a:t>
            </a:r>
          </a:p>
          <a:p>
            <a:r>
              <a:rPr lang="en-US" altLang="ja-JP" sz="2000" b="1" dirty="0"/>
              <a:t>1.</a:t>
            </a:r>
            <a:r>
              <a:rPr lang="ja-JP" altLang="en-US" sz="2000" b="1" dirty="0"/>
              <a:t>　劇症化しやすい。</a:t>
            </a:r>
          </a:p>
          <a:p>
            <a:r>
              <a:rPr lang="en-US" altLang="ja-JP" sz="2000" b="1" dirty="0"/>
              <a:t>2.</a:t>
            </a:r>
            <a:r>
              <a:rPr lang="ja-JP" altLang="en-US" sz="2000" b="1" dirty="0"/>
              <a:t>　性行為による感染が多い。</a:t>
            </a:r>
          </a:p>
          <a:p>
            <a:r>
              <a:rPr lang="en-US" altLang="ja-JP" sz="2000" b="1" dirty="0"/>
              <a:t>3.</a:t>
            </a:r>
            <a:r>
              <a:rPr lang="ja-JP" altLang="en-US" sz="2000" b="1" dirty="0"/>
              <a:t>　無症状のまま慢性化しやすい</a:t>
            </a:r>
            <a:r>
              <a:rPr lang="ja-JP" altLang="en-US" sz="2000" b="1" dirty="0" smtClean="0"/>
              <a:t>。　　　　　　　　　　　　　　　</a:t>
            </a:r>
            <a:r>
              <a:rPr lang="ja-JP" altLang="en-US" sz="2000" b="1" dirty="0" smtClean="0">
                <a:latin typeface="ＭＳ Ｐゴシック" panose="020B0600070205080204" pitchFamily="50" charset="-128"/>
                <a:ea typeface="ＭＳ Ｐゴシック" panose="020B0600070205080204" pitchFamily="50" charset="-128"/>
              </a:rPr>
              <a:t>〇</a:t>
            </a:r>
            <a:endParaRPr lang="ja-JP" altLang="en-US" sz="2000" b="1" dirty="0"/>
          </a:p>
          <a:p>
            <a:r>
              <a:rPr lang="en-US" altLang="ja-JP" sz="2000" b="1" dirty="0"/>
              <a:t>4.</a:t>
            </a:r>
            <a:r>
              <a:rPr lang="ja-JP" altLang="en-US" sz="2000" b="1" dirty="0"/>
              <a:t>　ワクチン接種による感染予防対策がある</a:t>
            </a:r>
            <a:r>
              <a:rPr lang="ja-JP" altLang="en-US" sz="2000" b="1" dirty="0" smtClean="0"/>
              <a:t>。</a:t>
            </a:r>
            <a:endParaRPr lang="en-US" altLang="ja-JP" sz="2000" b="1" dirty="0" smtClean="0"/>
          </a:p>
          <a:p>
            <a:endParaRPr kumimoji="1" lang="en-US" altLang="ja-JP" sz="2000" b="1" dirty="0"/>
          </a:p>
          <a:p>
            <a:r>
              <a:rPr lang="ja-JP" altLang="en-US" sz="2000" b="1" dirty="0"/>
              <a:t>Ｃ型肝炎ウイルスに汚染された針で針刺し事故を起こした直後に行う対応で正しいのはどれか。 </a:t>
            </a:r>
          </a:p>
          <a:p>
            <a:r>
              <a:rPr lang="en-US" altLang="ja-JP" sz="2000" b="1" dirty="0"/>
              <a:t>1.</a:t>
            </a:r>
            <a:r>
              <a:rPr lang="ja-JP" altLang="en-US" sz="2000" b="1" dirty="0"/>
              <a:t>　傷口を口で吸う。</a:t>
            </a:r>
          </a:p>
          <a:p>
            <a:r>
              <a:rPr lang="en-US" altLang="ja-JP" sz="2000" b="1" dirty="0"/>
              <a:t>2.</a:t>
            </a:r>
            <a:r>
              <a:rPr lang="ja-JP" altLang="en-US" sz="2000" b="1" dirty="0"/>
              <a:t>　流水と石けんで洗う</a:t>
            </a:r>
            <a:r>
              <a:rPr lang="ja-JP" altLang="en-US" sz="2000" b="1" dirty="0" smtClean="0"/>
              <a:t>。　　　　　　　　　　　　　　　　　</a:t>
            </a:r>
            <a:r>
              <a:rPr lang="ja-JP" altLang="en-US" sz="2000" b="1" dirty="0" smtClean="0">
                <a:latin typeface="ＭＳ Ｐゴシック" panose="020B0600070205080204" pitchFamily="50" charset="-128"/>
                <a:ea typeface="ＭＳ Ｐゴシック" panose="020B0600070205080204" pitchFamily="50" charset="-128"/>
              </a:rPr>
              <a:t>〇</a:t>
            </a:r>
            <a:endParaRPr lang="ja-JP" altLang="en-US" sz="2000" b="1" dirty="0"/>
          </a:p>
          <a:p>
            <a:r>
              <a:rPr lang="en-US" altLang="ja-JP" sz="2000" b="1" dirty="0"/>
              <a:t>3.</a:t>
            </a:r>
            <a:r>
              <a:rPr lang="ja-JP" altLang="en-US" sz="2000" b="1" dirty="0"/>
              <a:t>　</a:t>
            </a:r>
            <a:r>
              <a:rPr lang="en-US" altLang="ja-JP" sz="2000" b="1" dirty="0"/>
              <a:t>γ</a:t>
            </a:r>
            <a:r>
              <a:rPr lang="ja-JP" altLang="en-US" sz="2000" b="1" dirty="0"/>
              <a:t>－グロブリンの投与を受ける。</a:t>
            </a:r>
          </a:p>
          <a:p>
            <a:r>
              <a:rPr lang="en-US" altLang="ja-JP" sz="2000" b="1" dirty="0"/>
              <a:t>4.</a:t>
            </a:r>
            <a:r>
              <a:rPr lang="ja-JP" altLang="en-US" sz="2000" b="1" dirty="0"/>
              <a:t>　インターフェロンの投与を受ける。</a:t>
            </a:r>
            <a:endParaRPr kumimoji="1" lang="ja-JP" altLang="en-US" sz="2000" b="1" dirty="0"/>
          </a:p>
        </p:txBody>
      </p:sp>
      <p:sp>
        <p:nvSpPr>
          <p:cNvPr id="3" name="正方形/長方形 2"/>
          <p:cNvSpPr/>
          <p:nvPr/>
        </p:nvSpPr>
        <p:spPr>
          <a:xfrm>
            <a:off x="6943700" y="1767231"/>
            <a:ext cx="1008112" cy="6480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6223620" y="3717032"/>
            <a:ext cx="1008112" cy="6480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5529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6996" y="764704"/>
            <a:ext cx="9217024" cy="4708981"/>
          </a:xfrm>
          <a:prstGeom prst="rect">
            <a:avLst/>
          </a:prstGeom>
          <a:noFill/>
        </p:spPr>
        <p:txBody>
          <a:bodyPr wrap="square" rtlCol="0">
            <a:spAutoFit/>
          </a:bodyPr>
          <a:lstStyle/>
          <a:p>
            <a:r>
              <a:rPr lang="ja-JP" altLang="en-US" sz="2000" b="1" dirty="0"/>
              <a:t>第</a:t>
            </a:r>
            <a:r>
              <a:rPr lang="en-US" altLang="ja-JP" sz="2000" b="1" dirty="0"/>
              <a:t>91</a:t>
            </a:r>
            <a:r>
              <a:rPr lang="ja-JP" altLang="en-US" sz="2000" b="1" dirty="0"/>
              <a:t>回</a:t>
            </a:r>
          </a:p>
          <a:p>
            <a:r>
              <a:rPr lang="ja-JP" altLang="en-US" sz="2000" b="1" dirty="0"/>
              <a:t>次の文を読み問題</a:t>
            </a:r>
            <a:r>
              <a:rPr lang="en-US" altLang="ja-JP" sz="2000" b="1" dirty="0"/>
              <a:t>1</a:t>
            </a:r>
            <a:r>
              <a:rPr lang="ja-JP" altLang="en-US" sz="2000" b="1" dirty="0"/>
              <a:t>に答えよ。</a:t>
            </a:r>
          </a:p>
          <a:p>
            <a:r>
              <a:rPr lang="en-US" altLang="ja-JP" sz="2000" b="1" dirty="0"/>
              <a:t>55</a:t>
            </a:r>
            <a:r>
              <a:rPr lang="ja-JP" altLang="en-US" sz="2000" b="1" dirty="0"/>
              <a:t>歳の男性、会社員。妻と２人暮らし。人間ドックでＣ型肝炎ウイルス（ＨＣＶ）抗体陽性を指摘された。自覚症状はない。受診の結果、</a:t>
            </a:r>
            <a:r>
              <a:rPr lang="en-US" altLang="ja-JP" sz="2000" b="1" dirty="0"/>
              <a:t>HCV-RNA</a:t>
            </a:r>
            <a:r>
              <a:rPr lang="ja-JP" altLang="en-US" sz="2000" b="1" dirty="0"/>
              <a:t>陽性、</a:t>
            </a:r>
            <a:r>
              <a:rPr lang="en-US" altLang="ja-JP" sz="2000" b="1" dirty="0"/>
              <a:t>AST(GOT</a:t>
            </a:r>
            <a:r>
              <a:rPr lang="ja-JP" altLang="en-US" sz="2000" b="1" dirty="0"/>
              <a:t>）</a:t>
            </a:r>
            <a:r>
              <a:rPr lang="en-US" altLang="ja-JP" sz="2000" b="1" dirty="0"/>
              <a:t>20IU/ℓ</a:t>
            </a:r>
            <a:r>
              <a:rPr lang="ja-JP" altLang="en-US" sz="2000" b="1" dirty="0" err="1"/>
              <a:t>、</a:t>
            </a:r>
            <a:r>
              <a:rPr lang="en-US" altLang="ja-JP" sz="2000" b="1" dirty="0"/>
              <a:t>ALT</a:t>
            </a:r>
            <a:r>
              <a:rPr lang="ja-JP" altLang="en-US" sz="2000" b="1" dirty="0"/>
              <a:t>（</a:t>
            </a:r>
            <a:r>
              <a:rPr lang="en-US" altLang="ja-JP" sz="2000" b="1" dirty="0"/>
              <a:t>GPT</a:t>
            </a:r>
            <a:r>
              <a:rPr lang="ja-JP" altLang="en-US" sz="2000" b="1" dirty="0"/>
              <a:t>）</a:t>
            </a:r>
            <a:r>
              <a:rPr lang="en-US" altLang="ja-JP" sz="2000" b="1" dirty="0"/>
              <a:t>30IU/ℓ</a:t>
            </a:r>
            <a:r>
              <a:rPr lang="ja-JP" altLang="en-US" sz="2000" b="1" dirty="0" err="1"/>
              <a:t>、</a:t>
            </a:r>
            <a:r>
              <a:rPr lang="ja-JP" altLang="en-US" sz="2000" b="1" dirty="0"/>
              <a:t>総蛋白</a:t>
            </a:r>
            <a:r>
              <a:rPr lang="en-US" altLang="ja-JP" sz="2000" b="1" dirty="0"/>
              <a:t>7.5g/㎗</a:t>
            </a:r>
            <a:r>
              <a:rPr lang="ja-JP" altLang="en-US" sz="2000" b="1" dirty="0" err="1"/>
              <a:t>、</a:t>
            </a:r>
            <a:r>
              <a:rPr lang="ja-JP" altLang="en-US" sz="2000" b="1" dirty="0"/>
              <a:t>アルブミン</a:t>
            </a:r>
            <a:r>
              <a:rPr lang="en-US" altLang="ja-JP" sz="2000" b="1" dirty="0"/>
              <a:t>4.5g/㎗</a:t>
            </a:r>
            <a:r>
              <a:rPr lang="ja-JP" altLang="en-US" sz="2000" b="1" dirty="0" err="1"/>
              <a:t>、</a:t>
            </a:r>
            <a:r>
              <a:rPr lang="ja-JP" altLang="en-US" sz="2000" b="1" dirty="0"/>
              <a:t>総コレステロール</a:t>
            </a:r>
            <a:r>
              <a:rPr lang="en-US" altLang="ja-JP" sz="2000" b="1" dirty="0"/>
              <a:t>210mg/㎗</a:t>
            </a:r>
            <a:r>
              <a:rPr lang="ja-JP" altLang="en-US" sz="2000" b="1" dirty="0"/>
              <a:t>であった。約</a:t>
            </a:r>
            <a:r>
              <a:rPr lang="en-US" altLang="ja-JP" sz="2000" b="1" dirty="0"/>
              <a:t>15</a:t>
            </a:r>
            <a:r>
              <a:rPr lang="ja-JP" altLang="en-US" sz="2000" b="1" dirty="0"/>
              <a:t>年前に輸血を受けたことがある。身長</a:t>
            </a:r>
            <a:r>
              <a:rPr lang="en-US" altLang="ja-JP" sz="2000" b="1" dirty="0"/>
              <a:t>168cm</a:t>
            </a:r>
            <a:r>
              <a:rPr lang="ja-JP" altLang="en-US" sz="2000" b="1" dirty="0" err="1"/>
              <a:t>、</a:t>
            </a:r>
            <a:r>
              <a:rPr lang="ja-JP" altLang="en-US" sz="2000" b="1" dirty="0"/>
              <a:t>体重</a:t>
            </a:r>
            <a:r>
              <a:rPr lang="en-US" altLang="ja-JP" sz="2000" b="1" dirty="0"/>
              <a:t>64kg</a:t>
            </a:r>
            <a:r>
              <a:rPr lang="ja-JP" altLang="en-US" sz="2000" b="1" dirty="0" err="1"/>
              <a:t>。</a:t>
            </a:r>
            <a:r>
              <a:rPr lang="ja-JP" altLang="en-US" sz="2000" b="1" dirty="0"/>
              <a:t>１年前から週に５日のペースで毎日約５</a:t>
            </a:r>
            <a:r>
              <a:rPr lang="en-US" altLang="ja-JP" sz="2000" b="1" dirty="0"/>
              <a:t>km</a:t>
            </a:r>
            <a:r>
              <a:rPr lang="ja-JP" altLang="en-US" sz="2000" b="1" dirty="0"/>
              <a:t>のジョギングを始め、体重が約４</a:t>
            </a:r>
            <a:r>
              <a:rPr lang="en-US" altLang="ja-JP" sz="2000" b="1" dirty="0"/>
              <a:t>kg</a:t>
            </a:r>
            <a:r>
              <a:rPr lang="ja-JP" altLang="en-US" sz="2000" b="1" dirty="0"/>
              <a:t>減っている。若いころから酒が好きで、現在は毎日ビールを約</a:t>
            </a:r>
            <a:r>
              <a:rPr lang="en-US" altLang="ja-JP" sz="2000" b="1" dirty="0"/>
              <a:t>700㎖</a:t>
            </a:r>
            <a:r>
              <a:rPr lang="ja-JP" altLang="en-US" sz="2000" b="1" dirty="0"/>
              <a:t>飲んでいる。</a:t>
            </a:r>
          </a:p>
          <a:p>
            <a:endParaRPr lang="ja-JP" altLang="en-US" sz="2000" b="1" dirty="0"/>
          </a:p>
          <a:p>
            <a:r>
              <a:rPr lang="ja-JP" altLang="en-US" sz="2000" b="1" dirty="0"/>
              <a:t>問題</a:t>
            </a:r>
            <a:r>
              <a:rPr lang="en-US" altLang="ja-JP" sz="2000" b="1" dirty="0"/>
              <a:t>1</a:t>
            </a:r>
          </a:p>
          <a:p>
            <a:r>
              <a:rPr lang="ja-JP" altLang="en-US" sz="2000" b="1" dirty="0"/>
              <a:t>受診時の状態はどれか。 </a:t>
            </a:r>
          </a:p>
          <a:p>
            <a:r>
              <a:rPr lang="en-US" altLang="ja-JP" sz="2000" b="1" dirty="0"/>
              <a:t>1.</a:t>
            </a:r>
            <a:r>
              <a:rPr lang="ja-JP" altLang="en-US" sz="2000" b="1" dirty="0"/>
              <a:t>　過去にＣ型肝炎ウイルスに感染し、現在血液中にウイルスは存在しない。</a:t>
            </a:r>
          </a:p>
          <a:p>
            <a:r>
              <a:rPr lang="en-US" altLang="ja-JP" sz="2000" b="1" dirty="0"/>
              <a:t>2.</a:t>
            </a:r>
            <a:r>
              <a:rPr lang="ja-JP" altLang="en-US" sz="2000" b="1" dirty="0"/>
              <a:t>　現在血液中にＣ型肝炎ウイルスは存在しないが、肝細胞の破壊がある。</a:t>
            </a:r>
          </a:p>
          <a:p>
            <a:r>
              <a:rPr lang="en-US" altLang="ja-JP" sz="2000" b="1" dirty="0"/>
              <a:t>3.</a:t>
            </a:r>
            <a:r>
              <a:rPr lang="ja-JP" altLang="en-US" sz="2000" b="1" dirty="0"/>
              <a:t>　現在血液中にＣ型肝炎ウイルスは存在しているが、肝細胞の破壊はない</a:t>
            </a:r>
            <a:r>
              <a:rPr lang="ja-JP" altLang="en-US" sz="2000" b="1" dirty="0" smtClean="0"/>
              <a:t>。　　</a:t>
            </a:r>
            <a:r>
              <a:rPr lang="ja-JP" altLang="en-US" sz="2000" b="1" dirty="0" smtClean="0">
                <a:latin typeface="ＭＳ Ｐゴシック" panose="020B0600070205080204" pitchFamily="50" charset="-128"/>
                <a:ea typeface="ＭＳ Ｐゴシック" panose="020B0600070205080204" pitchFamily="50" charset="-128"/>
              </a:rPr>
              <a:t>〇</a:t>
            </a:r>
            <a:endParaRPr lang="ja-JP" altLang="en-US" sz="2000" b="1" dirty="0"/>
          </a:p>
          <a:p>
            <a:r>
              <a:rPr lang="en-US" altLang="ja-JP" sz="2000" b="1" dirty="0"/>
              <a:t>4.</a:t>
            </a:r>
            <a:r>
              <a:rPr lang="ja-JP" altLang="en-US" sz="2000" b="1" dirty="0"/>
              <a:t>　現在血液中にＣ型肝炎ウイルスは存在しており、肝細胞は破壊されている。</a:t>
            </a:r>
            <a:endParaRPr kumimoji="1" lang="ja-JP" altLang="en-US" sz="2000" b="1" dirty="0"/>
          </a:p>
        </p:txBody>
      </p:sp>
      <p:sp>
        <p:nvSpPr>
          <p:cNvPr id="3" name="正方形/長方形 2"/>
          <p:cNvSpPr/>
          <p:nvPr/>
        </p:nvSpPr>
        <p:spPr>
          <a:xfrm>
            <a:off x="9103940" y="4509120"/>
            <a:ext cx="1008112" cy="6480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256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38254" y="249631"/>
            <a:ext cx="3224608" cy="646331"/>
          </a:xfrm>
          <a:prstGeom prst="rect">
            <a:avLst/>
          </a:prstGeom>
          <a:noFill/>
        </p:spPr>
        <p:txBody>
          <a:bodyPr wrap="square" rtlCol="0">
            <a:spAutoFit/>
          </a:bodyPr>
          <a:lstStyle/>
          <a:p>
            <a:r>
              <a:rPr kumimoji="1" lang="ja-JP" altLang="en-US" sz="3600" dirty="0" smtClean="0"/>
              <a:t>恒常性の維持</a:t>
            </a:r>
            <a:endParaRPr kumimoji="1" lang="ja-JP" altLang="en-US" sz="3600" dirty="0"/>
          </a:p>
        </p:txBody>
      </p:sp>
      <p:grpSp>
        <p:nvGrpSpPr>
          <p:cNvPr id="14" name="図形グループ 13"/>
          <p:cNvGrpSpPr/>
          <p:nvPr/>
        </p:nvGrpSpPr>
        <p:grpSpPr>
          <a:xfrm>
            <a:off x="958667" y="4224909"/>
            <a:ext cx="7856463" cy="2629961"/>
            <a:chOff x="958667" y="3936985"/>
            <a:chExt cx="7856463" cy="2629961"/>
          </a:xfrm>
        </p:grpSpPr>
        <p:sp>
          <p:nvSpPr>
            <p:cNvPr id="10" name="テキスト ボックス 9"/>
            <p:cNvSpPr txBox="1"/>
            <p:nvPr/>
          </p:nvSpPr>
          <p:spPr>
            <a:xfrm>
              <a:off x="958667" y="4258622"/>
              <a:ext cx="7856463" cy="2308324"/>
            </a:xfrm>
            <a:prstGeom prst="rect">
              <a:avLst/>
            </a:prstGeom>
            <a:noFill/>
          </p:spPr>
          <p:txBody>
            <a:bodyPr wrap="none" rtlCol="0">
              <a:spAutoFit/>
            </a:bodyPr>
            <a:lstStyle/>
            <a:p>
              <a:r>
                <a:rPr kumimoji="1" lang="ja-JP" altLang="en-US" dirty="0" smtClean="0"/>
                <a:t>フィードバックとは、結果を原因側に戻すことを言う。　心臓が頑張る</a:t>
              </a:r>
              <a:r>
                <a:rPr kumimoji="1" lang="ja-JP" altLang="en-US" dirty="0" smtClean="0">
                  <a:latin typeface="Wingdings"/>
                  <a:ea typeface="Wingdings"/>
                  <a:cs typeface="Wingdings"/>
                  <a:sym typeface="Wingdings"/>
                </a:rPr>
                <a:t></a:t>
              </a:r>
              <a:r>
                <a:rPr lang="ja-JP" altLang="en-US" dirty="0" smtClean="0">
                  <a:sym typeface="Wingdings"/>
                </a:rPr>
                <a:t>血圧上昇</a:t>
              </a:r>
              <a:endParaRPr lang="en-US" altLang="ja-JP" dirty="0" smtClean="0">
                <a:sym typeface="Wingdings"/>
              </a:endParaRPr>
            </a:p>
            <a:p>
              <a:endParaRPr kumimoji="1" lang="en-US" altLang="ja-JP" dirty="0">
                <a:sym typeface="Wingdings"/>
              </a:endParaRPr>
            </a:p>
            <a:p>
              <a:endParaRPr lang="en-US" altLang="ja-JP" dirty="0" smtClean="0">
                <a:sym typeface="Wingdings"/>
              </a:endParaRPr>
            </a:p>
            <a:p>
              <a:endParaRPr kumimoji="1" lang="en-US" altLang="ja-JP" dirty="0">
                <a:sym typeface="Wingdings"/>
              </a:endParaRPr>
            </a:p>
            <a:p>
              <a:endParaRPr lang="en-US" altLang="ja-JP" dirty="0" smtClean="0">
                <a:sym typeface="Wingdings"/>
              </a:endParaRPr>
            </a:p>
            <a:p>
              <a:endParaRPr kumimoji="1" lang="en-US" altLang="ja-JP" dirty="0">
                <a:sym typeface="Wingdings"/>
              </a:endParaRPr>
            </a:p>
            <a:p>
              <a:endParaRPr lang="en-US" altLang="ja-JP" dirty="0">
                <a:sym typeface="Wingdings"/>
              </a:endParaRPr>
            </a:p>
            <a:p>
              <a:r>
                <a:rPr lang="ja-JP" altLang="en-US" b="1" dirty="0" smtClean="0">
                  <a:solidFill>
                    <a:srgbClr val="FF0000"/>
                  </a:solidFill>
                  <a:sym typeface="Wingdings"/>
                </a:rPr>
                <a:t>生体の恒常性を保つためには、中間に戻すことが重要！</a:t>
              </a:r>
              <a:endParaRPr lang="en-US" altLang="ja-JP" b="1" dirty="0" smtClean="0">
                <a:solidFill>
                  <a:srgbClr val="FF0000"/>
                </a:solidFill>
                <a:sym typeface="Wingdings"/>
              </a:endParaRPr>
            </a:p>
          </p:txBody>
        </p:sp>
        <p:sp>
          <p:nvSpPr>
            <p:cNvPr id="11" name="テキスト ボックス 10"/>
            <p:cNvSpPr txBox="1"/>
            <p:nvPr/>
          </p:nvSpPr>
          <p:spPr>
            <a:xfrm>
              <a:off x="6162862" y="3936985"/>
              <a:ext cx="2440245" cy="369332"/>
            </a:xfrm>
            <a:prstGeom prst="rect">
              <a:avLst/>
            </a:prstGeom>
            <a:noFill/>
          </p:spPr>
          <p:txBody>
            <a:bodyPr wrap="square" rtlCol="0">
              <a:spAutoFit/>
            </a:bodyPr>
            <a:lstStyle/>
            <a:p>
              <a:r>
                <a:rPr kumimoji="1" lang="ja-JP" altLang="en-US" dirty="0" smtClean="0"/>
                <a:t>原因</a:t>
              </a:r>
              <a:r>
                <a:rPr kumimoji="1" lang="en-US" altLang="ja-JP" dirty="0" smtClean="0"/>
                <a:t>		</a:t>
              </a:r>
              <a:r>
                <a:rPr kumimoji="1" lang="ja-JP" altLang="en-US" dirty="0" smtClean="0"/>
                <a:t>結果</a:t>
              </a:r>
              <a:endParaRPr kumimoji="1" lang="ja-JP" altLang="en-US" dirty="0"/>
            </a:p>
          </p:txBody>
        </p:sp>
        <p:sp>
          <p:nvSpPr>
            <p:cNvPr id="12" name="下カーブ矢印 11"/>
            <p:cNvSpPr/>
            <p:nvPr/>
          </p:nvSpPr>
          <p:spPr>
            <a:xfrm flipH="1" flipV="1">
              <a:off x="6685772" y="4627954"/>
              <a:ext cx="1220122" cy="69731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4046324" y="5491381"/>
              <a:ext cx="4180952" cy="646331"/>
            </a:xfrm>
            <a:prstGeom prst="rect">
              <a:avLst/>
            </a:prstGeom>
            <a:noFill/>
          </p:spPr>
          <p:txBody>
            <a:bodyPr wrap="none" rtlCol="0">
              <a:spAutoFit/>
            </a:bodyPr>
            <a:lstStyle/>
            <a:p>
              <a:r>
                <a:rPr kumimoji="1" lang="ja-JP" altLang="en-US" dirty="0" smtClean="0"/>
                <a:t>正のフィードバック・・・・心臓をさらに刺激</a:t>
              </a:r>
              <a:endParaRPr kumimoji="1" lang="en-US" altLang="ja-JP" dirty="0" smtClean="0"/>
            </a:p>
            <a:p>
              <a:r>
                <a:rPr lang="ja-JP" altLang="en-US" dirty="0" smtClean="0"/>
                <a:t>負のフィードバック・・・・心臓を抑制</a:t>
              </a:r>
              <a:endParaRPr kumimoji="1" lang="en-US" altLang="ja-JP" dirty="0" smtClean="0"/>
            </a:p>
          </p:txBody>
        </p:sp>
      </p:grpSp>
      <p:sp>
        <p:nvSpPr>
          <p:cNvPr id="4" name="テキスト ボックス 3"/>
          <p:cNvSpPr txBox="1"/>
          <p:nvPr/>
        </p:nvSpPr>
        <p:spPr>
          <a:xfrm>
            <a:off x="6685772" y="905846"/>
            <a:ext cx="3299309" cy="1384995"/>
          </a:xfrm>
          <a:prstGeom prst="rect">
            <a:avLst/>
          </a:prstGeom>
          <a:noFill/>
        </p:spPr>
        <p:txBody>
          <a:bodyPr wrap="square" rtlCol="0">
            <a:spAutoFit/>
          </a:bodyPr>
          <a:lstStyle/>
          <a:p>
            <a:r>
              <a:rPr kumimoji="1" lang="ja-JP" altLang="en-US" sz="1400" dirty="0" smtClean="0"/>
              <a:t>恒常性を保つためにフィードバックがある。</a:t>
            </a:r>
            <a:endParaRPr kumimoji="1" lang="en-US" altLang="ja-JP" sz="1400" dirty="0" smtClean="0"/>
          </a:p>
          <a:p>
            <a:r>
              <a:rPr lang="ja-JP" altLang="en-US" sz="1400" dirty="0" smtClean="0"/>
              <a:t>行き過ぎを抑制することが重要</a:t>
            </a:r>
            <a:endParaRPr lang="en-US" altLang="ja-JP" sz="1400" dirty="0" smtClean="0"/>
          </a:p>
          <a:p>
            <a:r>
              <a:rPr lang="ja-JP" altLang="en-US" sz="1400" dirty="0" smtClean="0"/>
              <a:t>あるホルモンを分泌する臓器とそれを調節する臓器がホルモン分泌量が増加すると、抑えるように調節臓器が働く。</a:t>
            </a:r>
            <a:endParaRPr lang="en-US" altLang="ja-JP" sz="1400" dirty="0" smtClean="0"/>
          </a:p>
          <a:p>
            <a:endParaRPr kumimoji="1" lang="ja-JP" altLang="en-US" sz="1400" dirty="0"/>
          </a:p>
        </p:txBody>
      </p:sp>
      <p:sp>
        <p:nvSpPr>
          <p:cNvPr id="5" name="正方形/長方形 4"/>
          <p:cNvSpPr/>
          <p:nvPr/>
        </p:nvSpPr>
        <p:spPr>
          <a:xfrm>
            <a:off x="6685772" y="817478"/>
            <a:ext cx="3448712" cy="13572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 name="テキスト ボックス 1"/>
          <p:cNvSpPr txBox="1"/>
          <p:nvPr/>
        </p:nvSpPr>
        <p:spPr>
          <a:xfrm>
            <a:off x="6685771" y="2602491"/>
            <a:ext cx="3037855" cy="1169551"/>
          </a:xfrm>
          <a:prstGeom prst="rect">
            <a:avLst/>
          </a:prstGeom>
          <a:noFill/>
        </p:spPr>
        <p:txBody>
          <a:bodyPr wrap="square" rtlCol="0">
            <a:spAutoFit/>
          </a:bodyPr>
          <a:lstStyle/>
          <a:p>
            <a:r>
              <a:rPr kumimoji="1" lang="ja-JP" altLang="en-US" sz="1400" dirty="0" smtClean="0"/>
              <a:t>分娩時に分娩を促進するように働くことは正のフィードバックにあたる。胎児が降りてきて子宮頚管を拡張すると、オキシトシンが分泌されて、子宮が収縮し、胎児がさらに下降する。</a:t>
            </a:r>
            <a:endParaRPr kumimoji="1" lang="ja-JP" altLang="en-US" sz="1400" dirty="0"/>
          </a:p>
        </p:txBody>
      </p:sp>
      <p:sp>
        <p:nvSpPr>
          <p:cNvPr id="16" name="正方形/長方形 15"/>
          <p:cNvSpPr/>
          <p:nvPr/>
        </p:nvSpPr>
        <p:spPr>
          <a:xfrm>
            <a:off x="6584245" y="2568650"/>
            <a:ext cx="3448712" cy="13572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1157674" y="950798"/>
            <a:ext cx="6038557" cy="1323439"/>
          </a:xfrm>
          <a:prstGeom prst="rect">
            <a:avLst/>
          </a:prstGeom>
          <a:noFill/>
        </p:spPr>
        <p:txBody>
          <a:bodyPr wrap="square" rtlCol="0">
            <a:spAutoFit/>
          </a:bodyPr>
          <a:lstStyle/>
          <a:p>
            <a:r>
              <a:rPr kumimoji="1" lang="ja-JP" altLang="en-US" sz="1600" dirty="0" smtClean="0"/>
              <a:t>フィードバック機構で正しいのはどれか？</a:t>
            </a:r>
            <a:endParaRPr kumimoji="1" lang="en-US" altLang="ja-JP" sz="1600" dirty="0" smtClean="0"/>
          </a:p>
          <a:p>
            <a:r>
              <a:rPr lang="ja-JP" altLang="en-US" sz="1600" dirty="0" smtClean="0"/>
              <a:t>１．ホメオスターシスには正のフィードバック機構が重要である。</a:t>
            </a:r>
            <a:endParaRPr lang="en-US" altLang="ja-JP" sz="1600" dirty="0" smtClean="0"/>
          </a:p>
          <a:p>
            <a:r>
              <a:rPr kumimoji="1" lang="ja-JP" altLang="en-US" sz="1600" dirty="0" smtClean="0"/>
              <a:t>２．環境変化の影響をより強める方向に働く。</a:t>
            </a:r>
            <a:endParaRPr kumimoji="1" lang="en-US" altLang="ja-JP" sz="1600" dirty="0" smtClean="0"/>
          </a:p>
          <a:p>
            <a:r>
              <a:rPr lang="ja-JP" altLang="en-US" sz="1600" dirty="0" smtClean="0"/>
              <a:t>３．身体の各器官系が独立して働くように作用する。</a:t>
            </a:r>
            <a:endParaRPr lang="en-US" altLang="ja-JP" sz="1600" dirty="0" smtClean="0"/>
          </a:p>
          <a:p>
            <a:r>
              <a:rPr kumimoji="1" lang="ja-JP" altLang="en-US" sz="1600" dirty="0" smtClean="0"/>
              <a:t>４．受容体が生体の変化を感知して調節中枢に情報を伝達する。</a:t>
            </a:r>
            <a:endParaRPr kumimoji="1" lang="ja-JP" altLang="en-US" sz="1600" dirty="0"/>
          </a:p>
        </p:txBody>
      </p:sp>
      <p:sp>
        <p:nvSpPr>
          <p:cNvPr id="15" name="テキスト ボックス 14"/>
          <p:cNvSpPr txBox="1"/>
          <p:nvPr/>
        </p:nvSpPr>
        <p:spPr>
          <a:xfrm>
            <a:off x="1310075" y="2602491"/>
            <a:ext cx="3916318" cy="1323439"/>
          </a:xfrm>
          <a:prstGeom prst="rect">
            <a:avLst/>
          </a:prstGeom>
          <a:noFill/>
        </p:spPr>
        <p:txBody>
          <a:bodyPr wrap="square" rtlCol="0">
            <a:spAutoFit/>
          </a:bodyPr>
          <a:lstStyle/>
          <a:p>
            <a:r>
              <a:rPr kumimoji="1" lang="ja-JP" altLang="en-US" sz="1600" dirty="0" smtClean="0"/>
              <a:t>正のフィードバック機構ではどれか？</a:t>
            </a:r>
            <a:endParaRPr kumimoji="1" lang="en-US" altLang="ja-JP" sz="1600" dirty="0" smtClean="0"/>
          </a:p>
          <a:p>
            <a:r>
              <a:rPr lang="ja-JP" altLang="en-US" sz="1600" dirty="0" smtClean="0"/>
              <a:t>１．血圧上昇時の心拍数減少</a:t>
            </a:r>
            <a:endParaRPr lang="en-US" altLang="ja-JP" sz="1600" dirty="0" smtClean="0"/>
          </a:p>
          <a:p>
            <a:r>
              <a:rPr kumimoji="1" lang="ja-JP" altLang="en-US" sz="1600" dirty="0" smtClean="0"/>
              <a:t>２．体温上昇時の発汗</a:t>
            </a:r>
            <a:endParaRPr kumimoji="1" lang="en-US" altLang="ja-JP" sz="1600" dirty="0" smtClean="0"/>
          </a:p>
          <a:p>
            <a:r>
              <a:rPr lang="ja-JP" altLang="en-US" sz="1600" dirty="0" smtClean="0"/>
              <a:t>３．分娩時の子宮収縮</a:t>
            </a:r>
            <a:endParaRPr lang="en-US" altLang="ja-JP" sz="1600" dirty="0" smtClean="0"/>
          </a:p>
          <a:p>
            <a:r>
              <a:rPr kumimoji="1" lang="ja-JP" altLang="en-US" sz="1600" dirty="0" smtClean="0"/>
              <a:t>４．多飲時の尿量増加</a:t>
            </a:r>
            <a:endParaRPr kumimoji="1"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4388" y="814388"/>
            <a:ext cx="8629650" cy="5324535"/>
          </a:xfrm>
          <a:prstGeom prst="rect">
            <a:avLst/>
          </a:prstGeom>
          <a:noFill/>
        </p:spPr>
        <p:txBody>
          <a:bodyPr wrap="square" rtlCol="0">
            <a:spAutoFit/>
          </a:bodyPr>
          <a:lstStyle/>
          <a:p>
            <a:r>
              <a:rPr lang="ja-JP" altLang="en-US" sz="2000" b="1" dirty="0"/>
              <a:t>第</a:t>
            </a:r>
            <a:r>
              <a:rPr lang="en-US" altLang="ja-JP" sz="2000" b="1" dirty="0"/>
              <a:t>99</a:t>
            </a:r>
            <a:r>
              <a:rPr lang="ja-JP" altLang="en-US" sz="2000" b="1" dirty="0"/>
              <a:t>回</a:t>
            </a:r>
          </a:p>
          <a:p>
            <a:r>
              <a:rPr lang="ja-JP" altLang="en-US" sz="2000" b="1" dirty="0"/>
              <a:t>次の文を読み問題</a:t>
            </a:r>
            <a:r>
              <a:rPr lang="en-US" altLang="ja-JP" sz="2000" b="1" dirty="0"/>
              <a:t>3</a:t>
            </a:r>
            <a:r>
              <a:rPr lang="ja-JP" altLang="en-US" sz="2000" b="1" dirty="0"/>
              <a:t>に答えよ。</a:t>
            </a:r>
          </a:p>
          <a:p>
            <a:r>
              <a:rPr lang="en-US" altLang="ja-JP" sz="2000" b="1" dirty="0"/>
              <a:t>62</a:t>
            </a:r>
            <a:r>
              <a:rPr lang="ja-JP" altLang="en-US" sz="2000" b="1" dirty="0"/>
              <a:t>歳の男性。仕事柄、海外への出張が多い。元来責任感が強く、家庭や会社での信頼も厚かった。東南アジアから</a:t>
            </a:r>
            <a:r>
              <a:rPr lang="en-US" altLang="ja-JP" sz="2000" b="1" dirty="0"/>
              <a:t>10</a:t>
            </a:r>
            <a:r>
              <a:rPr lang="ja-JP" altLang="en-US" sz="2000" b="1" dirty="0"/>
              <a:t>日前に帰国してから全身の倦怠感を訴えていた。本日、午後９時ごろ突如手の震えが出現し「昨年死んだはずの友人が部屋に来ている」と大声で叫びだしたため、家族に伴われて救急外来を受診した。体温</a:t>
            </a:r>
            <a:r>
              <a:rPr lang="en-US" altLang="ja-JP" sz="2000" b="1" dirty="0"/>
              <a:t>36.5℃</a:t>
            </a:r>
            <a:r>
              <a:rPr lang="ja-JP" altLang="en-US" sz="2000" b="1" dirty="0" err="1"/>
              <a:t>。</a:t>
            </a:r>
            <a:r>
              <a:rPr lang="ja-JP" altLang="en-US" sz="2000" b="1" dirty="0"/>
              <a:t>脈拍</a:t>
            </a:r>
            <a:r>
              <a:rPr lang="en-US" altLang="ja-JP" sz="2000" b="1" dirty="0"/>
              <a:t>72/</a:t>
            </a:r>
            <a:r>
              <a:rPr lang="ja-JP" altLang="en-US" sz="2000" b="1" dirty="0"/>
              <a:t>分。血圧</a:t>
            </a:r>
            <a:r>
              <a:rPr lang="en-US" altLang="ja-JP" sz="2000" b="1" dirty="0"/>
              <a:t>124/76mmHg</a:t>
            </a:r>
            <a:r>
              <a:rPr lang="ja-JP" altLang="en-US" sz="2000" b="1" dirty="0" err="1"/>
              <a:t>。</a:t>
            </a:r>
            <a:r>
              <a:rPr lang="ja-JP" altLang="en-US" sz="2000" b="1" dirty="0"/>
              <a:t>眼球結膜に黄染が認められ、血液検査が実施された</a:t>
            </a:r>
            <a:r>
              <a:rPr lang="ja-JP" altLang="en-US" sz="2000" b="1" dirty="0" smtClean="0"/>
              <a:t>。　</a:t>
            </a:r>
            <a:r>
              <a:rPr lang="ja-JP" altLang="en-US" sz="2000" b="1" dirty="0" smtClean="0">
                <a:solidFill>
                  <a:srgbClr val="FF0000"/>
                </a:solidFill>
              </a:rPr>
              <a:t>ここで何を考えるか？</a:t>
            </a:r>
            <a:endParaRPr lang="ja-JP" altLang="en-US" sz="2000" b="1" dirty="0">
              <a:solidFill>
                <a:srgbClr val="FF0000"/>
              </a:solidFill>
            </a:endParaRPr>
          </a:p>
          <a:p>
            <a:endParaRPr lang="ja-JP" altLang="en-US" sz="2000" b="1" dirty="0"/>
          </a:p>
          <a:p>
            <a:r>
              <a:rPr lang="ja-JP" altLang="en-US" sz="2000" b="1" dirty="0"/>
              <a:t>問題</a:t>
            </a:r>
            <a:r>
              <a:rPr lang="en-US" altLang="ja-JP" sz="2000" b="1" dirty="0"/>
              <a:t>3</a:t>
            </a:r>
          </a:p>
          <a:p>
            <a:r>
              <a:rPr lang="ja-JP" altLang="en-US" sz="2000" b="1" dirty="0"/>
              <a:t>血液検査で、総ビリルビン</a:t>
            </a:r>
            <a:r>
              <a:rPr lang="en-US" altLang="ja-JP" sz="2000" b="1" dirty="0"/>
              <a:t>3.6mg/㎗</a:t>
            </a:r>
            <a:r>
              <a:rPr lang="ja-JP" altLang="en-US" sz="2000" b="1" dirty="0" err="1"/>
              <a:t>、</a:t>
            </a:r>
            <a:r>
              <a:rPr lang="ja-JP" altLang="en-US" sz="2000" b="1" dirty="0"/>
              <a:t>直接ビリルビン</a:t>
            </a:r>
            <a:r>
              <a:rPr lang="en-US" altLang="ja-JP" sz="2000" b="1" dirty="0"/>
              <a:t>2.0mg/㎗</a:t>
            </a:r>
            <a:r>
              <a:rPr lang="ja-JP" altLang="en-US" sz="2000" b="1" dirty="0" err="1"/>
              <a:t>、</a:t>
            </a:r>
            <a:r>
              <a:rPr lang="en-US" altLang="ja-JP" sz="2000" b="1" dirty="0"/>
              <a:t>AST〈GOT〉3,500IU/ℓ</a:t>
            </a:r>
            <a:r>
              <a:rPr lang="ja-JP" altLang="en-US" sz="2000" b="1" dirty="0" err="1"/>
              <a:t>、</a:t>
            </a:r>
            <a:r>
              <a:rPr lang="en-US" altLang="ja-JP" sz="2000" b="1" dirty="0"/>
              <a:t>ALT〈GPT〉4,200IU/ℓ</a:t>
            </a:r>
            <a:r>
              <a:rPr lang="ja-JP" altLang="en-US" sz="2000" b="1" dirty="0" err="1"/>
              <a:t>、</a:t>
            </a:r>
            <a:r>
              <a:rPr lang="en-US" altLang="ja-JP" sz="2000" b="1" dirty="0"/>
              <a:t>ALP470IU/ℓ</a:t>
            </a:r>
            <a:r>
              <a:rPr lang="ja-JP" altLang="en-US" sz="2000" b="1" dirty="0" err="1"/>
              <a:t>、</a:t>
            </a:r>
            <a:r>
              <a:rPr lang="ja-JP" altLang="en-US" sz="2000" b="1" dirty="0"/>
              <a:t>プロトロンビン活性</a:t>
            </a:r>
            <a:r>
              <a:rPr lang="en-US" altLang="ja-JP" sz="2000" b="1" dirty="0"/>
              <a:t>〈PT</a:t>
            </a:r>
            <a:r>
              <a:rPr lang="ja-JP" altLang="en-US" sz="2000" b="1" dirty="0"/>
              <a:t>％</a:t>
            </a:r>
            <a:r>
              <a:rPr lang="en-US" altLang="ja-JP" sz="2000" b="1" dirty="0"/>
              <a:t>〉35</a:t>
            </a:r>
            <a:r>
              <a:rPr lang="ja-JP" altLang="en-US" sz="2000" b="1" dirty="0"/>
              <a:t>％（基準</a:t>
            </a:r>
            <a:r>
              <a:rPr lang="en-US" altLang="ja-JP" sz="2000" b="1" dirty="0"/>
              <a:t>80</a:t>
            </a:r>
            <a:r>
              <a:rPr lang="ja-JP" altLang="en-US" sz="2000" b="1" dirty="0"/>
              <a:t>～</a:t>
            </a:r>
            <a:r>
              <a:rPr lang="en-US" altLang="ja-JP" sz="2000" b="1" dirty="0"/>
              <a:t>120</a:t>
            </a:r>
            <a:r>
              <a:rPr lang="ja-JP" altLang="en-US" sz="2000" b="1" dirty="0"/>
              <a:t>）が認められた。最も考えられるのはどれか。 </a:t>
            </a:r>
            <a:r>
              <a:rPr lang="ja-JP" altLang="en-US" sz="2000" b="1" dirty="0" smtClean="0"/>
              <a:t>　何を考えるか？</a:t>
            </a:r>
            <a:endParaRPr lang="ja-JP" altLang="en-US" sz="2000" b="1" dirty="0"/>
          </a:p>
          <a:p>
            <a:r>
              <a:rPr lang="en-US" altLang="ja-JP" sz="2000" b="1" dirty="0"/>
              <a:t>1.</a:t>
            </a:r>
            <a:r>
              <a:rPr lang="ja-JP" altLang="en-US" sz="2000" b="1" dirty="0"/>
              <a:t>　統合失調症</a:t>
            </a:r>
          </a:p>
          <a:p>
            <a:r>
              <a:rPr lang="en-US" altLang="ja-JP" sz="2000" b="1" dirty="0"/>
              <a:t>2.</a:t>
            </a:r>
            <a:r>
              <a:rPr lang="ja-JP" altLang="en-US" sz="2000" b="1" dirty="0"/>
              <a:t>　症状</a:t>
            </a:r>
            <a:r>
              <a:rPr lang="ja-JP" altLang="en-US" sz="2000" b="1" dirty="0" smtClean="0"/>
              <a:t>精神病　　　　　　　　　　　　</a:t>
            </a:r>
            <a:r>
              <a:rPr lang="ja-JP" altLang="en-US" sz="2000" b="1" dirty="0" smtClean="0">
                <a:latin typeface="ＭＳ Ｐゴシック" panose="020B0600070205080204" pitchFamily="50" charset="-128"/>
                <a:ea typeface="ＭＳ Ｐゴシック" panose="020B0600070205080204" pitchFamily="50" charset="-128"/>
              </a:rPr>
              <a:t>〇</a:t>
            </a:r>
            <a:endParaRPr lang="ja-JP" altLang="en-US" sz="2000" b="1" dirty="0"/>
          </a:p>
          <a:p>
            <a:r>
              <a:rPr lang="en-US" altLang="ja-JP" sz="2000" b="1" dirty="0"/>
              <a:t>3.</a:t>
            </a:r>
            <a:r>
              <a:rPr lang="ja-JP" altLang="en-US" sz="2000" b="1" dirty="0"/>
              <a:t>　パニック障害</a:t>
            </a:r>
          </a:p>
          <a:p>
            <a:r>
              <a:rPr lang="en-US" altLang="ja-JP" sz="2000" b="1" dirty="0"/>
              <a:t>4.</a:t>
            </a:r>
            <a:r>
              <a:rPr lang="ja-JP" altLang="en-US" sz="2000" b="1" dirty="0"/>
              <a:t>　身体表現性障害</a:t>
            </a:r>
            <a:endParaRPr kumimoji="1" lang="ja-JP" altLang="en-US" sz="2000" b="1" dirty="0"/>
          </a:p>
        </p:txBody>
      </p:sp>
      <p:sp>
        <p:nvSpPr>
          <p:cNvPr id="3" name="正方形/長方形 2"/>
          <p:cNvSpPr/>
          <p:nvPr/>
        </p:nvSpPr>
        <p:spPr>
          <a:xfrm>
            <a:off x="4300538" y="4943475"/>
            <a:ext cx="871537" cy="685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3571875" y="3026599"/>
            <a:ext cx="2757488" cy="3000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7381875" y="4493449"/>
            <a:ext cx="2757488" cy="3000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0119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p:cNvSpPr txBox="1">
            <a:spLocks noChangeArrowheads="1"/>
          </p:cNvSpPr>
          <p:nvPr/>
        </p:nvSpPr>
        <p:spPr bwMode="auto">
          <a:xfrm>
            <a:off x="3565588" y="320136"/>
            <a:ext cx="284725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600" dirty="0">
                <a:latin typeface="Calibri" charset="0"/>
              </a:rPr>
              <a:t>肝</a:t>
            </a:r>
            <a:r>
              <a:rPr lang="ja-JP" altLang="en-US" sz="3600" dirty="0" smtClean="0">
                <a:latin typeface="Calibri" charset="0"/>
              </a:rPr>
              <a:t>硬変とは？</a:t>
            </a:r>
            <a:endParaRPr lang="ja-JP" altLang="en-US" sz="3600" dirty="0">
              <a:latin typeface="Calibri" charset="0"/>
            </a:endParaRPr>
          </a:p>
        </p:txBody>
      </p:sp>
      <p:sp>
        <p:nvSpPr>
          <p:cNvPr id="3" name="テキスト ボックス 2"/>
          <p:cNvSpPr txBox="1"/>
          <p:nvPr/>
        </p:nvSpPr>
        <p:spPr>
          <a:xfrm>
            <a:off x="606996" y="1268760"/>
            <a:ext cx="9289032" cy="707886"/>
          </a:xfrm>
          <a:prstGeom prst="rect">
            <a:avLst/>
          </a:prstGeom>
          <a:noFill/>
        </p:spPr>
        <p:txBody>
          <a:bodyPr wrap="square" rtlCol="0">
            <a:spAutoFit/>
          </a:bodyPr>
          <a:lstStyle/>
          <a:p>
            <a:r>
              <a:rPr kumimoji="1" lang="ja-JP" altLang="en-US" sz="2000" b="1" dirty="0" smtClean="0"/>
              <a:t>肝炎によって肝細胞が破壊されるたび、線維に置き換わることによって、肝臓が硬くなる。同時に肝小葉機構が破壊され、血液循環や短銃排泄などの肝機能が低下する。</a:t>
            </a:r>
            <a:endParaRPr kumimoji="1" lang="ja-JP" altLang="en-US" sz="2000" b="1" dirty="0"/>
          </a:p>
        </p:txBody>
      </p:sp>
      <p:pic>
        <p:nvPicPr>
          <p:cNvPr id="4" name="図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75148" y="1976646"/>
            <a:ext cx="6192688" cy="2084872"/>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51212" y="4388536"/>
            <a:ext cx="4876006" cy="2352832"/>
          </a:xfrm>
          <a:prstGeom prst="rect">
            <a:avLst/>
          </a:prstGeom>
        </p:spPr>
      </p:pic>
    </p:spTree>
    <p:extLst>
      <p:ext uri="{BB962C8B-B14F-4D97-AF65-F5344CB8AC3E}">
        <p14:creationId xmlns:p14="http://schemas.microsoft.com/office/powerpoint/2010/main" val="20086211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テキスト ボックス 2"/>
          <p:cNvSpPr txBox="1">
            <a:spLocks noChangeArrowheads="1"/>
          </p:cNvSpPr>
          <p:nvPr/>
        </p:nvSpPr>
        <p:spPr bwMode="auto">
          <a:xfrm>
            <a:off x="3286125" y="357188"/>
            <a:ext cx="29543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600" dirty="0">
                <a:latin typeface="Calibri" charset="0"/>
              </a:rPr>
              <a:t>肝硬変の症状</a:t>
            </a:r>
          </a:p>
        </p:txBody>
      </p:sp>
      <p:pic>
        <p:nvPicPr>
          <p:cNvPr id="2" name="図 1" descr="180208000_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68" y="980728"/>
            <a:ext cx="7874000" cy="4508500"/>
          </a:xfrm>
          <a:prstGeom prst="rect">
            <a:avLst/>
          </a:prstGeom>
        </p:spPr>
      </p:pic>
      <p:sp>
        <p:nvSpPr>
          <p:cNvPr id="5" name="円/楕円 4"/>
          <p:cNvSpPr/>
          <p:nvPr/>
        </p:nvSpPr>
        <p:spPr>
          <a:xfrm>
            <a:off x="4855468" y="1556792"/>
            <a:ext cx="864096" cy="432048"/>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円/楕円 7"/>
          <p:cNvSpPr/>
          <p:nvPr/>
        </p:nvSpPr>
        <p:spPr>
          <a:xfrm>
            <a:off x="5719564" y="1556792"/>
            <a:ext cx="1296144" cy="432048"/>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円/楕円 8"/>
          <p:cNvSpPr/>
          <p:nvPr/>
        </p:nvSpPr>
        <p:spPr>
          <a:xfrm>
            <a:off x="6943700" y="1556792"/>
            <a:ext cx="864096" cy="432048"/>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円/楕円 9"/>
          <p:cNvSpPr/>
          <p:nvPr/>
        </p:nvSpPr>
        <p:spPr>
          <a:xfrm>
            <a:off x="5431532" y="1916832"/>
            <a:ext cx="1440160" cy="432048"/>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円/楕円 10"/>
          <p:cNvSpPr/>
          <p:nvPr/>
        </p:nvSpPr>
        <p:spPr>
          <a:xfrm>
            <a:off x="4999484" y="2780928"/>
            <a:ext cx="1800200" cy="432048"/>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円/楕円 11"/>
          <p:cNvSpPr/>
          <p:nvPr/>
        </p:nvSpPr>
        <p:spPr>
          <a:xfrm>
            <a:off x="4927476" y="3501008"/>
            <a:ext cx="792088" cy="432048"/>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円/楕円 12"/>
          <p:cNvSpPr/>
          <p:nvPr/>
        </p:nvSpPr>
        <p:spPr>
          <a:xfrm>
            <a:off x="6943700" y="3501008"/>
            <a:ext cx="1296144" cy="432048"/>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円/楕円 13"/>
          <p:cNvSpPr/>
          <p:nvPr/>
        </p:nvSpPr>
        <p:spPr>
          <a:xfrm>
            <a:off x="6367636" y="2348880"/>
            <a:ext cx="2304256" cy="432048"/>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8576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テキスト ボックス 1"/>
          <p:cNvSpPr txBox="1">
            <a:spLocks noChangeArrowheads="1"/>
          </p:cNvSpPr>
          <p:nvPr/>
        </p:nvSpPr>
        <p:spPr bwMode="auto">
          <a:xfrm>
            <a:off x="2407196" y="404664"/>
            <a:ext cx="464903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600" dirty="0" smtClean="0">
                <a:latin typeface="Calibri" charset="0"/>
              </a:rPr>
              <a:t>門脈圧亢進による異常</a:t>
            </a:r>
            <a:endParaRPr lang="ja-JP" altLang="en-US" sz="3600" dirty="0">
              <a:latin typeface="Calibri" charset="0"/>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1934" y="1050994"/>
            <a:ext cx="7937117" cy="4753451"/>
          </a:xfrm>
          <a:prstGeom prst="rect">
            <a:avLst/>
          </a:prstGeom>
        </p:spPr>
      </p:pic>
      <p:sp>
        <p:nvSpPr>
          <p:cNvPr id="3" name="テキスト ボックス 2"/>
          <p:cNvSpPr txBox="1"/>
          <p:nvPr/>
        </p:nvSpPr>
        <p:spPr>
          <a:xfrm>
            <a:off x="462980" y="5949280"/>
            <a:ext cx="9073008" cy="707886"/>
          </a:xfrm>
          <a:prstGeom prst="rect">
            <a:avLst/>
          </a:prstGeom>
          <a:noFill/>
        </p:spPr>
        <p:txBody>
          <a:bodyPr wrap="square" rtlCol="0">
            <a:spAutoFit/>
          </a:bodyPr>
          <a:lstStyle/>
          <a:p>
            <a:r>
              <a:rPr kumimoji="1" lang="ja-JP" altLang="en-US" sz="2000" b="1" dirty="0" smtClean="0"/>
              <a:t>肝硬変では、肝小葉が破壊されるため門脈と肝静脈間の血流が阻害され、門脈圧が亢進する。その結果、脾腫、食道静脈瘤、腹壁静脈の怒張、</a:t>
            </a:r>
            <a:r>
              <a:rPr lang="ja-JP" altLang="en-US" sz="2000" b="1" dirty="0" smtClean="0"/>
              <a:t>腹水</a:t>
            </a:r>
            <a:r>
              <a:rPr kumimoji="1" lang="ja-JP" altLang="en-US" sz="2000" b="1" dirty="0" smtClean="0"/>
              <a:t>などが見られる。</a:t>
            </a:r>
            <a:endParaRPr kumimoji="1" lang="ja-JP" altLang="en-US" sz="2000" b="1" dirty="0"/>
          </a:p>
        </p:txBody>
      </p:sp>
      <p:grpSp>
        <p:nvGrpSpPr>
          <p:cNvPr id="8" name="図形グループ 7"/>
          <p:cNvGrpSpPr/>
          <p:nvPr/>
        </p:nvGrpSpPr>
        <p:grpSpPr>
          <a:xfrm>
            <a:off x="1183060" y="3429000"/>
            <a:ext cx="2952328" cy="1120190"/>
            <a:chOff x="1183060" y="3429000"/>
            <a:chExt cx="2952328" cy="1120190"/>
          </a:xfrm>
        </p:grpSpPr>
        <p:cxnSp>
          <p:nvCxnSpPr>
            <p:cNvPr id="5" name="直線矢印コネクタ 4"/>
            <p:cNvCxnSpPr/>
            <p:nvPr/>
          </p:nvCxnSpPr>
          <p:spPr>
            <a:xfrm flipV="1">
              <a:off x="2335188" y="3429000"/>
              <a:ext cx="1800200" cy="792088"/>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183060" y="4149080"/>
              <a:ext cx="2040142" cy="400110"/>
            </a:xfrm>
            <a:prstGeom prst="rect">
              <a:avLst/>
            </a:prstGeom>
            <a:noFill/>
          </p:spPr>
          <p:txBody>
            <a:bodyPr wrap="none" rtlCol="0">
              <a:spAutoFit/>
            </a:bodyPr>
            <a:lstStyle/>
            <a:p>
              <a:r>
                <a:rPr kumimoji="1" lang="ja-JP" altLang="en-US" sz="2000" dirty="0" smtClean="0">
                  <a:solidFill>
                    <a:srgbClr val="FF0000"/>
                  </a:solidFill>
                </a:rPr>
                <a:t>ここの流れがダメ</a:t>
              </a:r>
              <a:endParaRPr kumimoji="1" lang="ja-JP" altLang="en-US" sz="2000" dirty="0">
                <a:solidFill>
                  <a:srgbClr val="FF0000"/>
                </a:solidFill>
              </a:endParaRPr>
            </a:p>
          </p:txBody>
        </p:sp>
      </p:grpSp>
    </p:spTree>
    <p:extLst>
      <p:ext uri="{BB962C8B-B14F-4D97-AF65-F5344CB8AC3E}">
        <p14:creationId xmlns:p14="http://schemas.microsoft.com/office/powerpoint/2010/main" val="90924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15308" y="260648"/>
            <a:ext cx="2492990" cy="646331"/>
          </a:xfrm>
          <a:prstGeom prst="rect">
            <a:avLst/>
          </a:prstGeom>
          <a:noFill/>
        </p:spPr>
        <p:txBody>
          <a:bodyPr wrap="none" rtlCol="0">
            <a:spAutoFit/>
          </a:bodyPr>
          <a:lstStyle/>
          <a:p>
            <a:r>
              <a:rPr kumimoji="1" lang="ja-JP" altLang="en-US" sz="3600" dirty="0" smtClean="0"/>
              <a:t>食道静脈瘤</a:t>
            </a:r>
            <a:endParaRPr kumimoji="1" lang="ja-JP" altLang="en-US" sz="3600" dirty="0"/>
          </a:p>
        </p:txBody>
      </p:sp>
      <p:sp>
        <p:nvSpPr>
          <p:cNvPr id="3" name="テキスト ボックス 2"/>
          <p:cNvSpPr txBox="1"/>
          <p:nvPr/>
        </p:nvSpPr>
        <p:spPr>
          <a:xfrm>
            <a:off x="318964" y="1196752"/>
            <a:ext cx="9721080" cy="707886"/>
          </a:xfrm>
          <a:prstGeom prst="rect">
            <a:avLst/>
          </a:prstGeom>
          <a:noFill/>
        </p:spPr>
        <p:txBody>
          <a:bodyPr wrap="square" rtlCol="0">
            <a:spAutoFit/>
          </a:bodyPr>
          <a:lstStyle/>
          <a:p>
            <a:r>
              <a:rPr kumimoji="1" lang="ja-JP" altLang="en-US" sz="2000" b="1" dirty="0" smtClean="0"/>
              <a:t>門脈圧亢進の結果、食道の細い静脈に血流が鬱滞してこぶのようになったものが食道静脈瘤。血管壁が薄いため容易に破裂して大出血を起こす。この出血予防が予後を決める。</a:t>
            </a:r>
            <a:endParaRPr kumimoji="1" lang="en-US" altLang="ja-JP" sz="2000" b="1" dirty="0" smtClean="0"/>
          </a:p>
        </p:txBody>
      </p:sp>
      <p:pic>
        <p:nvPicPr>
          <p:cNvPr id="4" name="図 3" descr="11-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180" y="2060848"/>
            <a:ext cx="5753100" cy="2197100"/>
          </a:xfrm>
          <a:prstGeom prst="rect">
            <a:avLst/>
          </a:prstGeom>
        </p:spPr>
      </p:pic>
      <p:sp>
        <p:nvSpPr>
          <p:cNvPr id="5" name="テキスト ボックス 4"/>
          <p:cNvSpPr txBox="1"/>
          <p:nvPr/>
        </p:nvSpPr>
        <p:spPr>
          <a:xfrm>
            <a:off x="1183060" y="2204864"/>
            <a:ext cx="1210588" cy="400110"/>
          </a:xfrm>
          <a:prstGeom prst="rect">
            <a:avLst/>
          </a:prstGeom>
          <a:noFill/>
        </p:spPr>
        <p:txBody>
          <a:bodyPr wrap="none" rtlCol="0">
            <a:spAutoFit/>
          </a:bodyPr>
          <a:lstStyle/>
          <a:p>
            <a:r>
              <a:rPr kumimoji="1" lang="ja-JP" altLang="en-US" sz="2000" dirty="0" smtClean="0"/>
              <a:t>硬化療法</a:t>
            </a:r>
            <a:endParaRPr kumimoji="1" lang="ja-JP" altLang="en-US" sz="2000" dirty="0"/>
          </a:p>
        </p:txBody>
      </p:sp>
      <p:pic>
        <p:nvPicPr>
          <p:cNvPr id="6" name="図 5" descr="11-2-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180" y="4293095"/>
            <a:ext cx="3816424" cy="2339099"/>
          </a:xfrm>
          <a:prstGeom prst="rect">
            <a:avLst/>
          </a:prstGeom>
        </p:spPr>
      </p:pic>
      <p:sp>
        <p:nvSpPr>
          <p:cNvPr id="7" name="テキスト ボックス 6"/>
          <p:cNvSpPr txBox="1"/>
          <p:nvPr/>
        </p:nvSpPr>
        <p:spPr>
          <a:xfrm>
            <a:off x="679004" y="4437112"/>
            <a:ext cx="1723849" cy="369332"/>
          </a:xfrm>
          <a:prstGeom prst="rect">
            <a:avLst/>
          </a:prstGeom>
          <a:noFill/>
        </p:spPr>
        <p:txBody>
          <a:bodyPr wrap="none" rtlCol="0">
            <a:spAutoFit/>
          </a:bodyPr>
          <a:lstStyle/>
          <a:p>
            <a:r>
              <a:rPr kumimoji="1" lang="ja-JP" altLang="en-US" dirty="0" smtClean="0"/>
              <a:t>結紮による止血</a:t>
            </a:r>
            <a:endParaRPr kumimoji="1" lang="ja-JP" altLang="en-US" dirty="0"/>
          </a:p>
        </p:txBody>
      </p:sp>
    </p:spTree>
    <p:extLst>
      <p:ext uri="{BB962C8B-B14F-4D97-AF65-F5344CB8AC3E}">
        <p14:creationId xmlns:p14="http://schemas.microsoft.com/office/powerpoint/2010/main" val="3536905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4988" y="548680"/>
            <a:ext cx="9001000" cy="4708981"/>
          </a:xfrm>
          <a:prstGeom prst="rect">
            <a:avLst/>
          </a:prstGeom>
          <a:noFill/>
        </p:spPr>
        <p:txBody>
          <a:bodyPr wrap="square" rtlCol="0">
            <a:spAutoFit/>
          </a:bodyPr>
          <a:lstStyle/>
          <a:p>
            <a:r>
              <a:rPr lang="ja-JP" altLang="en-US" sz="2000" b="1" dirty="0"/>
              <a:t>第</a:t>
            </a:r>
            <a:r>
              <a:rPr lang="en-US" altLang="ja-JP" sz="2000" b="1" dirty="0"/>
              <a:t>96</a:t>
            </a:r>
            <a:r>
              <a:rPr lang="ja-JP" altLang="en-US" sz="2000" b="1" dirty="0" smtClean="0"/>
              <a:t>回　肝</a:t>
            </a:r>
            <a:r>
              <a:rPr lang="ja-JP" altLang="en-US" sz="2000" b="1" dirty="0"/>
              <a:t>硬変患者の意識が混濁し始めた。アセスメントで最も重要なのはどれか。</a:t>
            </a:r>
          </a:p>
          <a:p>
            <a:endParaRPr lang="ja-JP" altLang="en-US" sz="2000" b="1" dirty="0"/>
          </a:p>
          <a:p>
            <a:r>
              <a:rPr lang="en-US" altLang="ja-JP" sz="2000" b="1" dirty="0"/>
              <a:t>1.</a:t>
            </a:r>
            <a:r>
              <a:rPr lang="ja-JP" altLang="en-US" sz="2000" b="1" dirty="0"/>
              <a:t>　血糖値の上昇</a:t>
            </a:r>
          </a:p>
          <a:p>
            <a:r>
              <a:rPr lang="en-US" altLang="ja-JP" sz="2000" b="1" dirty="0"/>
              <a:t>2.</a:t>
            </a:r>
            <a:r>
              <a:rPr lang="ja-JP" altLang="en-US" sz="2000" b="1" dirty="0"/>
              <a:t>　ケトン体の増加</a:t>
            </a:r>
          </a:p>
          <a:p>
            <a:r>
              <a:rPr lang="en-US" altLang="ja-JP" sz="2000" b="1" dirty="0"/>
              <a:t>3.</a:t>
            </a:r>
            <a:r>
              <a:rPr lang="ja-JP" altLang="en-US" sz="2000" b="1" dirty="0"/>
              <a:t>　血漿浸透圧の上昇</a:t>
            </a:r>
          </a:p>
          <a:p>
            <a:r>
              <a:rPr lang="en-US" altLang="ja-JP" sz="2000" b="1" dirty="0"/>
              <a:t>4.</a:t>
            </a:r>
            <a:r>
              <a:rPr lang="ja-JP" altLang="en-US" sz="2000" b="1" dirty="0"/>
              <a:t>　血中アンモニア値の</a:t>
            </a:r>
            <a:r>
              <a:rPr lang="ja-JP" altLang="en-US" sz="2000" b="1" dirty="0" smtClean="0"/>
              <a:t>上昇　　　　　　　　　　　　　</a:t>
            </a:r>
            <a:r>
              <a:rPr lang="ja-JP" altLang="en-US" sz="2000" b="1" dirty="0" smtClean="0">
                <a:latin typeface="Wingdings"/>
                <a:ea typeface="Wingdings"/>
                <a:cs typeface="Wingdings"/>
                <a:sym typeface="Wingdings"/>
              </a:rPr>
              <a:t></a:t>
            </a:r>
            <a:endParaRPr lang="en-US" altLang="ja-JP" sz="2000" b="1" dirty="0" smtClean="0">
              <a:latin typeface="+mj-ea"/>
              <a:ea typeface="+mj-ea"/>
              <a:cs typeface="Wingdings"/>
              <a:sym typeface="Wingdings"/>
            </a:endParaRPr>
          </a:p>
          <a:p>
            <a:endParaRPr lang="en-US" altLang="ja-JP" sz="2000" b="1" dirty="0">
              <a:latin typeface="+mj-ea"/>
              <a:ea typeface="+mj-ea"/>
              <a:cs typeface="Wingdings"/>
              <a:sym typeface="Wingdings"/>
            </a:endParaRPr>
          </a:p>
          <a:p>
            <a:r>
              <a:rPr lang="ja-JP" altLang="en-US" sz="2000" b="1" dirty="0">
                <a:latin typeface="+mj-ea"/>
                <a:ea typeface="+mj-ea"/>
                <a:cs typeface="Wingdings"/>
                <a:sym typeface="Wingdings"/>
              </a:rPr>
              <a:t>第</a:t>
            </a:r>
            <a:r>
              <a:rPr lang="en-US" altLang="ja-JP" sz="2000" b="1" dirty="0">
                <a:latin typeface="+mj-ea"/>
                <a:ea typeface="+mj-ea"/>
                <a:cs typeface="Wingdings"/>
                <a:sym typeface="Wingdings"/>
              </a:rPr>
              <a:t>103</a:t>
            </a:r>
            <a:r>
              <a:rPr lang="ja-JP" altLang="en-US" sz="2000" b="1" dirty="0">
                <a:latin typeface="+mj-ea"/>
                <a:ea typeface="+mj-ea"/>
                <a:cs typeface="Wingdings"/>
                <a:sym typeface="Wingdings"/>
              </a:rPr>
              <a:t>回</a:t>
            </a:r>
          </a:p>
          <a:p>
            <a:r>
              <a:rPr lang="ja-JP" altLang="en-US" sz="2000" b="1" dirty="0">
                <a:latin typeface="+mj-ea"/>
                <a:ea typeface="+mj-ea"/>
                <a:cs typeface="Wingdings"/>
                <a:sym typeface="Wingdings"/>
              </a:rPr>
              <a:t>肝硬変でみられる検査所見はどれか。２つ選べ。</a:t>
            </a:r>
          </a:p>
          <a:p>
            <a:endParaRPr lang="ja-JP" altLang="en-US" sz="2000" b="1" dirty="0">
              <a:latin typeface="+mj-ea"/>
              <a:ea typeface="+mj-ea"/>
              <a:cs typeface="Wingdings"/>
              <a:sym typeface="Wingdings"/>
            </a:endParaRPr>
          </a:p>
          <a:p>
            <a:r>
              <a:rPr lang="en-US" altLang="ja-JP" sz="2000" b="1" dirty="0">
                <a:latin typeface="+mj-ea"/>
                <a:ea typeface="+mj-ea"/>
                <a:cs typeface="Wingdings"/>
                <a:sym typeface="Wingdings"/>
              </a:rPr>
              <a:t>1.</a:t>
            </a:r>
            <a:r>
              <a:rPr lang="ja-JP" altLang="en-US" sz="2000" b="1" dirty="0">
                <a:latin typeface="+mj-ea"/>
                <a:ea typeface="+mj-ea"/>
                <a:cs typeface="Wingdings"/>
                <a:sym typeface="Wingdings"/>
              </a:rPr>
              <a:t>　血小板増多</a:t>
            </a:r>
          </a:p>
          <a:p>
            <a:r>
              <a:rPr lang="en-US" altLang="ja-JP" sz="2000" b="1" dirty="0">
                <a:latin typeface="+mj-ea"/>
                <a:ea typeface="+mj-ea"/>
                <a:cs typeface="Wingdings"/>
                <a:sym typeface="Wingdings"/>
              </a:rPr>
              <a:t>2.</a:t>
            </a:r>
            <a:r>
              <a:rPr lang="ja-JP" altLang="en-US" sz="2000" b="1" dirty="0">
                <a:latin typeface="+mj-ea"/>
                <a:ea typeface="+mj-ea"/>
                <a:cs typeface="Wingdings"/>
                <a:sym typeface="Wingdings"/>
              </a:rPr>
              <a:t>　尿酸値上昇</a:t>
            </a:r>
          </a:p>
          <a:p>
            <a:r>
              <a:rPr lang="en-US" altLang="ja-JP" sz="2000" b="1" dirty="0">
                <a:latin typeface="+mj-ea"/>
                <a:ea typeface="+mj-ea"/>
                <a:cs typeface="Wingdings"/>
                <a:sym typeface="Wingdings"/>
              </a:rPr>
              <a:t>3.</a:t>
            </a:r>
            <a:r>
              <a:rPr lang="ja-JP" altLang="en-US" sz="2000" b="1" dirty="0">
                <a:latin typeface="+mj-ea"/>
                <a:ea typeface="+mj-ea"/>
                <a:cs typeface="Wingdings"/>
                <a:sym typeface="Wingdings"/>
              </a:rPr>
              <a:t>　血清アルブミン値</a:t>
            </a:r>
            <a:r>
              <a:rPr lang="ja-JP" altLang="en-US" sz="2000" b="1" dirty="0" smtClean="0">
                <a:latin typeface="+mj-ea"/>
                <a:ea typeface="+mj-ea"/>
                <a:cs typeface="Wingdings"/>
                <a:sym typeface="Wingdings"/>
              </a:rPr>
              <a:t>低下　　　　　　　　　　　　</a:t>
            </a:r>
            <a:r>
              <a:rPr lang="ja-JP" altLang="en-US" sz="2000" b="1" dirty="0" smtClean="0">
                <a:latin typeface="Wingdings"/>
                <a:ea typeface="Wingdings"/>
                <a:cs typeface="Wingdings"/>
                <a:sym typeface="Wingdings"/>
              </a:rPr>
              <a:t></a:t>
            </a:r>
            <a:endParaRPr lang="ja-JP" altLang="en-US" sz="2000" b="1" dirty="0">
              <a:latin typeface="+mj-ea"/>
              <a:ea typeface="+mj-ea"/>
              <a:cs typeface="Wingdings"/>
              <a:sym typeface="Wingdings"/>
            </a:endParaRPr>
          </a:p>
          <a:p>
            <a:r>
              <a:rPr lang="en-US" altLang="ja-JP" sz="2000" b="1" dirty="0">
                <a:latin typeface="+mj-ea"/>
                <a:ea typeface="+mj-ea"/>
                <a:cs typeface="Wingdings"/>
                <a:sym typeface="Wingdings"/>
              </a:rPr>
              <a:t>4.</a:t>
            </a:r>
            <a:r>
              <a:rPr lang="ja-JP" altLang="en-US" sz="2000" b="1" dirty="0">
                <a:latin typeface="+mj-ea"/>
                <a:ea typeface="+mj-ea"/>
                <a:cs typeface="Wingdings"/>
                <a:sym typeface="Wingdings"/>
              </a:rPr>
              <a:t>　血中アンモニア値上</a:t>
            </a:r>
            <a:r>
              <a:rPr lang="ja-JP" altLang="en-US" sz="2000" b="1" dirty="0" smtClean="0">
                <a:latin typeface="+mj-ea"/>
                <a:ea typeface="+mj-ea"/>
                <a:cs typeface="Wingdings"/>
                <a:sym typeface="Wingdings"/>
              </a:rPr>
              <a:t>昇　　　　　　　　　　　　</a:t>
            </a:r>
            <a:r>
              <a:rPr lang="ja-JP" altLang="en-US" sz="2000" b="1" dirty="0" smtClean="0">
                <a:latin typeface="Wingdings"/>
                <a:ea typeface="Wingdings"/>
                <a:cs typeface="Wingdings"/>
                <a:sym typeface="Wingdings"/>
              </a:rPr>
              <a:t></a:t>
            </a:r>
            <a:endParaRPr lang="ja-JP" altLang="en-US" sz="2000" b="1" dirty="0">
              <a:latin typeface="+mj-ea"/>
              <a:ea typeface="+mj-ea"/>
              <a:cs typeface="Wingdings"/>
              <a:sym typeface="Wingdings"/>
            </a:endParaRPr>
          </a:p>
          <a:p>
            <a:r>
              <a:rPr lang="en-US" altLang="ja-JP" sz="2000" b="1" dirty="0">
                <a:latin typeface="+mj-ea"/>
                <a:ea typeface="+mj-ea"/>
                <a:cs typeface="Wingdings"/>
                <a:sym typeface="Wingdings"/>
              </a:rPr>
              <a:t>5.</a:t>
            </a:r>
            <a:r>
              <a:rPr lang="ja-JP" altLang="en-US" sz="2000" b="1" dirty="0">
                <a:latin typeface="+mj-ea"/>
                <a:ea typeface="+mj-ea"/>
                <a:cs typeface="Wingdings"/>
                <a:sym typeface="Wingdings"/>
              </a:rPr>
              <a:t>　プロトロンビン時間短縮</a:t>
            </a:r>
            <a:endParaRPr lang="en-US" altLang="ja-JP" sz="2000" b="1" dirty="0" smtClean="0">
              <a:latin typeface="+mj-ea"/>
              <a:ea typeface="+mj-ea"/>
              <a:cs typeface="Wingdings"/>
              <a:sym typeface="Wingdings"/>
            </a:endParaRPr>
          </a:p>
        </p:txBody>
      </p:sp>
      <p:sp>
        <p:nvSpPr>
          <p:cNvPr id="3" name="正方形/長方形 2"/>
          <p:cNvSpPr/>
          <p:nvPr/>
        </p:nvSpPr>
        <p:spPr>
          <a:xfrm>
            <a:off x="5359524" y="1769045"/>
            <a:ext cx="1008112" cy="6480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5035488" y="4285552"/>
            <a:ext cx="1008112" cy="8007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26418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0972" y="548680"/>
            <a:ext cx="9073008" cy="4401205"/>
          </a:xfrm>
          <a:prstGeom prst="rect">
            <a:avLst/>
          </a:prstGeom>
          <a:noFill/>
        </p:spPr>
        <p:txBody>
          <a:bodyPr wrap="square" rtlCol="0">
            <a:spAutoFit/>
          </a:bodyPr>
          <a:lstStyle/>
          <a:p>
            <a:r>
              <a:rPr lang="ja-JP" altLang="en-US" sz="2000" b="1" dirty="0"/>
              <a:t>第</a:t>
            </a:r>
            <a:r>
              <a:rPr lang="en-US" altLang="ja-JP" sz="2000" b="1" dirty="0"/>
              <a:t>97</a:t>
            </a:r>
            <a:r>
              <a:rPr lang="ja-JP" altLang="en-US" sz="2000" b="1" dirty="0" smtClean="0"/>
              <a:t>回　</a:t>
            </a:r>
            <a:endParaRPr lang="en-US" altLang="ja-JP" sz="2000" b="1" dirty="0" smtClean="0"/>
          </a:p>
          <a:p>
            <a:r>
              <a:rPr lang="ja-JP" altLang="en-US" sz="2000" b="1" dirty="0" smtClean="0"/>
              <a:t>次</a:t>
            </a:r>
            <a:r>
              <a:rPr lang="ja-JP" altLang="en-US" sz="2000" b="1" dirty="0"/>
              <a:t>の文を読み問題</a:t>
            </a:r>
            <a:r>
              <a:rPr lang="en-US" altLang="ja-JP" sz="2000" b="1" dirty="0"/>
              <a:t>1</a:t>
            </a:r>
            <a:r>
              <a:rPr lang="ja-JP" altLang="en-US" sz="2000" b="1" dirty="0"/>
              <a:t>に答えよ。</a:t>
            </a:r>
          </a:p>
          <a:p>
            <a:r>
              <a:rPr lang="en-US" altLang="ja-JP" sz="2000" b="1" dirty="0"/>
              <a:t>63</a:t>
            </a:r>
            <a:r>
              <a:rPr lang="ja-JP" altLang="en-US" sz="2000" b="1" dirty="0"/>
              <a:t>歳の男性。妻と２人暮らし。肝機能異常を指摘されていたが、自覚症状がなく積極的な治療を受けていなかった。最近、倦怠感があり受診したところ肝機能データが悪化しており、腹腔鏡検査と肝生検のため入院することになった。慢性心房細動のために</a:t>
            </a:r>
            <a:r>
              <a:rPr lang="en-US" altLang="ja-JP" sz="2000" b="1" dirty="0"/>
              <a:t>β</a:t>
            </a:r>
            <a:r>
              <a:rPr lang="ja-JP" altLang="en-US" sz="2000" b="1" dirty="0"/>
              <a:t>遮断薬、血栓予防のために低用量アスピリンを内服している</a:t>
            </a:r>
            <a:r>
              <a:rPr lang="ja-JP" altLang="en-US" sz="2000" b="1" dirty="0" smtClean="0"/>
              <a:t>。</a:t>
            </a:r>
            <a:endParaRPr lang="en-US" altLang="ja-JP" sz="2000" b="1" dirty="0" smtClean="0"/>
          </a:p>
          <a:p>
            <a:endParaRPr lang="ja-JP" altLang="en-US" sz="2000" b="1" dirty="0"/>
          </a:p>
          <a:p>
            <a:r>
              <a:rPr lang="ja-JP" altLang="en-US" sz="2000" b="1" dirty="0"/>
              <a:t>問題</a:t>
            </a:r>
            <a:r>
              <a:rPr lang="en-US" altLang="ja-JP" sz="2000" b="1" dirty="0"/>
              <a:t>1</a:t>
            </a:r>
          </a:p>
          <a:p>
            <a:r>
              <a:rPr lang="ja-JP" altLang="en-US" sz="2000" b="1" dirty="0"/>
              <a:t>腹腔鏡検査についての説明で正しいのはどれか</a:t>
            </a:r>
            <a:r>
              <a:rPr lang="ja-JP" altLang="en-US" sz="2000" b="1" dirty="0" smtClean="0"/>
              <a:t>。</a:t>
            </a:r>
            <a:endParaRPr lang="en-US" altLang="ja-JP" sz="2000" b="1" dirty="0" smtClean="0"/>
          </a:p>
          <a:p>
            <a:endParaRPr lang="ja-JP" altLang="en-US" sz="2000" b="1" dirty="0"/>
          </a:p>
          <a:p>
            <a:r>
              <a:rPr lang="en-US" altLang="ja-JP" sz="2000" b="1" dirty="0"/>
              <a:t>1.</a:t>
            </a:r>
            <a:r>
              <a:rPr lang="ja-JP" altLang="en-US" sz="2000" b="1" dirty="0"/>
              <a:t>　アスピリンの内服を中止する</a:t>
            </a:r>
            <a:r>
              <a:rPr lang="ja-JP" altLang="en-US" sz="2000" b="1" dirty="0" smtClean="0"/>
              <a:t>。　　　　　　　　　　　　　　　　</a:t>
            </a:r>
            <a:r>
              <a:rPr lang="ja-JP" altLang="en-US" sz="2000" b="1" dirty="0" smtClean="0">
                <a:latin typeface="Wingdings"/>
                <a:ea typeface="Wingdings"/>
                <a:cs typeface="Wingdings"/>
                <a:sym typeface="Wingdings"/>
              </a:rPr>
              <a:t></a:t>
            </a:r>
            <a:endParaRPr lang="ja-JP" altLang="en-US" sz="2000" b="1" dirty="0"/>
          </a:p>
          <a:p>
            <a:r>
              <a:rPr lang="en-US" altLang="ja-JP" sz="2000" b="1" dirty="0"/>
              <a:t>2.</a:t>
            </a:r>
            <a:r>
              <a:rPr lang="ja-JP" altLang="en-US" sz="2000" b="1" dirty="0"/>
              <a:t>　検査当日の朝は流動食を摂取する。</a:t>
            </a:r>
          </a:p>
          <a:p>
            <a:r>
              <a:rPr lang="en-US" altLang="ja-JP" sz="2000" b="1" dirty="0"/>
              <a:t>3.</a:t>
            </a:r>
            <a:r>
              <a:rPr lang="ja-JP" altLang="en-US" sz="2000" b="1" dirty="0"/>
              <a:t>　気管挿管し全身麻酔下で行う。</a:t>
            </a:r>
          </a:p>
          <a:p>
            <a:r>
              <a:rPr lang="en-US" altLang="ja-JP" sz="2000" b="1" dirty="0"/>
              <a:t>4.</a:t>
            </a:r>
            <a:r>
              <a:rPr lang="ja-JP" altLang="en-US" sz="2000" b="1" dirty="0"/>
              <a:t>　穿刺針から生理食塩水を注入して腹部を膨らませる。</a:t>
            </a:r>
            <a:endParaRPr kumimoji="1" lang="ja-JP" altLang="en-US" sz="2000" b="1" dirty="0"/>
          </a:p>
        </p:txBody>
      </p:sp>
      <p:sp>
        <p:nvSpPr>
          <p:cNvPr id="3" name="正方形/長方形 2"/>
          <p:cNvSpPr/>
          <p:nvPr/>
        </p:nvSpPr>
        <p:spPr>
          <a:xfrm>
            <a:off x="6583660" y="3429000"/>
            <a:ext cx="1008112" cy="6480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60751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3858" y="286871"/>
            <a:ext cx="2954655" cy="646331"/>
          </a:xfrm>
          <a:prstGeom prst="rect">
            <a:avLst/>
          </a:prstGeom>
          <a:noFill/>
        </p:spPr>
        <p:txBody>
          <a:bodyPr wrap="none" rtlCol="0">
            <a:spAutoFit/>
          </a:bodyPr>
          <a:lstStyle/>
          <a:p>
            <a:r>
              <a:rPr kumimoji="1" lang="ja-JP" altLang="en-US" sz="3600" smtClean="0"/>
              <a:t>腎泌尿器疾患</a:t>
            </a:r>
            <a:endParaRPr kumimoji="1" lang="ja-JP" altLang="en-US" sz="3600" dirty="0"/>
          </a:p>
        </p:txBody>
      </p:sp>
      <p:sp>
        <p:nvSpPr>
          <p:cNvPr id="3" name="テキスト ボックス 2"/>
          <p:cNvSpPr txBox="1"/>
          <p:nvPr/>
        </p:nvSpPr>
        <p:spPr>
          <a:xfrm>
            <a:off x="1064559" y="929853"/>
            <a:ext cx="7978588" cy="1631216"/>
          </a:xfrm>
          <a:prstGeom prst="rect">
            <a:avLst/>
          </a:prstGeom>
          <a:noFill/>
        </p:spPr>
        <p:txBody>
          <a:bodyPr wrap="square" rtlCol="0">
            <a:spAutoFit/>
          </a:bodyPr>
          <a:lstStyle/>
          <a:p>
            <a:r>
              <a:rPr lang="ja-JP" altLang="en-US" sz="2000" dirty="0"/>
              <a:t>酸塩基平衡の異常と原因の組合せで正しいのはどれか。</a:t>
            </a:r>
          </a:p>
          <a:p>
            <a:r>
              <a:rPr lang="en-US" altLang="ja-JP" sz="2000" dirty="0"/>
              <a:t>1. </a:t>
            </a:r>
            <a:r>
              <a:rPr lang="ja-JP" altLang="en-US" sz="2000" dirty="0"/>
              <a:t>代謝性アルカローシス</a:t>
            </a:r>
            <a:r>
              <a:rPr lang="en-US" altLang="ja-JP" sz="2000" dirty="0"/>
              <a:t>―――</a:t>
            </a:r>
            <a:r>
              <a:rPr lang="ja-JP" altLang="en-US" sz="2000" dirty="0"/>
              <a:t>下　痢 </a:t>
            </a:r>
          </a:p>
          <a:p>
            <a:r>
              <a:rPr lang="en-US" altLang="ja-JP" sz="2000" dirty="0"/>
              <a:t>2. </a:t>
            </a:r>
            <a:r>
              <a:rPr lang="ja-JP" altLang="en-US" sz="2000" dirty="0"/>
              <a:t>代謝性アシドーシス</a:t>
            </a:r>
            <a:r>
              <a:rPr lang="en-US" altLang="ja-JP" sz="2000" dirty="0"/>
              <a:t>―――</a:t>
            </a:r>
            <a:r>
              <a:rPr lang="ja-JP" altLang="en-US" sz="2000" dirty="0"/>
              <a:t>嘔　吐 </a:t>
            </a:r>
          </a:p>
          <a:p>
            <a:r>
              <a:rPr lang="en-US" altLang="ja-JP" sz="2000" dirty="0"/>
              <a:t>3. </a:t>
            </a:r>
            <a:r>
              <a:rPr lang="ja-JP" altLang="en-US" sz="2000" dirty="0"/>
              <a:t>代謝性アシドーシス</a:t>
            </a:r>
            <a:r>
              <a:rPr lang="en-US" altLang="ja-JP" sz="2000" dirty="0"/>
              <a:t>―――</a:t>
            </a:r>
            <a:r>
              <a:rPr lang="ja-JP" altLang="en-US" sz="2000" dirty="0"/>
              <a:t>慢性腎不全 </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a:t>4. </a:t>
            </a:r>
            <a:r>
              <a:rPr lang="ja-JP" altLang="en-US" sz="2000" dirty="0"/>
              <a:t>呼吸性アシドーシス</a:t>
            </a:r>
            <a:r>
              <a:rPr lang="en-US" altLang="ja-JP" sz="2000" dirty="0"/>
              <a:t>―――</a:t>
            </a:r>
            <a:r>
              <a:rPr lang="ja-JP" altLang="en-US" sz="2000" dirty="0"/>
              <a:t>過換気</a:t>
            </a:r>
            <a:r>
              <a:rPr lang="ja-JP" altLang="en-US" sz="2000" dirty="0" smtClean="0"/>
              <a:t>症候群</a:t>
            </a:r>
            <a:endParaRPr kumimoji="1" lang="ja-JP" altLang="en-US" sz="2000" dirty="0"/>
          </a:p>
        </p:txBody>
      </p:sp>
      <p:sp>
        <p:nvSpPr>
          <p:cNvPr id="5" name="テキスト ボックス 4"/>
          <p:cNvSpPr txBox="1"/>
          <p:nvPr/>
        </p:nvSpPr>
        <p:spPr>
          <a:xfrm>
            <a:off x="355600" y="2592156"/>
            <a:ext cx="9550400" cy="4524315"/>
          </a:xfrm>
          <a:prstGeom prst="rect">
            <a:avLst/>
          </a:prstGeom>
          <a:noFill/>
        </p:spPr>
        <p:txBody>
          <a:bodyPr wrap="square" rtlCol="0">
            <a:spAutoFit/>
          </a:bodyPr>
          <a:lstStyle/>
          <a:p>
            <a:r>
              <a:rPr kumimoji="1" lang="ja-JP" altLang="en-US" dirty="0" smtClean="0"/>
              <a:t>呼吸による酸塩基平衡の調節</a:t>
            </a:r>
            <a:endParaRPr kumimoji="1" lang="en-US" altLang="ja-JP" dirty="0" smtClean="0"/>
          </a:p>
          <a:p>
            <a:r>
              <a:rPr lang="ja-JP" altLang="en-US" dirty="0" smtClean="0"/>
              <a:t>細胞では、エネルギーを作る過程で</a:t>
            </a:r>
            <a:r>
              <a:rPr lang="en-US" altLang="ja-JP" dirty="0"/>
              <a:t>CO2</a:t>
            </a:r>
            <a:r>
              <a:rPr lang="ja-JP" altLang="en-US" dirty="0"/>
              <a:t>（二酸化炭素</a:t>
            </a:r>
            <a:r>
              <a:rPr lang="ja-JP" altLang="en-US" dirty="0" smtClean="0"/>
              <a:t>）と</a:t>
            </a:r>
            <a:r>
              <a:rPr lang="en-US" altLang="ja-JP" dirty="0"/>
              <a:t>H2O</a:t>
            </a:r>
            <a:r>
              <a:rPr lang="ja-JP" altLang="en-US" dirty="0"/>
              <a:t>（水</a:t>
            </a:r>
            <a:r>
              <a:rPr lang="ja-JP" altLang="en-US" dirty="0" smtClean="0"/>
              <a:t>）ができる。できた二酸化炭素ガスは水に溶けて、イオン化する。その結果、人は生きている限り酸性になってしまう。</a:t>
            </a:r>
            <a:r>
              <a:rPr lang="ja-JP" altLang="en-US" dirty="0" smtClean="0">
                <a:solidFill>
                  <a:srgbClr val="FF0000"/>
                </a:solidFill>
              </a:rPr>
              <a:t>酸を腎臓と肺から排出する必要がある。</a:t>
            </a:r>
            <a:endParaRPr lang="en-US" altLang="ja-JP" dirty="0" smtClean="0">
              <a:solidFill>
                <a:srgbClr val="FF0000"/>
              </a:solidFill>
            </a:endParaRPr>
          </a:p>
          <a:p>
            <a:endParaRPr kumimoji="1" lang="en-US" altLang="ja-JP" dirty="0" smtClean="0">
              <a:solidFill>
                <a:srgbClr val="FF0000"/>
              </a:solidFill>
            </a:endParaRPr>
          </a:p>
          <a:p>
            <a:r>
              <a:rPr lang="en-US" altLang="ja-JP" dirty="0"/>
              <a:t>CO2</a:t>
            </a:r>
            <a:r>
              <a:rPr lang="ja-JP" altLang="en-US" dirty="0"/>
              <a:t>（二酸化炭素）　＋　</a:t>
            </a:r>
            <a:r>
              <a:rPr lang="en-US" altLang="ja-JP" dirty="0"/>
              <a:t>H2O</a:t>
            </a:r>
            <a:r>
              <a:rPr lang="ja-JP" altLang="en-US" dirty="0"/>
              <a:t>（水）　</a:t>
            </a:r>
            <a:r>
              <a:rPr lang="en-US" altLang="ja-JP" dirty="0"/>
              <a:t>⇔</a:t>
            </a:r>
            <a:r>
              <a:rPr lang="ja-JP" altLang="en-US" dirty="0"/>
              <a:t>　</a:t>
            </a:r>
            <a:r>
              <a:rPr lang="en-US" altLang="ja-JP" dirty="0"/>
              <a:t>H2CO3</a:t>
            </a:r>
            <a:r>
              <a:rPr lang="ja-JP" altLang="en-US" dirty="0"/>
              <a:t>（炭酸） </a:t>
            </a:r>
            <a:r>
              <a:rPr lang="en-US" altLang="ja-JP" dirty="0"/>
              <a:t>⇔</a:t>
            </a:r>
            <a:r>
              <a:rPr lang="ja-JP" altLang="en-US" dirty="0"/>
              <a:t>　</a:t>
            </a:r>
            <a:r>
              <a:rPr lang="en-US" altLang="ja-JP" dirty="0"/>
              <a:t>HCO3</a:t>
            </a:r>
            <a:r>
              <a:rPr lang="ja-JP" altLang="en-US" dirty="0"/>
              <a:t>－（重炭酸イオン）　＋　</a:t>
            </a:r>
            <a:r>
              <a:rPr lang="en-US" altLang="ja-JP" dirty="0"/>
              <a:t>H</a:t>
            </a:r>
            <a:r>
              <a:rPr lang="ja-JP" altLang="en-US" dirty="0"/>
              <a:t>＋（水素イオン</a:t>
            </a:r>
            <a:r>
              <a:rPr lang="ja-JP" altLang="en-US" dirty="0" smtClean="0"/>
              <a:t>）</a:t>
            </a:r>
            <a:endParaRPr lang="en-US" altLang="ja-JP" dirty="0" smtClean="0"/>
          </a:p>
          <a:p>
            <a:endParaRPr lang="en-US" altLang="ja-JP" dirty="0" smtClean="0"/>
          </a:p>
          <a:p>
            <a:r>
              <a:rPr kumimoji="1" lang="ja-JP" altLang="en-US" dirty="0" smtClean="0"/>
              <a:t>肺に運ばれて、イオン化していた水に溶けた二酸化炭素が肺から出ていく。</a:t>
            </a:r>
            <a:endParaRPr kumimoji="1" lang="en-US" altLang="ja-JP" dirty="0" smtClean="0"/>
          </a:p>
          <a:p>
            <a:r>
              <a:rPr lang="ja-JP" altLang="en-US" dirty="0" smtClean="0"/>
              <a:t>その結果、</a:t>
            </a:r>
            <a:r>
              <a:rPr lang="en-US" altLang="ja-JP" dirty="0"/>
              <a:t>H</a:t>
            </a:r>
            <a:r>
              <a:rPr lang="ja-JP" altLang="en-US" dirty="0"/>
              <a:t>＋（水素イオン</a:t>
            </a:r>
            <a:r>
              <a:rPr lang="ja-JP" altLang="en-US" dirty="0" smtClean="0"/>
              <a:t>）が減少するので、呼吸をするとアルカリ側に傾く。</a:t>
            </a:r>
            <a:endParaRPr lang="en-US" altLang="ja-JP" dirty="0" smtClean="0"/>
          </a:p>
          <a:p>
            <a:r>
              <a:rPr kumimoji="1" lang="ja-JP" altLang="en-US" dirty="0" smtClean="0"/>
              <a:t>過呼吸では、呼吸性アルカローシス。呼吸抑制では、呼吸性アシドーシス。</a:t>
            </a:r>
            <a:endParaRPr kumimoji="1" lang="en-US" altLang="ja-JP" dirty="0" smtClean="0"/>
          </a:p>
          <a:p>
            <a:endParaRPr lang="en-US" altLang="ja-JP" dirty="0"/>
          </a:p>
          <a:p>
            <a:r>
              <a:rPr kumimoji="1" lang="ja-JP" altLang="en-US" dirty="0" smtClean="0"/>
              <a:t>腎臓では不揮発性さんが排出される。</a:t>
            </a:r>
            <a:endParaRPr kumimoji="1" lang="en-US" altLang="ja-JP" dirty="0" smtClean="0"/>
          </a:p>
          <a:p>
            <a:r>
              <a:rPr lang="ja-JP" altLang="en-US" dirty="0" smtClean="0"/>
              <a:t>例えば、</a:t>
            </a:r>
            <a:r>
              <a:rPr lang="en-US" altLang="ja-JP" dirty="0" smtClean="0"/>
              <a:t>H2SO4</a:t>
            </a:r>
            <a:r>
              <a:rPr lang="ja-JP" altLang="en-US" dirty="0" smtClean="0"/>
              <a:t>（硫酸）は、</a:t>
            </a:r>
            <a:r>
              <a:rPr lang="en-US" altLang="ja-JP" dirty="0" smtClean="0"/>
              <a:t>2</a:t>
            </a:r>
            <a:r>
              <a:rPr lang="ja-JP" altLang="en-US" dirty="0" smtClean="0"/>
              <a:t>個の</a:t>
            </a:r>
            <a:r>
              <a:rPr lang="en-US" altLang="ja-JP" dirty="0"/>
              <a:t>H</a:t>
            </a:r>
            <a:r>
              <a:rPr lang="ja-JP" altLang="en-US" dirty="0"/>
              <a:t>＋（水素イオン</a:t>
            </a:r>
            <a:r>
              <a:rPr lang="ja-JP" altLang="en-US" dirty="0" smtClean="0"/>
              <a:t>）と</a:t>
            </a:r>
            <a:r>
              <a:rPr lang="en-US" altLang="ja-JP" dirty="0" smtClean="0"/>
              <a:t>1</a:t>
            </a:r>
            <a:r>
              <a:rPr lang="ja-JP" altLang="en-US" dirty="0"/>
              <a:t>個</a:t>
            </a:r>
            <a:r>
              <a:rPr lang="ja-JP" altLang="en-US" dirty="0" smtClean="0"/>
              <a:t>の</a:t>
            </a:r>
            <a:r>
              <a:rPr lang="en-US" altLang="ja-JP" dirty="0" smtClean="0"/>
              <a:t>SO4</a:t>
            </a:r>
            <a:r>
              <a:rPr lang="en-US" altLang="ja-JP" baseline="30000" dirty="0" smtClean="0"/>
              <a:t>2-</a:t>
            </a:r>
            <a:r>
              <a:rPr lang="ja-JP" altLang="en-US" dirty="0" smtClean="0"/>
              <a:t>にイオン化し、</a:t>
            </a:r>
            <a:r>
              <a:rPr lang="en-US" altLang="ja-JP" dirty="0"/>
              <a:t>H</a:t>
            </a:r>
            <a:r>
              <a:rPr lang="ja-JP" altLang="en-US" dirty="0"/>
              <a:t>＋（水素イオン</a:t>
            </a:r>
            <a:r>
              <a:rPr lang="ja-JP" altLang="en-US" dirty="0" smtClean="0"/>
              <a:t>）が腎臓から排出される。</a:t>
            </a:r>
            <a:endParaRPr lang="en-US" altLang="ja-JP" dirty="0"/>
          </a:p>
          <a:p>
            <a:endParaRPr kumimoji="1" lang="ja-JP" altLang="en-US" dirty="0"/>
          </a:p>
        </p:txBody>
      </p:sp>
      <p:sp>
        <p:nvSpPr>
          <p:cNvPr id="6" name="正方形/長方形 5"/>
          <p:cNvSpPr/>
          <p:nvPr/>
        </p:nvSpPr>
        <p:spPr>
          <a:xfrm>
            <a:off x="6807200" y="1976869"/>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5643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5350" y="514723"/>
            <a:ext cx="8496300" cy="3784600"/>
          </a:xfrm>
          <a:prstGeom prst="rect">
            <a:avLst/>
          </a:prstGeom>
          <a:noFill/>
        </p:spPr>
        <p:txBody>
          <a:bodyPr>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r>
              <a:rPr lang="ja-JP" altLang="en-US" b="1" dirty="0"/>
              <a:t>正常な糸球体で濾過される物質はどれか。</a:t>
            </a:r>
          </a:p>
          <a:p>
            <a:r>
              <a:rPr lang="ja-JP" altLang="en-US" b="1" dirty="0"/>
              <a:t> </a:t>
            </a:r>
            <a:r>
              <a:rPr lang="en-US" altLang="ja-JP" b="1" dirty="0"/>
              <a:t>a. </a:t>
            </a:r>
            <a:r>
              <a:rPr lang="ja-JP" altLang="en-US" b="1" dirty="0"/>
              <a:t>赤血球</a:t>
            </a:r>
          </a:p>
          <a:p>
            <a:r>
              <a:rPr lang="ja-JP" altLang="en-US" b="1" dirty="0"/>
              <a:t> </a:t>
            </a:r>
            <a:r>
              <a:rPr lang="en-US" altLang="ja-JP" b="1" dirty="0"/>
              <a:t>b. </a:t>
            </a:r>
            <a:r>
              <a:rPr lang="ja-JP" altLang="en-US" b="1" dirty="0"/>
              <a:t>ブドウ糖</a:t>
            </a:r>
          </a:p>
          <a:p>
            <a:r>
              <a:rPr lang="ja-JP" altLang="en-US" b="1" dirty="0"/>
              <a:t> </a:t>
            </a:r>
            <a:r>
              <a:rPr lang="en-US" altLang="ja-JP" b="1" dirty="0"/>
              <a:t>c. </a:t>
            </a:r>
            <a:r>
              <a:rPr lang="ja-JP" altLang="en-US" b="1" dirty="0"/>
              <a:t>アミノ酸</a:t>
            </a:r>
          </a:p>
          <a:p>
            <a:r>
              <a:rPr lang="ja-JP" altLang="en-US" b="1" dirty="0"/>
              <a:t> </a:t>
            </a:r>
            <a:r>
              <a:rPr lang="en-US" altLang="ja-JP" b="1" dirty="0"/>
              <a:t>d. </a:t>
            </a:r>
            <a:r>
              <a:rPr lang="ja-JP" altLang="en-US" b="1" dirty="0"/>
              <a:t>アルブミン</a:t>
            </a:r>
          </a:p>
          <a:p>
            <a:pPr>
              <a:buFontTx/>
              <a:buAutoNum type="arabicPeriod"/>
            </a:pPr>
            <a:r>
              <a:rPr lang="en-US" altLang="ja-JP" b="1" dirty="0"/>
              <a:t>a, b</a:t>
            </a:r>
          </a:p>
          <a:p>
            <a:r>
              <a:rPr lang="en-US" altLang="ja-JP" b="1" dirty="0"/>
              <a:t>2. a, d</a:t>
            </a:r>
          </a:p>
          <a:p>
            <a:r>
              <a:rPr lang="en-US" altLang="ja-JP" b="1" dirty="0"/>
              <a:t>3. b, c</a:t>
            </a:r>
            <a:r>
              <a:rPr lang="ja-JP" altLang="en-US" b="1" dirty="0"/>
              <a:t>　</a:t>
            </a:r>
            <a:r>
              <a:rPr lang="ja-JP" altLang="en-US" b="1" dirty="0" smtClean="0"/>
              <a:t>　　　</a:t>
            </a:r>
            <a:r>
              <a:rPr lang="ja-JP" altLang="en-US" b="1" dirty="0" smtClean="0">
                <a:latin typeface="Wingdings"/>
                <a:ea typeface="Wingdings"/>
                <a:cs typeface="Wingdings"/>
                <a:sym typeface="Wingdings"/>
              </a:rPr>
              <a:t></a:t>
            </a:r>
            <a:r>
              <a:rPr lang="ja-JP" altLang="en-US" b="1" dirty="0"/>
              <a:t>　　　　　　　　　</a:t>
            </a:r>
            <a:endParaRPr lang="en-US" altLang="ja-JP" b="1" dirty="0"/>
          </a:p>
          <a:p>
            <a:r>
              <a:rPr lang="en-US" altLang="ja-JP" b="1" dirty="0"/>
              <a:t>4. c, d</a:t>
            </a:r>
          </a:p>
          <a:p>
            <a:endParaRPr lang="ja-JP" altLang="en-US" b="1" dirty="0"/>
          </a:p>
        </p:txBody>
      </p:sp>
      <p:grpSp>
        <p:nvGrpSpPr>
          <p:cNvPr id="3" name="Group 9"/>
          <p:cNvGrpSpPr>
            <a:grpSpLocks/>
          </p:cNvGrpSpPr>
          <p:nvPr/>
        </p:nvGrpSpPr>
        <p:grpSpPr bwMode="auto">
          <a:xfrm>
            <a:off x="4220682" y="3321230"/>
            <a:ext cx="4597120" cy="3197598"/>
            <a:chOff x="1680" y="816"/>
            <a:chExt cx="3626" cy="2932"/>
          </a:xfrm>
        </p:grpSpPr>
        <p:pic>
          <p:nvPicPr>
            <p:cNvPr id="4"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816"/>
              <a:ext cx="2283" cy="2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grpSp>
          <p:nvGrpSpPr>
            <p:cNvPr id="5" name="Group 8"/>
            <p:cNvGrpSpPr>
              <a:grpSpLocks/>
            </p:cNvGrpSpPr>
            <p:nvPr/>
          </p:nvGrpSpPr>
          <p:grpSpPr bwMode="auto">
            <a:xfrm>
              <a:off x="3792" y="1152"/>
              <a:ext cx="1514" cy="1124"/>
              <a:chOff x="3792" y="1152"/>
              <a:chExt cx="1514" cy="1124"/>
            </a:xfrm>
          </p:grpSpPr>
          <p:sp>
            <p:nvSpPr>
              <p:cNvPr id="6" name="Text Box 3"/>
              <p:cNvSpPr txBox="1">
                <a:spLocks noChangeArrowheads="1"/>
              </p:cNvSpPr>
              <p:nvPr/>
            </p:nvSpPr>
            <p:spPr bwMode="auto">
              <a:xfrm>
                <a:off x="3926" y="1759"/>
                <a:ext cx="503"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r>
                  <a:rPr lang="ja-JP" altLang="en-US" sz="1600" b="1"/>
                  <a:t>糸球体</a:t>
                </a:r>
              </a:p>
            </p:txBody>
          </p:sp>
          <p:sp>
            <p:nvSpPr>
              <p:cNvPr id="7" name="Text Box 4"/>
              <p:cNvSpPr txBox="1">
                <a:spLocks noChangeArrowheads="1"/>
              </p:cNvSpPr>
              <p:nvPr/>
            </p:nvSpPr>
            <p:spPr bwMode="auto">
              <a:xfrm>
                <a:off x="3984" y="2064"/>
                <a:ext cx="719"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r>
                  <a:rPr lang="ja-JP" altLang="en-US" sz="1600" b="1"/>
                  <a:t>ボーマン嚢</a:t>
                </a:r>
              </a:p>
            </p:txBody>
          </p:sp>
          <p:sp>
            <p:nvSpPr>
              <p:cNvPr id="8" name="Line 5"/>
              <p:cNvSpPr>
                <a:spLocks noChangeShapeType="1"/>
              </p:cNvSpPr>
              <p:nvPr/>
            </p:nvSpPr>
            <p:spPr bwMode="auto">
              <a:xfrm flipH="1">
                <a:off x="3792" y="1248"/>
                <a:ext cx="624" cy="24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endParaRPr lang="ja-JP" altLang="en-US"/>
              </a:p>
            </p:txBody>
          </p:sp>
          <p:sp>
            <p:nvSpPr>
              <p:cNvPr id="9" name="Text Box 6"/>
              <p:cNvSpPr txBox="1">
                <a:spLocks noChangeArrowheads="1"/>
              </p:cNvSpPr>
              <p:nvPr/>
            </p:nvSpPr>
            <p:spPr bwMode="auto">
              <a:xfrm>
                <a:off x="4416" y="1152"/>
                <a:ext cx="890"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r>
                  <a:rPr lang="ja-JP" altLang="en-US" sz="1600" b="1"/>
                  <a:t>近位尿細管へ</a:t>
                </a:r>
              </a:p>
            </p:txBody>
          </p:sp>
        </p:grpSp>
      </p:grpSp>
      <p:sp>
        <p:nvSpPr>
          <p:cNvPr id="10" name="正方形/長方形 9"/>
          <p:cNvSpPr/>
          <p:nvPr/>
        </p:nvSpPr>
        <p:spPr>
          <a:xfrm>
            <a:off x="2362200" y="3103467"/>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86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6700" y="266700"/>
            <a:ext cx="6019800" cy="2554545"/>
          </a:xfrm>
          <a:prstGeom prst="rect">
            <a:avLst/>
          </a:prstGeom>
          <a:noFill/>
        </p:spPr>
        <p:txBody>
          <a:bodyPr wrap="square" rtlCol="0">
            <a:spAutoFit/>
          </a:bodyPr>
          <a:lstStyle/>
          <a:p>
            <a:r>
              <a:rPr lang="ja-JP" altLang="en-US" sz="2000" dirty="0"/>
              <a:t>第</a:t>
            </a:r>
            <a:r>
              <a:rPr lang="en-US" altLang="ja-JP" sz="2000" dirty="0"/>
              <a:t>102</a:t>
            </a:r>
            <a:r>
              <a:rPr lang="ja-JP" altLang="en-US" sz="2000" dirty="0"/>
              <a:t>回</a:t>
            </a:r>
          </a:p>
          <a:p>
            <a:r>
              <a:rPr lang="ja-JP" altLang="en-US" sz="2000" dirty="0"/>
              <a:t>ナトリウムイオンが再吸収される主な部位はどれか。</a:t>
            </a:r>
          </a:p>
          <a:p>
            <a:endParaRPr lang="ja-JP" altLang="en-US" sz="2000" dirty="0"/>
          </a:p>
          <a:p>
            <a:r>
              <a:rPr lang="en-US" altLang="ja-JP" sz="2000" dirty="0"/>
              <a:t>1.</a:t>
            </a:r>
            <a:r>
              <a:rPr lang="ja-JP" altLang="en-US" sz="2000" dirty="0"/>
              <a:t>　</a:t>
            </a:r>
            <a:r>
              <a:rPr lang="ja-JP" altLang="en-US" sz="2000" dirty="0" smtClean="0"/>
              <a:t>近位尿細管　　　　　　　　　　　　　　　　　　　　</a:t>
            </a:r>
            <a:r>
              <a:rPr lang="ja-JP" altLang="en-US" sz="2000" dirty="0" smtClean="0">
                <a:latin typeface="Wingdings"/>
                <a:ea typeface="Wingdings"/>
                <a:cs typeface="Wingdings"/>
                <a:sym typeface="Wingdings"/>
              </a:rPr>
              <a:t></a:t>
            </a:r>
            <a:endParaRPr lang="ja-JP" altLang="en-US" sz="2000" dirty="0"/>
          </a:p>
          <a:p>
            <a:r>
              <a:rPr lang="en-US" altLang="ja-JP" sz="2000" dirty="0"/>
              <a:t>2.</a:t>
            </a:r>
            <a:r>
              <a:rPr lang="ja-JP" altLang="en-US" sz="2000" dirty="0"/>
              <a:t>　</a:t>
            </a:r>
            <a:r>
              <a:rPr lang="en-US" altLang="ja-JP" sz="2000" dirty="0" err="1"/>
              <a:t>Henle</a:t>
            </a:r>
            <a:r>
              <a:rPr lang="en-US" altLang="ja-JP" sz="2000" dirty="0"/>
              <a:t>〈</a:t>
            </a:r>
            <a:r>
              <a:rPr lang="ja-JP" altLang="en-US" sz="2000" dirty="0"/>
              <a:t>ヘンレ</a:t>
            </a:r>
            <a:r>
              <a:rPr lang="en-US" altLang="ja-JP" sz="2000" dirty="0"/>
              <a:t>〉</a:t>
            </a:r>
            <a:r>
              <a:rPr lang="ja-JP" altLang="en-US" sz="2000" dirty="0"/>
              <a:t>のループ</a:t>
            </a:r>
            <a:r>
              <a:rPr lang="en-US" altLang="ja-JP" sz="2000" dirty="0"/>
              <a:t>〈</a:t>
            </a:r>
            <a:r>
              <a:rPr lang="ja-JP" altLang="en-US" sz="2000" dirty="0"/>
              <a:t>係蹄</a:t>
            </a:r>
            <a:r>
              <a:rPr lang="en-US" altLang="ja-JP" sz="2000" dirty="0"/>
              <a:t>〉</a:t>
            </a:r>
            <a:r>
              <a:rPr lang="ja-JP" altLang="en-US" sz="2000" dirty="0"/>
              <a:t>下行脚</a:t>
            </a:r>
          </a:p>
          <a:p>
            <a:r>
              <a:rPr lang="en-US" altLang="ja-JP" sz="2000" dirty="0"/>
              <a:t>3.</a:t>
            </a:r>
            <a:r>
              <a:rPr lang="ja-JP" altLang="en-US" sz="2000" dirty="0"/>
              <a:t>　</a:t>
            </a:r>
            <a:r>
              <a:rPr lang="en-US" altLang="ja-JP" sz="2000" dirty="0" err="1"/>
              <a:t>Henle</a:t>
            </a:r>
            <a:r>
              <a:rPr lang="en-US" altLang="ja-JP" sz="2000" dirty="0"/>
              <a:t>〈</a:t>
            </a:r>
            <a:r>
              <a:rPr lang="ja-JP" altLang="en-US" sz="2000" dirty="0"/>
              <a:t>ヘンレ</a:t>
            </a:r>
            <a:r>
              <a:rPr lang="en-US" altLang="ja-JP" sz="2000" dirty="0"/>
              <a:t>〉</a:t>
            </a:r>
            <a:r>
              <a:rPr lang="ja-JP" altLang="en-US" sz="2000" dirty="0"/>
              <a:t>のループ</a:t>
            </a:r>
            <a:r>
              <a:rPr lang="en-US" altLang="ja-JP" sz="2000" dirty="0"/>
              <a:t>〈</a:t>
            </a:r>
            <a:r>
              <a:rPr lang="ja-JP" altLang="en-US" sz="2000" dirty="0"/>
              <a:t>係蹄</a:t>
            </a:r>
            <a:r>
              <a:rPr lang="en-US" altLang="ja-JP" sz="2000" dirty="0"/>
              <a:t>〉</a:t>
            </a:r>
            <a:r>
              <a:rPr lang="ja-JP" altLang="en-US" sz="2000" dirty="0"/>
              <a:t>上行脚</a:t>
            </a:r>
          </a:p>
          <a:p>
            <a:r>
              <a:rPr lang="en-US" altLang="ja-JP" sz="2000" dirty="0"/>
              <a:t>4.</a:t>
            </a:r>
            <a:r>
              <a:rPr lang="ja-JP" altLang="en-US" sz="2000" dirty="0"/>
              <a:t>　遠位尿細管</a:t>
            </a:r>
          </a:p>
          <a:p>
            <a:r>
              <a:rPr lang="en-US" altLang="ja-JP" sz="2000" dirty="0"/>
              <a:t>5.</a:t>
            </a:r>
            <a:r>
              <a:rPr lang="ja-JP" altLang="en-US" sz="2000" dirty="0"/>
              <a:t>　集合管</a:t>
            </a:r>
            <a:endParaRPr kumimoji="1" lang="ja-JP" altLang="en-US" sz="2000" dirty="0"/>
          </a:p>
        </p:txBody>
      </p:sp>
      <p:grpSp>
        <p:nvGrpSpPr>
          <p:cNvPr id="6" name="図形グループ 5"/>
          <p:cNvGrpSpPr/>
          <p:nvPr/>
        </p:nvGrpSpPr>
        <p:grpSpPr>
          <a:xfrm>
            <a:off x="800100" y="1548437"/>
            <a:ext cx="8801100" cy="5028794"/>
            <a:chOff x="647700" y="1040437"/>
            <a:chExt cx="8801100" cy="5028794"/>
          </a:xfrm>
        </p:grpSpPr>
        <p:pic>
          <p:nvPicPr>
            <p:cNvPr id="3" name="図 2" descr="img_working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588" y="1040437"/>
              <a:ext cx="4377512" cy="4657673"/>
            </a:xfrm>
            <a:prstGeom prst="rect">
              <a:avLst/>
            </a:prstGeom>
          </p:spPr>
        </p:pic>
        <p:sp>
          <p:nvSpPr>
            <p:cNvPr id="5" name="テキスト ボックス 4"/>
            <p:cNvSpPr txBox="1"/>
            <p:nvPr/>
          </p:nvSpPr>
          <p:spPr>
            <a:xfrm>
              <a:off x="647700" y="5422900"/>
              <a:ext cx="8801100" cy="646331"/>
            </a:xfrm>
            <a:prstGeom prst="rect">
              <a:avLst/>
            </a:prstGeom>
            <a:noFill/>
          </p:spPr>
          <p:txBody>
            <a:bodyPr wrap="square" rtlCol="0">
              <a:spAutoFit/>
            </a:bodyPr>
            <a:lstStyle/>
            <a:p>
              <a:r>
                <a:rPr lang="ja-JP" altLang="en-US" dirty="0"/>
                <a:t>尿細管の最初の部分（近位曲尿細管）では、ナトリウム、水、ブドウ糖などの糸球体でろ過された物質の大半が再吸収され、最終的には血液中に戻っていきます。</a:t>
              </a:r>
              <a:endParaRPr kumimoji="1" lang="ja-JP" altLang="en-US" dirty="0"/>
            </a:p>
          </p:txBody>
        </p:sp>
      </p:grpSp>
      <p:sp>
        <p:nvSpPr>
          <p:cNvPr id="7" name="正方形/長方形 6"/>
          <p:cNvSpPr/>
          <p:nvPr/>
        </p:nvSpPr>
        <p:spPr>
          <a:xfrm>
            <a:off x="5257800" y="10541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409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30184" y="323755"/>
            <a:ext cx="6294511" cy="646331"/>
          </a:xfrm>
          <a:prstGeom prst="rect">
            <a:avLst/>
          </a:prstGeom>
          <a:noFill/>
        </p:spPr>
        <p:txBody>
          <a:bodyPr wrap="none" rtlCol="0">
            <a:spAutoFit/>
          </a:bodyPr>
          <a:lstStyle/>
          <a:p>
            <a:r>
              <a:rPr kumimoji="1" lang="ja-JP" altLang="en-US" sz="3600" smtClean="0"/>
              <a:t>フィードバックの考え方で考える</a:t>
            </a:r>
            <a:endParaRPr kumimoji="1" lang="ja-JP" altLang="en-US" sz="3600"/>
          </a:p>
        </p:txBody>
      </p:sp>
      <p:grpSp>
        <p:nvGrpSpPr>
          <p:cNvPr id="3" name="図形グループ 2"/>
          <p:cNvGrpSpPr/>
          <p:nvPr/>
        </p:nvGrpSpPr>
        <p:grpSpPr>
          <a:xfrm>
            <a:off x="784366" y="3977234"/>
            <a:ext cx="8540855" cy="2308324"/>
            <a:chOff x="784366" y="3977234"/>
            <a:chExt cx="8540855" cy="2308324"/>
          </a:xfrm>
        </p:grpSpPr>
        <p:sp>
          <p:nvSpPr>
            <p:cNvPr id="7" name="テキスト ボックス 6"/>
            <p:cNvSpPr txBox="1"/>
            <p:nvPr/>
          </p:nvSpPr>
          <p:spPr>
            <a:xfrm>
              <a:off x="784366" y="3977234"/>
              <a:ext cx="8540855" cy="2308324"/>
            </a:xfrm>
            <a:prstGeom prst="rect">
              <a:avLst/>
            </a:prstGeom>
            <a:noFill/>
          </p:spPr>
          <p:txBody>
            <a:bodyPr wrap="square" rtlCol="0">
              <a:spAutoFit/>
            </a:bodyPr>
            <a:lstStyle/>
            <a:p>
              <a:r>
                <a:rPr kumimoji="1" lang="ja-JP" altLang="en-US" dirty="0" smtClean="0"/>
                <a:t>低血糖になったら、</a:t>
              </a:r>
              <a:r>
                <a:rPr kumimoji="1" lang="ja-JP" altLang="en-US" b="1" u="sng" dirty="0" smtClean="0">
                  <a:solidFill>
                    <a:srgbClr val="FF0000"/>
                  </a:solidFill>
                </a:rPr>
                <a:t>体は恒常性を保つ</a:t>
              </a:r>
              <a:r>
                <a:rPr kumimoji="1" lang="ja-JP" altLang="en-US" dirty="0" smtClean="0"/>
                <a:t>ように、低血糖の原因に対して抑制するように反応する。（ネガティブフィードバック）</a:t>
              </a:r>
              <a:endParaRPr kumimoji="1" lang="en-US" altLang="ja-JP" dirty="0" smtClean="0"/>
            </a:p>
            <a:p>
              <a:endParaRPr kumimoji="1" lang="en-US" altLang="ja-JP" dirty="0" smtClean="0"/>
            </a:p>
            <a:p>
              <a:r>
                <a:rPr lang="ja-JP" altLang="en-US" dirty="0" smtClean="0"/>
                <a:t>低血糖になったら高血糖になるように働く。</a:t>
              </a:r>
              <a:endParaRPr lang="en-US" altLang="ja-JP" dirty="0" smtClean="0"/>
            </a:p>
            <a:p>
              <a:endParaRPr kumimoji="1" lang="en-US" altLang="ja-JP" dirty="0"/>
            </a:p>
            <a:p>
              <a:r>
                <a:rPr lang="ja-JP" altLang="en-US" dirty="0" smtClean="0"/>
                <a:t>血糖値を上げるホルモンの不足・・・あげるホルモンの産生を刺激（ステロイドなどは上がる）</a:t>
              </a:r>
              <a:endParaRPr lang="en-US" altLang="ja-JP" dirty="0" smtClean="0"/>
            </a:p>
            <a:p>
              <a:r>
                <a:rPr kumimoji="1" lang="ja-JP" altLang="en-US" dirty="0" smtClean="0"/>
                <a:t>血糖値を下げるホルモンの過剰</a:t>
              </a:r>
              <a:r>
                <a:rPr lang="ja-JP" altLang="en-US" dirty="0"/>
                <a:t>・</a:t>
              </a:r>
              <a:r>
                <a:rPr lang="ja-JP" altLang="en-US" dirty="0" smtClean="0"/>
                <a:t>・さげるホルモン</a:t>
              </a:r>
              <a:r>
                <a:rPr lang="ja-JP" altLang="en-US" dirty="0"/>
                <a:t>の産生</a:t>
              </a:r>
              <a:r>
                <a:rPr lang="ja-JP" altLang="en-US" dirty="0" smtClean="0"/>
                <a:t>を抑制（インスリンは下がる）</a:t>
              </a:r>
              <a:endParaRPr kumimoji="1" lang="ja-JP" altLang="en-US" dirty="0"/>
            </a:p>
          </p:txBody>
        </p:sp>
        <p:sp>
          <p:nvSpPr>
            <p:cNvPr id="8" name="下矢印 7"/>
            <p:cNvSpPr/>
            <p:nvPr/>
          </p:nvSpPr>
          <p:spPr>
            <a:xfrm>
              <a:off x="4195746" y="4589992"/>
              <a:ext cx="473109" cy="22413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下矢印 9"/>
            <p:cNvSpPr/>
            <p:nvPr/>
          </p:nvSpPr>
          <p:spPr>
            <a:xfrm>
              <a:off x="4211194" y="5168738"/>
              <a:ext cx="473109" cy="22413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 name="テキスト ボックス 3"/>
          <p:cNvSpPr txBox="1"/>
          <p:nvPr/>
        </p:nvSpPr>
        <p:spPr>
          <a:xfrm>
            <a:off x="1382465" y="1213706"/>
            <a:ext cx="7024720" cy="1477328"/>
          </a:xfrm>
          <a:prstGeom prst="rect">
            <a:avLst/>
          </a:prstGeom>
          <a:noFill/>
        </p:spPr>
        <p:txBody>
          <a:bodyPr wrap="square" rtlCol="0">
            <a:spAutoFit/>
          </a:bodyPr>
          <a:lstStyle/>
          <a:p>
            <a:r>
              <a:rPr kumimoji="1" lang="ja-JP" altLang="en-US" dirty="0" smtClean="0"/>
              <a:t>低血糖によって分泌が刺激されるのはどれか？</a:t>
            </a:r>
            <a:endParaRPr kumimoji="1" lang="en-US" altLang="ja-JP" dirty="0" smtClean="0"/>
          </a:p>
          <a:p>
            <a:r>
              <a:rPr lang="ja-JP" altLang="en-US" dirty="0" smtClean="0"/>
              <a:t>１．アルドステロン</a:t>
            </a:r>
            <a:endParaRPr lang="en-US" altLang="ja-JP" dirty="0" smtClean="0"/>
          </a:p>
          <a:p>
            <a:r>
              <a:rPr kumimoji="1" lang="ja-JP" altLang="en-US" dirty="0" smtClean="0"/>
              <a:t>２．テストステロン</a:t>
            </a:r>
            <a:endParaRPr kumimoji="1" lang="en-US" altLang="ja-JP" dirty="0" smtClean="0"/>
          </a:p>
          <a:p>
            <a:r>
              <a:rPr lang="ja-JP" altLang="en-US" dirty="0" smtClean="0"/>
              <a:t>３．副腎皮質ホルモン</a:t>
            </a:r>
            <a:endParaRPr lang="en-US" altLang="ja-JP" dirty="0" smtClean="0"/>
          </a:p>
          <a:p>
            <a:r>
              <a:rPr kumimoji="1" lang="ja-JP" altLang="en-US" dirty="0" smtClean="0"/>
              <a:t>４．甲状腺ホルモン</a:t>
            </a:r>
            <a:endParaRPr kumimoji="1" lang="ja-JP" altLang="en-US" dirty="0"/>
          </a:p>
        </p:txBody>
      </p:sp>
    </p:spTree>
    <p:extLst>
      <p:ext uri="{BB962C8B-B14F-4D97-AF65-F5344CB8AC3E}">
        <p14:creationId xmlns:p14="http://schemas.microsoft.com/office/powerpoint/2010/main" val="13270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1500" y="241300"/>
            <a:ext cx="8496300" cy="2554545"/>
          </a:xfrm>
          <a:prstGeom prst="rect">
            <a:avLst/>
          </a:prstGeom>
          <a:noFill/>
        </p:spPr>
        <p:txBody>
          <a:bodyPr wrap="square" rtlCol="0">
            <a:spAutoFit/>
          </a:bodyPr>
          <a:lstStyle/>
          <a:p>
            <a:r>
              <a:rPr lang="ja-JP" altLang="en-US" sz="2000" dirty="0"/>
              <a:t>第</a:t>
            </a:r>
            <a:r>
              <a:rPr lang="en-US" altLang="ja-JP" sz="2000" dirty="0"/>
              <a:t>92</a:t>
            </a:r>
            <a:r>
              <a:rPr lang="ja-JP" altLang="en-US" sz="2000" dirty="0"/>
              <a:t>回</a:t>
            </a:r>
          </a:p>
          <a:p>
            <a:r>
              <a:rPr lang="ja-JP" altLang="en-US" sz="2000" dirty="0"/>
              <a:t>クレアチニン・クリアランス値が</a:t>
            </a:r>
            <a:r>
              <a:rPr lang="en-US" altLang="ja-JP" sz="2000" dirty="0"/>
              <a:t>40㎖/</a:t>
            </a:r>
            <a:r>
              <a:rPr lang="ja-JP" altLang="en-US" sz="2000" dirty="0"/>
              <a:t>分の慢性腎炎の</a:t>
            </a:r>
            <a:r>
              <a:rPr lang="en-US" altLang="ja-JP" sz="2000" dirty="0"/>
              <a:t>25</a:t>
            </a:r>
            <a:r>
              <a:rPr lang="ja-JP" altLang="en-US" sz="2000" dirty="0"/>
              <a:t>歳の女性に対する生活指導で正しいのはどれか。</a:t>
            </a:r>
          </a:p>
          <a:p>
            <a:endParaRPr lang="ja-JP" altLang="en-US" sz="2000" dirty="0"/>
          </a:p>
          <a:p>
            <a:r>
              <a:rPr lang="en-US" altLang="ja-JP" sz="2000" dirty="0"/>
              <a:t>1.</a:t>
            </a:r>
            <a:r>
              <a:rPr lang="ja-JP" altLang="en-US" sz="2000" dirty="0"/>
              <a:t>　塩分摂取は</a:t>
            </a:r>
            <a:r>
              <a:rPr lang="en-US" altLang="ja-JP" sz="2000" dirty="0"/>
              <a:t>10</a:t>
            </a:r>
            <a:r>
              <a:rPr lang="ja-JP" altLang="en-US" sz="2000" dirty="0"/>
              <a:t>ｇ</a:t>
            </a:r>
            <a:r>
              <a:rPr lang="en-US" altLang="ja-JP" sz="2000" dirty="0"/>
              <a:t>/</a:t>
            </a:r>
            <a:r>
              <a:rPr lang="ja-JP" altLang="en-US" sz="2000" dirty="0"/>
              <a:t>日以内とする。</a:t>
            </a:r>
          </a:p>
          <a:p>
            <a:r>
              <a:rPr lang="en-US" altLang="ja-JP" sz="2000" dirty="0"/>
              <a:t>2.</a:t>
            </a:r>
            <a:r>
              <a:rPr lang="ja-JP" altLang="en-US" sz="2000" dirty="0"/>
              <a:t>　蛋白質摂取は</a:t>
            </a:r>
            <a:r>
              <a:rPr lang="en-US" altLang="ja-JP" sz="2000" dirty="0"/>
              <a:t>1.0g/kg/</a:t>
            </a:r>
            <a:r>
              <a:rPr lang="ja-JP" altLang="en-US" sz="2000" dirty="0"/>
              <a:t>日以内とする</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a:t>3.</a:t>
            </a:r>
            <a:r>
              <a:rPr lang="ja-JP" altLang="en-US" sz="2000" dirty="0"/>
              <a:t>　日常生活の行動制限はない。</a:t>
            </a:r>
          </a:p>
          <a:p>
            <a:r>
              <a:rPr lang="en-US" altLang="ja-JP" sz="2000" dirty="0"/>
              <a:t>4.</a:t>
            </a:r>
            <a:r>
              <a:rPr lang="ja-JP" altLang="en-US" sz="2000" dirty="0"/>
              <a:t>　妊娠および出産は差し支えない。</a:t>
            </a:r>
            <a:endParaRPr kumimoji="1" lang="ja-JP" altLang="en-US" sz="2000" dirty="0"/>
          </a:p>
        </p:txBody>
      </p:sp>
      <p:graphicFrame>
        <p:nvGraphicFramePr>
          <p:cNvPr id="5" name="表 4"/>
          <p:cNvGraphicFramePr>
            <a:graphicFrameLocks noGrp="1"/>
          </p:cNvGraphicFramePr>
          <p:nvPr>
            <p:extLst>
              <p:ext uri="{D42A27DB-BD31-4B8C-83A1-F6EECF244321}">
                <p14:modId xmlns:p14="http://schemas.microsoft.com/office/powerpoint/2010/main" val="2596252809"/>
              </p:ext>
            </p:extLst>
          </p:nvPr>
        </p:nvGraphicFramePr>
        <p:xfrm>
          <a:off x="457200" y="3151445"/>
          <a:ext cx="9309100" cy="3175000"/>
        </p:xfrm>
        <a:graphic>
          <a:graphicData uri="http://schemas.openxmlformats.org/drawingml/2006/table">
            <a:tbl>
              <a:tblPr firstRow="1" bandRow="1">
                <a:tableStyleId>{5940675A-B579-460E-94D1-54222C63F5DA}</a:tableStyleId>
              </a:tblPr>
              <a:tblGrid>
                <a:gridCol w="2768600"/>
                <a:gridCol w="1841500"/>
                <a:gridCol w="1739900"/>
                <a:gridCol w="1701800"/>
                <a:gridCol w="1257300"/>
              </a:tblGrid>
              <a:tr h="370840">
                <a:tc>
                  <a:txBody>
                    <a:bodyPr/>
                    <a:lstStyle/>
                    <a:p>
                      <a:r>
                        <a:rPr kumimoji="1" lang="ja-JP" altLang="en-US" sz="1600" dirty="0" smtClean="0"/>
                        <a:t>ステージ（病期）</a:t>
                      </a:r>
                      <a:endParaRPr kumimoji="1" lang="ja-JP" altLang="en-US" sz="1600" dirty="0"/>
                    </a:p>
                  </a:txBody>
                  <a:tcPr/>
                </a:tc>
                <a:tc>
                  <a:txBody>
                    <a:bodyPr/>
                    <a:lstStyle/>
                    <a:p>
                      <a:r>
                        <a:rPr kumimoji="1" lang="ja-JP" altLang="en-US" sz="1600" dirty="0" smtClean="0"/>
                        <a:t>エネルギー</a:t>
                      </a:r>
                      <a:endParaRPr kumimoji="1" lang="en-US" altLang="ja-JP" sz="1600" dirty="0" smtClean="0"/>
                    </a:p>
                    <a:p>
                      <a:r>
                        <a:rPr kumimoji="1" lang="en-US" altLang="ja-JP" sz="1600" dirty="0" smtClean="0"/>
                        <a:t>(kcal/kg/day)</a:t>
                      </a:r>
                    </a:p>
                  </a:txBody>
                  <a:tcPr/>
                </a:tc>
                <a:tc>
                  <a:txBody>
                    <a:bodyPr/>
                    <a:lstStyle/>
                    <a:p>
                      <a:r>
                        <a:rPr kumimoji="1" lang="ja-JP" altLang="en-US" sz="1600" dirty="0" smtClean="0"/>
                        <a:t>タンパク</a:t>
                      </a:r>
                      <a:endParaRPr kumimoji="1" lang="en-US" altLang="ja-JP" sz="1600" dirty="0" smtClean="0"/>
                    </a:p>
                    <a:p>
                      <a:r>
                        <a:rPr kumimoji="1" lang="en-US" altLang="ja-JP" sz="1600" dirty="0" smtClean="0"/>
                        <a:t>(g/kg/day</a:t>
                      </a:r>
                      <a:r>
                        <a:rPr kumimoji="1" lang="ja-JP" altLang="en-US" sz="1600" dirty="0" smtClean="0"/>
                        <a:t>）</a:t>
                      </a:r>
                      <a:endParaRPr kumimoji="1" lang="ja-JP" altLang="en-US" sz="1600" dirty="0"/>
                    </a:p>
                  </a:txBody>
                  <a:tcPr/>
                </a:tc>
                <a:tc>
                  <a:txBody>
                    <a:bodyPr/>
                    <a:lstStyle/>
                    <a:p>
                      <a:r>
                        <a:rPr kumimoji="1" lang="ja-JP" altLang="en-US" sz="1600" dirty="0" smtClean="0"/>
                        <a:t>食塩</a:t>
                      </a:r>
                      <a:endParaRPr kumimoji="1" lang="en-US" altLang="ja-JP" sz="1600" dirty="0" smtClean="0"/>
                    </a:p>
                    <a:p>
                      <a:r>
                        <a:rPr kumimoji="1" lang="en-US" altLang="ja-JP" sz="1600" dirty="0" smtClean="0"/>
                        <a:t>(g/day)</a:t>
                      </a:r>
                      <a:endParaRPr kumimoji="1" lang="ja-JP" altLang="en-US" sz="1600" dirty="0"/>
                    </a:p>
                  </a:txBody>
                  <a:tcPr/>
                </a:tc>
                <a:tc>
                  <a:txBody>
                    <a:bodyPr/>
                    <a:lstStyle/>
                    <a:p>
                      <a:r>
                        <a:rPr kumimoji="1" lang="ja-JP" altLang="en-US" sz="1600" dirty="0" smtClean="0"/>
                        <a:t>カリウム</a:t>
                      </a:r>
                      <a:endParaRPr kumimoji="1" lang="en-US" altLang="ja-JP" sz="1600" dirty="0" smtClean="0"/>
                    </a:p>
                    <a:p>
                      <a:r>
                        <a:rPr kumimoji="1" lang="en-US" altLang="ja-JP" sz="1600" dirty="0" smtClean="0"/>
                        <a:t>(mg/day)</a:t>
                      </a:r>
                      <a:endParaRPr kumimoji="1" lang="ja-JP" altLang="en-US" sz="1600" dirty="0"/>
                    </a:p>
                  </a:txBody>
                  <a:tcPr/>
                </a:tc>
              </a:tr>
              <a:tr h="370840">
                <a:tc>
                  <a:txBody>
                    <a:bodyPr/>
                    <a:lstStyle/>
                    <a:p>
                      <a:r>
                        <a:rPr kumimoji="1" lang="ja-JP" altLang="en-US" sz="1600" dirty="0" smtClean="0"/>
                        <a:t>ステージ</a:t>
                      </a:r>
                      <a:r>
                        <a:rPr kumimoji="1" lang="en-US" altLang="ja-JP" sz="1600" dirty="0" smtClean="0"/>
                        <a:t>1</a:t>
                      </a:r>
                      <a:r>
                        <a:rPr kumimoji="1" lang="ja-JP" altLang="en-US" sz="1600" dirty="0" smtClean="0"/>
                        <a:t>（</a:t>
                      </a:r>
                      <a:r>
                        <a:rPr kumimoji="1" lang="en-US" altLang="ja-JP" sz="1600" dirty="0" smtClean="0"/>
                        <a:t>GR</a:t>
                      </a:r>
                      <a:r>
                        <a:rPr kumimoji="1" lang="ja-JP" altLang="en-US" sz="1600" dirty="0" smtClean="0"/>
                        <a:t>＞</a:t>
                      </a:r>
                      <a:r>
                        <a:rPr kumimoji="1" lang="en-US" altLang="ja-JP" sz="1600" dirty="0" smtClean="0"/>
                        <a:t>90</a:t>
                      </a:r>
                      <a:r>
                        <a:rPr kumimoji="1" lang="ja-JP" altLang="en-US" sz="1600" dirty="0" smtClean="0"/>
                        <a:t>）</a:t>
                      </a:r>
                      <a:endParaRPr kumimoji="1" lang="en-US" altLang="ja-JP" sz="1600" dirty="0" smtClean="0"/>
                    </a:p>
                    <a:p>
                      <a:r>
                        <a:rPr kumimoji="1" lang="ja-JP" altLang="en-US" sz="1600" dirty="0" smtClean="0"/>
                        <a:t>尿蛋白</a:t>
                      </a:r>
                      <a:r>
                        <a:rPr kumimoji="1" lang="en-US" altLang="ja-JP" sz="1600" dirty="0" smtClean="0"/>
                        <a:t>0.5g/day</a:t>
                      </a:r>
                      <a:r>
                        <a:rPr kumimoji="1" lang="ja-JP" altLang="en-US" sz="1600" dirty="0" smtClean="0"/>
                        <a:t>以上</a:t>
                      </a:r>
                      <a:endParaRPr kumimoji="1" lang="ja-JP" altLang="en-US" sz="1600" dirty="0"/>
                    </a:p>
                  </a:txBody>
                  <a:tcPr/>
                </a:tc>
                <a:tc>
                  <a:txBody>
                    <a:bodyPr/>
                    <a:lstStyle/>
                    <a:p>
                      <a:endParaRPr kumimoji="1" lang="en-US" altLang="ja-JP" sz="1600" dirty="0" smtClean="0"/>
                    </a:p>
                    <a:p>
                      <a:r>
                        <a:rPr kumimoji="1" lang="en-US" altLang="ja-JP" sz="1600" dirty="0" smtClean="0"/>
                        <a:t>27-39</a:t>
                      </a:r>
                      <a:endParaRPr kumimoji="1" lang="ja-JP" altLang="en-US" sz="1600" dirty="0"/>
                    </a:p>
                  </a:txBody>
                  <a:tcPr/>
                </a:tc>
                <a:tc>
                  <a:txBody>
                    <a:bodyPr/>
                    <a:lstStyle/>
                    <a:p>
                      <a:endParaRPr kumimoji="1" lang="en-US" altLang="ja-JP" sz="1600" dirty="0" smtClean="0"/>
                    </a:p>
                    <a:p>
                      <a:r>
                        <a:rPr kumimoji="1" lang="en-US" altLang="ja-JP" sz="1600" dirty="0" smtClean="0"/>
                        <a:t>0.8-1.0</a:t>
                      </a:r>
                      <a:endParaRPr kumimoji="1" lang="ja-JP" altLang="en-US" sz="1600" dirty="0"/>
                    </a:p>
                  </a:txBody>
                  <a:tcPr/>
                </a:tc>
                <a:tc>
                  <a:txBody>
                    <a:bodyPr/>
                    <a:lstStyle/>
                    <a:p>
                      <a:endParaRPr kumimoji="1" lang="en-US" altLang="ja-JP" sz="1600" dirty="0" smtClean="0"/>
                    </a:p>
                    <a:p>
                      <a:r>
                        <a:rPr kumimoji="1" lang="en-US" altLang="ja-JP" sz="1600" dirty="0" smtClean="0"/>
                        <a:t>6</a:t>
                      </a:r>
                      <a:r>
                        <a:rPr kumimoji="1" lang="ja-JP" altLang="en-US" sz="1600" dirty="0" smtClean="0"/>
                        <a:t>未満</a:t>
                      </a:r>
                      <a:endParaRPr kumimoji="1" lang="ja-JP" altLang="en-US" sz="1600" dirty="0"/>
                    </a:p>
                  </a:txBody>
                  <a:tcPr/>
                </a:tc>
                <a:tc>
                  <a:txBody>
                    <a:bodyPr/>
                    <a:lstStyle/>
                    <a:p>
                      <a:endParaRPr kumimoji="1" lang="ja-JP" altLang="en-US" sz="1600"/>
                    </a:p>
                  </a:txBody>
                  <a:tcPr/>
                </a:tc>
              </a:tr>
              <a:tr h="370840">
                <a:tc>
                  <a:txBody>
                    <a:bodyPr/>
                    <a:lstStyle/>
                    <a:p>
                      <a:r>
                        <a:rPr kumimoji="1" lang="ja-JP" altLang="en-US" sz="1600" dirty="0" smtClean="0"/>
                        <a:t>ステージ</a:t>
                      </a:r>
                      <a:r>
                        <a:rPr kumimoji="1" lang="en-US" altLang="ja-JP" sz="1600" dirty="0" smtClean="0"/>
                        <a:t>2</a:t>
                      </a:r>
                      <a:r>
                        <a:rPr kumimoji="1" lang="ja-JP" altLang="en-US" sz="1600" dirty="0" smtClean="0"/>
                        <a:t>（</a:t>
                      </a:r>
                      <a:r>
                        <a:rPr kumimoji="1" lang="en-US" altLang="ja-JP" sz="1600" dirty="0" smtClean="0"/>
                        <a:t>GFR60〜89</a:t>
                      </a:r>
                      <a:r>
                        <a:rPr kumimoji="1" lang="ja-JP" altLang="en-US" sz="1600" dirty="0" smtClean="0"/>
                        <a:t>）</a:t>
                      </a:r>
                      <a:endParaRPr kumimoji="1" lang="en-US" altLang="ja-JP"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smtClean="0"/>
                        <a:t>尿蛋白</a:t>
                      </a:r>
                      <a:r>
                        <a:rPr kumimoji="1" lang="en-US" altLang="ja-JP" sz="1600" dirty="0" smtClean="0"/>
                        <a:t>0.5g/day</a:t>
                      </a:r>
                      <a:r>
                        <a:rPr kumimoji="1" lang="ja-JP" altLang="en-US" sz="1600" dirty="0" smtClean="0"/>
                        <a:t>未満</a:t>
                      </a:r>
                      <a:endParaRPr kumimoji="1" lang="en-US" altLang="ja-JP"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smtClean="0"/>
                        <a:t>尿蛋白</a:t>
                      </a:r>
                      <a:r>
                        <a:rPr kumimoji="1" lang="en-US" altLang="ja-JP" sz="1600" dirty="0" smtClean="0"/>
                        <a:t>0.5g/day</a:t>
                      </a:r>
                      <a:r>
                        <a:rPr kumimoji="1" lang="ja-JP" altLang="en-US" sz="1600" dirty="0" smtClean="0"/>
                        <a:t>以上</a:t>
                      </a:r>
                      <a:endParaRPr kumimoji="1" lang="ja-JP" altLang="en-US" sz="1600" dirty="0"/>
                    </a:p>
                  </a:txBody>
                  <a:tcPr/>
                </a:tc>
                <a:tc>
                  <a:txBody>
                    <a:bodyPr/>
                    <a:lstStyle/>
                    <a:p>
                      <a:endParaRPr kumimoji="1" lang="en-US" altLang="ja-JP" sz="1600" dirty="0" smtClean="0"/>
                    </a:p>
                    <a:p>
                      <a:r>
                        <a:rPr kumimoji="1" lang="en-US" altLang="ja-JP" sz="1600" dirty="0" smtClean="0"/>
                        <a:t>27-39</a:t>
                      </a:r>
                    </a:p>
                    <a:p>
                      <a:r>
                        <a:rPr kumimoji="1" lang="en-US" altLang="ja-JP" sz="1600" dirty="0" smtClean="0"/>
                        <a:t>27-39</a:t>
                      </a:r>
                      <a:endParaRPr kumimoji="1" lang="ja-JP" altLang="en-US" sz="1600" dirty="0"/>
                    </a:p>
                  </a:txBody>
                  <a:tcPr/>
                </a:tc>
                <a:tc>
                  <a:txBody>
                    <a:bodyPr/>
                    <a:lstStyle/>
                    <a:p>
                      <a:endParaRPr kumimoji="1" lang="en-US" altLang="ja-JP" sz="1600" dirty="0" smtClean="0"/>
                    </a:p>
                    <a:p>
                      <a:r>
                        <a:rPr kumimoji="1" lang="ja-JP" altLang="en-US" sz="1600" dirty="0" smtClean="0"/>
                        <a:t>任意</a:t>
                      </a:r>
                      <a:endParaRPr kumimoji="1" lang="en-US" altLang="ja-JP" sz="1600" dirty="0" smtClean="0"/>
                    </a:p>
                    <a:p>
                      <a:r>
                        <a:rPr kumimoji="1" lang="en-US" altLang="ja-JP" sz="1600" dirty="0" smtClean="0"/>
                        <a:t>0.8-1.0</a:t>
                      </a:r>
                      <a:endParaRPr kumimoji="1" lang="ja-JP" altLang="en-US" sz="1600" dirty="0"/>
                    </a:p>
                  </a:txBody>
                  <a:tcPr/>
                </a:tc>
                <a:tc>
                  <a:txBody>
                    <a:bodyPr/>
                    <a:lstStyle/>
                    <a:p>
                      <a:endParaRPr kumimoji="1" lang="en-US" altLang="ja-JP"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6</a:t>
                      </a:r>
                      <a:r>
                        <a:rPr kumimoji="1" lang="ja-JP" altLang="en-US" sz="1600" dirty="0" smtClean="0"/>
                        <a:t>未満</a:t>
                      </a:r>
                      <a:endParaRPr kumimoji="1" lang="en-US" altLang="ja-JP" sz="1600" dirty="0" smtClean="0"/>
                    </a:p>
                  </a:txBody>
                  <a:tcPr/>
                </a:tc>
                <a:tc>
                  <a:txBody>
                    <a:bodyPr/>
                    <a:lstStyle/>
                    <a:p>
                      <a:endParaRPr kumimoji="1" lang="ja-JP" altLang="en-US" sz="1600" dirty="0"/>
                    </a:p>
                  </a:txBody>
                  <a:tcPr/>
                </a:tc>
              </a:tr>
              <a:tr h="370840">
                <a:tc>
                  <a:txBody>
                    <a:bodyPr/>
                    <a:lstStyle/>
                    <a:p>
                      <a:r>
                        <a:rPr kumimoji="1" lang="ja-JP" altLang="en-US" sz="1600" dirty="0" smtClean="0"/>
                        <a:t>ステージ</a:t>
                      </a:r>
                      <a:r>
                        <a:rPr kumimoji="1" lang="en-US" altLang="ja-JP" sz="1600" dirty="0" smtClean="0"/>
                        <a:t>3</a:t>
                      </a:r>
                      <a:r>
                        <a:rPr kumimoji="1" lang="ja-JP" altLang="en-US" sz="1600" dirty="0" smtClean="0"/>
                        <a:t>（</a:t>
                      </a:r>
                      <a:r>
                        <a:rPr kumimoji="1" lang="en-US" altLang="ja-JP" sz="1600" dirty="0" smtClean="0"/>
                        <a:t>GFR30〜59</a:t>
                      </a:r>
                      <a:r>
                        <a:rPr kumimoji="1" lang="ja-JP" altLang="en-US" sz="1600" dirty="0" smtClean="0"/>
                        <a:t>）</a:t>
                      </a:r>
                      <a:endParaRPr kumimoji="1" lang="en-US" altLang="ja-JP"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smtClean="0"/>
                        <a:t>尿蛋白</a:t>
                      </a:r>
                      <a:r>
                        <a:rPr kumimoji="1" lang="en-US" altLang="ja-JP" sz="1600" dirty="0" smtClean="0"/>
                        <a:t>0.5g/day</a:t>
                      </a:r>
                      <a:r>
                        <a:rPr kumimoji="1" lang="ja-JP" altLang="en-US" sz="1600" dirty="0" smtClean="0"/>
                        <a:t>未満</a:t>
                      </a:r>
                      <a:endParaRPr kumimoji="1" lang="en-US" altLang="ja-JP"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smtClean="0"/>
                        <a:t>尿蛋白</a:t>
                      </a:r>
                      <a:r>
                        <a:rPr kumimoji="1" lang="en-US" altLang="ja-JP" sz="1600" dirty="0" smtClean="0"/>
                        <a:t>0.5g/day</a:t>
                      </a:r>
                      <a:r>
                        <a:rPr kumimoji="1" lang="ja-JP" altLang="en-US" sz="1600" dirty="0" smtClean="0"/>
                        <a:t>以上</a:t>
                      </a:r>
                    </a:p>
                  </a:txBody>
                  <a:tcPr/>
                </a:tc>
                <a:tc>
                  <a:txBody>
                    <a:bodyPr/>
                    <a:lstStyle/>
                    <a:p>
                      <a:endParaRPr kumimoji="1" lang="en-US" altLang="ja-JP" sz="1600" dirty="0" smtClean="0"/>
                    </a:p>
                    <a:p>
                      <a:r>
                        <a:rPr kumimoji="1" lang="en-US" altLang="ja-JP" sz="1600" dirty="0" smtClean="0"/>
                        <a:t>27-39</a:t>
                      </a:r>
                    </a:p>
                    <a:p>
                      <a:r>
                        <a:rPr kumimoji="1" lang="en-US" altLang="ja-JP" sz="1600" dirty="0" smtClean="0"/>
                        <a:t>27-39</a:t>
                      </a:r>
                      <a:endParaRPr kumimoji="1" lang="ja-JP" altLang="en-US" sz="1600" dirty="0" smtClean="0"/>
                    </a:p>
                  </a:txBody>
                  <a:tcPr/>
                </a:tc>
                <a:tc>
                  <a:txBody>
                    <a:bodyPr/>
                    <a:lstStyle/>
                    <a:p>
                      <a:endParaRPr kumimoji="1" lang="en-US" altLang="ja-JP"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0.8-1.0</a:t>
                      </a:r>
                      <a:endParaRPr kumimoji="1" lang="ja-JP" altLang="en-US" sz="1600" dirty="0" smtClean="0"/>
                    </a:p>
                    <a:p>
                      <a:r>
                        <a:rPr kumimoji="1" lang="en-US" altLang="ja-JP" sz="1600" dirty="0" smtClean="0"/>
                        <a:t>0.6-0.8</a:t>
                      </a:r>
                      <a:endParaRPr kumimoji="1" lang="ja-JP" altLang="en-US" sz="1600" dirty="0"/>
                    </a:p>
                  </a:txBody>
                  <a:tcPr/>
                </a:tc>
                <a:tc>
                  <a:txBody>
                    <a:bodyPr/>
                    <a:lstStyle/>
                    <a:p>
                      <a:endParaRPr kumimoji="1" lang="en-US" altLang="ja-JP" sz="1600" dirty="0" smtClean="0"/>
                    </a:p>
                    <a:p>
                      <a:r>
                        <a:rPr kumimoji="1" lang="en-US" altLang="ja-JP" sz="1600" dirty="0" smtClean="0"/>
                        <a:t>3</a:t>
                      </a:r>
                      <a:r>
                        <a:rPr kumimoji="1" lang="ja-JP" altLang="en-US" sz="1600" dirty="0" smtClean="0"/>
                        <a:t>以上</a:t>
                      </a:r>
                      <a:r>
                        <a:rPr kumimoji="1" lang="en-US" altLang="ja-JP" sz="1600" dirty="0" smtClean="0"/>
                        <a:t>6</a:t>
                      </a:r>
                      <a:r>
                        <a:rPr kumimoji="1" lang="ja-JP" altLang="en-US" sz="1600" dirty="0" smtClean="0"/>
                        <a:t>未満</a:t>
                      </a:r>
                      <a:endParaRPr kumimoji="1" lang="en-US" altLang="ja-JP"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3</a:t>
                      </a:r>
                      <a:r>
                        <a:rPr kumimoji="1" lang="ja-JP" altLang="en-US" sz="1600" dirty="0" smtClean="0"/>
                        <a:t>以上</a:t>
                      </a:r>
                      <a:r>
                        <a:rPr kumimoji="1" lang="en-US" altLang="ja-JP" sz="1600" dirty="0" smtClean="0"/>
                        <a:t>6</a:t>
                      </a:r>
                      <a:r>
                        <a:rPr kumimoji="1" lang="ja-JP" altLang="en-US" sz="1600" dirty="0" smtClean="0"/>
                        <a:t>未満</a:t>
                      </a:r>
                      <a:endParaRPr kumimoji="1" lang="en-US" altLang="ja-JP" sz="1600" dirty="0" smtClean="0"/>
                    </a:p>
                  </a:txBody>
                  <a:tcPr/>
                </a:tc>
                <a:tc>
                  <a:txBody>
                    <a:bodyPr/>
                    <a:lstStyle/>
                    <a:p>
                      <a:endParaRPr kumimoji="1" lang="en-US" altLang="ja-JP"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2000</a:t>
                      </a:r>
                      <a:r>
                        <a:rPr kumimoji="1" lang="ja-JP" altLang="en-US" sz="1600" dirty="0" smtClean="0"/>
                        <a:t>以下</a:t>
                      </a:r>
                    </a:p>
                    <a:p>
                      <a:r>
                        <a:rPr kumimoji="1" lang="en-US" altLang="ja-JP" sz="1600" dirty="0" smtClean="0"/>
                        <a:t>2000</a:t>
                      </a:r>
                      <a:r>
                        <a:rPr kumimoji="1" lang="ja-JP" altLang="en-US" sz="1600" dirty="0" smtClean="0"/>
                        <a:t>以下</a:t>
                      </a:r>
                      <a:endParaRPr kumimoji="1" lang="ja-JP" altLang="en-US" sz="1600" dirty="0"/>
                    </a:p>
                  </a:txBody>
                  <a:tcPr/>
                </a:tc>
              </a:tr>
              <a:tr h="370840">
                <a:tc>
                  <a:txBody>
                    <a:bodyPr/>
                    <a:lstStyle/>
                    <a:p>
                      <a:r>
                        <a:rPr kumimoji="1" lang="ja-JP" altLang="en-US" sz="1600" dirty="0" smtClean="0"/>
                        <a:t>ステージ</a:t>
                      </a:r>
                      <a:r>
                        <a:rPr kumimoji="1" lang="en-US" altLang="ja-JP" sz="1600" dirty="0" smtClean="0"/>
                        <a:t>4</a:t>
                      </a:r>
                      <a:r>
                        <a:rPr kumimoji="1" lang="ja-JP" altLang="en-US" sz="1600" dirty="0" smtClean="0"/>
                        <a:t>（</a:t>
                      </a:r>
                      <a:r>
                        <a:rPr kumimoji="1" lang="en-US" altLang="ja-JP" sz="1600" dirty="0" smtClean="0"/>
                        <a:t>GFR15-29</a:t>
                      </a:r>
                      <a:r>
                        <a:rPr kumimoji="1" lang="ja-JP" altLang="en-US" sz="1600" dirty="0" smtClean="0"/>
                        <a:t>）</a:t>
                      </a:r>
                      <a:endParaRPr kumimoji="1" lang="ja-JP" alt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27-39</a:t>
                      </a:r>
                      <a:endParaRPr kumimoji="1" lang="ja-JP" altLang="en-US" sz="16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0.6-0.8</a:t>
                      </a:r>
                      <a:endParaRPr kumimoji="1" lang="ja-JP" altLang="en-US" sz="16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3</a:t>
                      </a:r>
                      <a:r>
                        <a:rPr kumimoji="1" lang="ja-JP" altLang="en-US" sz="1600" dirty="0" smtClean="0"/>
                        <a:t>以上</a:t>
                      </a:r>
                      <a:r>
                        <a:rPr kumimoji="1" lang="en-US" altLang="ja-JP" sz="1600" dirty="0" smtClean="0"/>
                        <a:t>6</a:t>
                      </a:r>
                      <a:r>
                        <a:rPr kumimoji="1" lang="ja-JP" altLang="en-US" sz="1600" dirty="0" smtClean="0"/>
                        <a:t>未満</a:t>
                      </a:r>
                      <a:endParaRPr kumimoji="1" lang="en-US" altLang="ja-JP" sz="1600" dirty="0" smtClean="0"/>
                    </a:p>
                  </a:txBody>
                  <a:tcPr/>
                </a:tc>
                <a:tc>
                  <a:txBody>
                    <a:bodyPr/>
                    <a:lstStyle/>
                    <a:p>
                      <a:r>
                        <a:rPr kumimoji="1" lang="en-US" altLang="ja-JP" sz="1600" dirty="0" smtClean="0"/>
                        <a:t>1500</a:t>
                      </a:r>
                      <a:r>
                        <a:rPr kumimoji="1" lang="ja-JP" altLang="en-US" sz="1600" dirty="0" smtClean="0"/>
                        <a:t>以下</a:t>
                      </a:r>
                      <a:endParaRPr kumimoji="1" lang="ja-JP" altLang="en-US" sz="1600" dirty="0"/>
                    </a:p>
                  </a:txBody>
                  <a:tcPr/>
                </a:tc>
              </a:tr>
            </a:tbl>
          </a:graphicData>
        </a:graphic>
      </p:graphicFrame>
      <p:sp>
        <p:nvSpPr>
          <p:cNvPr id="6" name="テキスト ボックス 5"/>
          <p:cNvSpPr txBox="1"/>
          <p:nvPr/>
        </p:nvSpPr>
        <p:spPr>
          <a:xfrm>
            <a:off x="457200" y="6351845"/>
            <a:ext cx="5905500" cy="338554"/>
          </a:xfrm>
          <a:prstGeom prst="rect">
            <a:avLst/>
          </a:prstGeom>
          <a:noFill/>
        </p:spPr>
        <p:txBody>
          <a:bodyPr wrap="square" rtlCol="0">
            <a:spAutoFit/>
          </a:bodyPr>
          <a:lstStyle/>
          <a:p>
            <a:r>
              <a:rPr kumimoji="1" lang="ja-JP" altLang="en-US" sz="1600" dirty="0" smtClean="0"/>
              <a:t>腎疾患の食事療法ガイドライン（日本腎臓病学会）</a:t>
            </a:r>
            <a:endParaRPr kumimoji="1" lang="ja-JP" altLang="en-US" sz="1600" dirty="0"/>
          </a:p>
        </p:txBody>
      </p:sp>
      <p:sp>
        <p:nvSpPr>
          <p:cNvPr id="7" name="正方形/長方形 6"/>
          <p:cNvSpPr/>
          <p:nvPr/>
        </p:nvSpPr>
        <p:spPr>
          <a:xfrm>
            <a:off x="5549900" y="1752600"/>
            <a:ext cx="520700" cy="4699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865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8600" y="152400"/>
            <a:ext cx="9715500" cy="3785652"/>
          </a:xfrm>
          <a:prstGeom prst="rect">
            <a:avLst/>
          </a:prstGeom>
          <a:noFill/>
        </p:spPr>
        <p:txBody>
          <a:bodyPr wrap="square" rtlCol="0">
            <a:spAutoFit/>
          </a:bodyPr>
          <a:lstStyle/>
          <a:p>
            <a:r>
              <a:rPr lang="ja-JP" altLang="en-US" sz="2000" dirty="0"/>
              <a:t>第</a:t>
            </a:r>
            <a:r>
              <a:rPr lang="en-US" altLang="ja-JP" sz="2000" dirty="0"/>
              <a:t>97</a:t>
            </a:r>
            <a:r>
              <a:rPr lang="ja-JP" altLang="en-US" sz="2000" dirty="0"/>
              <a:t>回</a:t>
            </a:r>
          </a:p>
          <a:p>
            <a:r>
              <a:rPr lang="ja-JP" altLang="en-US" sz="2000" dirty="0"/>
              <a:t>次の文を読み問題</a:t>
            </a:r>
            <a:r>
              <a:rPr lang="en-US" altLang="ja-JP" sz="2000" dirty="0"/>
              <a:t>1</a:t>
            </a:r>
            <a:r>
              <a:rPr lang="ja-JP" altLang="en-US" sz="2000" dirty="0"/>
              <a:t>に答えよ。</a:t>
            </a:r>
          </a:p>
          <a:p>
            <a:r>
              <a:rPr lang="en-US" altLang="ja-JP" sz="2000" dirty="0"/>
              <a:t>34</a:t>
            </a:r>
            <a:r>
              <a:rPr lang="ja-JP" altLang="en-US" sz="2000" dirty="0"/>
              <a:t>歳の男性。運送会社で配達を担当している。６か月前の職場の健康診断で、血圧</a:t>
            </a:r>
            <a:r>
              <a:rPr lang="en-US" altLang="ja-JP" sz="2000" dirty="0"/>
              <a:t>142/90mmHg</a:t>
            </a:r>
            <a:r>
              <a:rPr lang="ja-JP" altLang="en-US" sz="2000" dirty="0"/>
              <a:t>、尿蛋白（２＋）、尿潜血（２＋）を指摘されたが放置していた。１週前、風邪症状の後に紅茶色の尿がみられたため内科を受診した。血清</a:t>
            </a:r>
            <a:r>
              <a:rPr lang="en-US" altLang="ja-JP" sz="2000" dirty="0"/>
              <a:t>IgA</a:t>
            </a:r>
            <a:r>
              <a:rPr lang="ja-JP" altLang="en-US" sz="2000" dirty="0"/>
              <a:t>が高値のため精査が必要となり入院した</a:t>
            </a:r>
            <a:r>
              <a:rPr lang="ja-JP" altLang="en-US" sz="2000" dirty="0" smtClean="0"/>
              <a:t>。</a:t>
            </a:r>
            <a:endParaRPr lang="ja-JP" altLang="en-US" sz="2000" dirty="0"/>
          </a:p>
          <a:p>
            <a:r>
              <a:rPr lang="ja-JP" altLang="en-US" sz="2000" dirty="0"/>
              <a:t>問題</a:t>
            </a:r>
            <a:r>
              <a:rPr lang="en-US" altLang="ja-JP" sz="2000" dirty="0"/>
              <a:t>1</a:t>
            </a:r>
          </a:p>
          <a:p>
            <a:r>
              <a:rPr lang="ja-JP" altLang="en-US" sz="2000" dirty="0"/>
              <a:t>経皮的腎生検を行うことになった。説明で適切なのはどれか</a:t>
            </a:r>
            <a:r>
              <a:rPr lang="ja-JP" altLang="en-US" sz="2000" dirty="0" smtClean="0"/>
              <a:t>。</a:t>
            </a:r>
            <a:endParaRPr lang="ja-JP" altLang="en-US" sz="2000" dirty="0"/>
          </a:p>
          <a:p>
            <a:r>
              <a:rPr lang="en-US" altLang="ja-JP" sz="2000" dirty="0"/>
              <a:t>1.</a:t>
            </a:r>
            <a:r>
              <a:rPr lang="ja-JP" altLang="en-US" sz="2000" dirty="0"/>
              <a:t>　「左右交互に横向きになって両方の腎臓に針を刺します」</a:t>
            </a:r>
          </a:p>
          <a:p>
            <a:r>
              <a:rPr lang="en-US" altLang="ja-JP" sz="2000" dirty="0"/>
              <a:t>2.</a:t>
            </a:r>
            <a:r>
              <a:rPr lang="ja-JP" altLang="en-US" sz="2000" dirty="0"/>
              <a:t>　「針を刺すときは深呼吸を繰り返してください」</a:t>
            </a:r>
          </a:p>
          <a:p>
            <a:r>
              <a:rPr lang="en-US" altLang="ja-JP" sz="2000" dirty="0"/>
              <a:t>3.</a:t>
            </a:r>
            <a:r>
              <a:rPr lang="ja-JP" altLang="en-US" sz="2000" dirty="0"/>
              <a:t>　「検査２時間後に止血が確認できたら歩いてかまいません」</a:t>
            </a:r>
          </a:p>
          <a:p>
            <a:r>
              <a:rPr lang="en-US" altLang="ja-JP" sz="2000" dirty="0"/>
              <a:t>4.</a:t>
            </a:r>
            <a:r>
              <a:rPr lang="ja-JP" altLang="en-US" sz="2000" dirty="0"/>
              <a:t>　「検査後２週間は重い物を運ぶ仕事は控えてください</a:t>
            </a:r>
            <a:r>
              <a:rPr lang="ja-JP" altLang="en-US" sz="2000" dirty="0" smtClean="0"/>
              <a:t>」　　　　　　</a:t>
            </a:r>
            <a:r>
              <a:rPr lang="ja-JP" altLang="en-US" sz="2000" dirty="0" smtClean="0">
                <a:latin typeface="Wingdings"/>
                <a:ea typeface="Wingdings"/>
                <a:cs typeface="Wingdings"/>
                <a:sym typeface="Wingdings"/>
              </a:rPr>
              <a:t></a:t>
            </a:r>
            <a:endParaRPr kumimoji="1" lang="ja-JP" altLang="en-US" sz="2000" dirty="0"/>
          </a:p>
        </p:txBody>
      </p:sp>
      <p:grpSp>
        <p:nvGrpSpPr>
          <p:cNvPr id="5" name="図形グループ 4"/>
          <p:cNvGrpSpPr/>
          <p:nvPr/>
        </p:nvGrpSpPr>
        <p:grpSpPr>
          <a:xfrm>
            <a:off x="584200" y="3448050"/>
            <a:ext cx="9359900" cy="2906653"/>
            <a:chOff x="584200" y="3448050"/>
            <a:chExt cx="9359900" cy="2906653"/>
          </a:xfrm>
        </p:grpSpPr>
        <p:sp>
          <p:nvSpPr>
            <p:cNvPr id="3" name="テキスト ボックス 2"/>
            <p:cNvSpPr txBox="1"/>
            <p:nvPr/>
          </p:nvSpPr>
          <p:spPr>
            <a:xfrm>
              <a:off x="584200" y="4292600"/>
              <a:ext cx="8928100" cy="2062103"/>
            </a:xfrm>
            <a:prstGeom prst="rect">
              <a:avLst/>
            </a:prstGeom>
            <a:noFill/>
          </p:spPr>
          <p:txBody>
            <a:bodyPr wrap="square" rtlCol="0">
              <a:spAutoFit/>
            </a:bodyPr>
            <a:lstStyle/>
            <a:p>
              <a:r>
                <a:rPr lang="ja-JP" altLang="en-US" sz="1600" dirty="0"/>
                <a:t>患者さんは</a:t>
              </a:r>
              <a:r>
                <a:rPr lang="ja-JP" altLang="en-US" sz="1600" dirty="0">
                  <a:solidFill>
                    <a:srgbClr val="FF0000"/>
                  </a:solidFill>
                </a:rPr>
                <a:t>うつぶせ</a:t>
              </a:r>
              <a:r>
                <a:rPr lang="ja-JP" altLang="en-US" sz="1600" dirty="0"/>
                <a:t>に</a:t>
              </a:r>
              <a:r>
                <a:rPr lang="ja-JP" altLang="en-US" sz="1600" dirty="0" smtClean="0"/>
                <a:t>なる。</a:t>
              </a:r>
              <a:endParaRPr lang="ja-JP" altLang="en-US" sz="1600" dirty="0"/>
            </a:p>
            <a:p>
              <a:r>
                <a:rPr lang="ja-JP" altLang="en-US" sz="1600" dirty="0"/>
                <a:t>超音波を見ながら腎臓の位置を</a:t>
              </a:r>
              <a:r>
                <a:rPr lang="ja-JP" altLang="en-US" sz="1600" dirty="0" smtClean="0"/>
                <a:t>決定する。</a:t>
              </a:r>
              <a:endParaRPr lang="en-US" altLang="ja-JP" sz="1600" dirty="0" smtClean="0"/>
            </a:p>
            <a:p>
              <a:r>
                <a:rPr lang="ja-JP" altLang="en-US" sz="1600" dirty="0" smtClean="0"/>
                <a:t>痛み止め</a:t>
              </a:r>
              <a:r>
                <a:rPr lang="ja-JP" altLang="en-US" sz="1600" dirty="0"/>
                <a:t>の注射をした後に、背中から細い針を</a:t>
              </a:r>
              <a:r>
                <a:rPr lang="ja-JP" altLang="en-US" sz="1600" dirty="0" smtClean="0"/>
                <a:t>刺す。</a:t>
              </a:r>
              <a:endParaRPr lang="en-US" altLang="ja-JP" sz="1600" dirty="0" smtClean="0"/>
            </a:p>
            <a:p>
              <a:r>
                <a:rPr lang="ja-JP" altLang="en-US" sz="1600" dirty="0" smtClean="0"/>
                <a:t>針</a:t>
              </a:r>
              <a:r>
                <a:rPr lang="ja-JP" altLang="en-US" sz="1600" dirty="0"/>
                <a:t>が腎臓に達したところで、</a:t>
              </a:r>
              <a:r>
                <a:rPr lang="ja-JP" altLang="en-US" sz="1600" dirty="0">
                  <a:solidFill>
                    <a:srgbClr val="FF0000"/>
                  </a:solidFill>
                </a:rPr>
                <a:t>息</a:t>
              </a:r>
              <a:r>
                <a:rPr lang="ja-JP" altLang="en-US" sz="1600" dirty="0" smtClean="0">
                  <a:solidFill>
                    <a:srgbClr val="FF0000"/>
                  </a:solidFill>
                </a:rPr>
                <a:t>をとめる</a:t>
              </a:r>
              <a:r>
                <a:rPr lang="ja-JP" altLang="en-US" sz="1600" dirty="0" smtClean="0"/>
                <a:t>。</a:t>
              </a:r>
              <a:endParaRPr lang="ja-JP" altLang="en-US" sz="1600" dirty="0"/>
            </a:p>
            <a:p>
              <a:r>
                <a:rPr lang="ja-JP" altLang="en-US" sz="1600" dirty="0"/>
                <a:t>その瞬間に腎臓の組織を採取し、針を</a:t>
              </a:r>
              <a:r>
                <a:rPr lang="ja-JP" altLang="en-US" sz="1600" dirty="0" smtClean="0"/>
                <a:t>抜く。</a:t>
              </a:r>
              <a:r>
                <a:rPr lang="ja-JP" altLang="en-US" sz="1600" dirty="0"/>
                <a:t>この操作を</a:t>
              </a:r>
              <a:r>
                <a:rPr lang="en-US" altLang="ja-JP" sz="1600" dirty="0"/>
                <a:t>2</a:t>
              </a:r>
              <a:r>
                <a:rPr lang="ja-JP" altLang="en-US" sz="1600" dirty="0"/>
                <a:t>～</a:t>
              </a:r>
              <a:r>
                <a:rPr lang="en-US" altLang="ja-JP" sz="1600" dirty="0"/>
                <a:t>3</a:t>
              </a:r>
              <a:r>
                <a:rPr lang="ja-JP" altLang="en-US" sz="1600" dirty="0"/>
                <a:t>回</a:t>
              </a:r>
              <a:r>
                <a:rPr lang="ja-JP" altLang="en-US" sz="1600" dirty="0" smtClean="0"/>
                <a:t>繰り返す</a:t>
              </a:r>
              <a:r>
                <a:rPr lang="ja-JP" altLang="en-US" sz="1600" dirty="0"/>
                <a:t>。採取する組織は、太さは鉛筆の芯ほどで長さは</a:t>
              </a:r>
              <a:r>
                <a:rPr lang="en-US" altLang="ja-JP" sz="1600" dirty="0"/>
                <a:t>1</a:t>
              </a:r>
              <a:r>
                <a:rPr lang="ja-JP" altLang="en-US" sz="1600" dirty="0"/>
                <a:t>～</a:t>
              </a:r>
              <a:r>
                <a:rPr lang="en-US" altLang="ja-JP" sz="1600" dirty="0"/>
                <a:t>2cm</a:t>
              </a:r>
              <a:r>
                <a:rPr lang="ja-JP" altLang="en-US" sz="1600" dirty="0" smtClean="0"/>
                <a:t>くらい。</a:t>
              </a:r>
              <a:endParaRPr lang="ja-JP" altLang="en-US" sz="1600" dirty="0"/>
            </a:p>
            <a:p>
              <a:r>
                <a:rPr lang="ja-JP" altLang="en-US" sz="1600" dirty="0"/>
                <a:t>終了すると</a:t>
              </a:r>
              <a:r>
                <a:rPr lang="en-US" altLang="ja-JP" sz="1600" dirty="0">
                  <a:solidFill>
                    <a:srgbClr val="FF0000"/>
                  </a:solidFill>
                </a:rPr>
                <a:t>20</a:t>
              </a:r>
              <a:r>
                <a:rPr lang="ja-JP" altLang="en-US" sz="1600" dirty="0">
                  <a:solidFill>
                    <a:srgbClr val="FF0000"/>
                  </a:solidFill>
                </a:rPr>
                <a:t>分間くらい圧迫して出血を</a:t>
              </a:r>
              <a:r>
                <a:rPr lang="ja-JP" altLang="en-US" sz="1600" dirty="0" smtClean="0">
                  <a:solidFill>
                    <a:srgbClr val="FF0000"/>
                  </a:solidFill>
                </a:rPr>
                <a:t>止める</a:t>
              </a:r>
              <a:r>
                <a:rPr lang="ja-JP" altLang="en-US" sz="1600" dirty="0" smtClean="0"/>
                <a:t>。</a:t>
              </a:r>
              <a:endParaRPr lang="ja-JP" altLang="en-US" sz="1600" dirty="0"/>
            </a:p>
            <a:p>
              <a:r>
                <a:rPr lang="ja-JP" altLang="en-US" sz="1600" dirty="0"/>
                <a:t>仰向けになり</a:t>
              </a:r>
              <a:r>
                <a:rPr lang="ja-JP" altLang="en-US" sz="1600" dirty="0">
                  <a:solidFill>
                    <a:srgbClr val="FF0000"/>
                  </a:solidFill>
                </a:rPr>
                <a:t>半日から一日くらいベッド上安静</a:t>
              </a:r>
              <a:r>
                <a:rPr lang="ja-JP" altLang="en-US" sz="1600" dirty="0"/>
                <a:t>が必要</a:t>
              </a:r>
              <a:r>
                <a:rPr lang="ja-JP" altLang="en-US" sz="1600" dirty="0" smtClean="0"/>
                <a:t>となる。</a:t>
              </a:r>
              <a:endParaRPr kumimoji="1" lang="ja-JP" altLang="en-US" sz="1600" dirty="0"/>
            </a:p>
          </p:txBody>
        </p:sp>
        <p:pic>
          <p:nvPicPr>
            <p:cNvPr id="4" name="図 3" descr="jineik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725" y="3448050"/>
              <a:ext cx="2111375" cy="1689100"/>
            </a:xfrm>
            <a:prstGeom prst="rect">
              <a:avLst/>
            </a:prstGeom>
          </p:spPr>
        </p:pic>
      </p:grpSp>
      <p:sp>
        <p:nvSpPr>
          <p:cNvPr id="6" name="正方形/長方形 5"/>
          <p:cNvSpPr/>
          <p:nvPr/>
        </p:nvSpPr>
        <p:spPr>
          <a:xfrm>
            <a:off x="7086600" y="3353852"/>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151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3200" y="130391"/>
            <a:ext cx="9753600" cy="6740309"/>
          </a:xfrm>
          <a:prstGeom prst="rect">
            <a:avLst/>
          </a:prstGeom>
          <a:noFill/>
        </p:spPr>
        <p:txBody>
          <a:bodyPr wrap="square" rtlCol="0">
            <a:spAutoFit/>
          </a:bodyPr>
          <a:lstStyle/>
          <a:p>
            <a:r>
              <a:rPr lang="ja-JP" altLang="en-US" sz="1600" dirty="0"/>
              <a:t>第</a:t>
            </a:r>
            <a:r>
              <a:rPr lang="en-US" altLang="ja-JP" sz="1600" dirty="0"/>
              <a:t>97</a:t>
            </a:r>
            <a:r>
              <a:rPr lang="ja-JP" altLang="en-US" sz="1600" dirty="0"/>
              <a:t>回</a:t>
            </a:r>
          </a:p>
          <a:p>
            <a:r>
              <a:rPr lang="ja-JP" altLang="en-US" sz="1600" dirty="0"/>
              <a:t>次の文を読み問題</a:t>
            </a:r>
            <a:r>
              <a:rPr lang="en-US" altLang="ja-JP" sz="1600" dirty="0"/>
              <a:t>2</a:t>
            </a:r>
            <a:r>
              <a:rPr lang="ja-JP" altLang="en-US" sz="1600" dirty="0"/>
              <a:t>に答えよ。</a:t>
            </a:r>
          </a:p>
          <a:p>
            <a:r>
              <a:rPr lang="en-US" altLang="ja-JP" sz="1600" dirty="0"/>
              <a:t>34</a:t>
            </a:r>
            <a:r>
              <a:rPr lang="ja-JP" altLang="en-US" sz="1600" dirty="0"/>
              <a:t>歳の男性。運送会社で配達を担当している。６か月前の職場の健康診断で、血圧</a:t>
            </a:r>
            <a:r>
              <a:rPr lang="en-US" altLang="ja-JP" sz="1600" dirty="0"/>
              <a:t>142/90mmHg</a:t>
            </a:r>
            <a:r>
              <a:rPr lang="ja-JP" altLang="en-US" sz="1600" dirty="0"/>
              <a:t>、尿蛋白（２＋）、尿潜血（２＋）を指摘されたが放置していた。１週前、風邪症状の後に紅茶色の尿がみられたため内科を受診した。血清</a:t>
            </a:r>
            <a:r>
              <a:rPr lang="en-US" altLang="ja-JP" sz="1600" dirty="0"/>
              <a:t>IgA</a:t>
            </a:r>
            <a:r>
              <a:rPr lang="ja-JP" altLang="en-US" sz="1600" dirty="0"/>
              <a:t>が高値のため精査が必要となり入院した。</a:t>
            </a:r>
          </a:p>
          <a:p>
            <a:endParaRPr lang="ja-JP" altLang="en-US" sz="1600" dirty="0"/>
          </a:p>
          <a:p>
            <a:r>
              <a:rPr lang="ja-JP" altLang="en-US" sz="1600" dirty="0"/>
              <a:t>問題</a:t>
            </a:r>
            <a:r>
              <a:rPr lang="en-US" altLang="ja-JP" sz="1600" dirty="0"/>
              <a:t>2</a:t>
            </a:r>
          </a:p>
          <a:p>
            <a:r>
              <a:rPr lang="ja-JP" altLang="en-US" sz="1600" dirty="0"/>
              <a:t>検査の結果、</a:t>
            </a:r>
            <a:r>
              <a:rPr lang="en-US" altLang="ja-JP" sz="1600" dirty="0"/>
              <a:t>IgA</a:t>
            </a:r>
            <a:r>
              <a:rPr lang="ja-JP" altLang="en-US" sz="1600" dirty="0"/>
              <a:t>腎症と診断され昼間だけの勤務に変更した。塩分１日７ｇ以下の食事制限と３か月ごとの定期受診が指示された。塩辛いものが好物で外食の多い患者は「塩気がなくて食べた気がしない」と減塩食に物足りなさを感じている。対応で適切なのはどれか。</a:t>
            </a:r>
          </a:p>
          <a:p>
            <a:endParaRPr lang="ja-JP" altLang="en-US" sz="1600" dirty="0"/>
          </a:p>
          <a:p>
            <a:r>
              <a:rPr lang="en-US" altLang="ja-JP" sz="1600" dirty="0"/>
              <a:t>1.</a:t>
            </a:r>
            <a:r>
              <a:rPr lang="ja-JP" altLang="en-US" sz="1600" dirty="0"/>
              <a:t>　「酸味や香味を利用するとよいでしょう</a:t>
            </a:r>
            <a:r>
              <a:rPr lang="ja-JP" altLang="en-US" sz="1600" dirty="0" smtClean="0"/>
              <a:t>」　　　　　　　　　　　　　　　　　　　　　　　　　　　　</a:t>
            </a:r>
            <a:r>
              <a:rPr lang="ja-JP" altLang="en-US" sz="1600" dirty="0" smtClean="0">
                <a:latin typeface="Wingdings"/>
                <a:ea typeface="Wingdings"/>
                <a:cs typeface="Wingdings"/>
                <a:sym typeface="Wingdings"/>
              </a:rPr>
              <a:t></a:t>
            </a:r>
            <a:endParaRPr lang="ja-JP" altLang="en-US" sz="1600" dirty="0"/>
          </a:p>
          <a:p>
            <a:r>
              <a:rPr lang="en-US" altLang="ja-JP" sz="1600" dirty="0"/>
              <a:t>2.</a:t>
            </a:r>
            <a:r>
              <a:rPr lang="ja-JP" altLang="en-US" sz="1600" dirty="0"/>
              <a:t>　「各食事で均等に食塩を摂取しましょう」</a:t>
            </a:r>
          </a:p>
          <a:p>
            <a:r>
              <a:rPr lang="en-US" altLang="ja-JP" sz="1600" dirty="0"/>
              <a:t>3.</a:t>
            </a:r>
            <a:r>
              <a:rPr lang="ja-JP" altLang="en-US" sz="1600" dirty="0"/>
              <a:t>　「市販のレトルト食品は塩分が少ないので活用するとよいです」</a:t>
            </a:r>
          </a:p>
          <a:p>
            <a:r>
              <a:rPr lang="en-US" altLang="ja-JP" sz="1600" dirty="0"/>
              <a:t>4.</a:t>
            </a:r>
            <a:r>
              <a:rPr lang="ja-JP" altLang="en-US" sz="1600" dirty="0"/>
              <a:t>　「料理は人肌程度の温度にすると塩味をよく感じることができます</a:t>
            </a:r>
            <a:r>
              <a:rPr lang="ja-JP" altLang="en-US" sz="1600" dirty="0" smtClean="0"/>
              <a:t>」</a:t>
            </a:r>
            <a:endParaRPr lang="en-US" altLang="ja-JP" sz="1600" dirty="0" smtClean="0"/>
          </a:p>
          <a:p>
            <a:endParaRPr kumimoji="1" lang="en-US" altLang="ja-JP" sz="1600" dirty="0"/>
          </a:p>
          <a:p>
            <a:r>
              <a:rPr lang="ja-JP" altLang="en-US" sz="1600" dirty="0"/>
              <a:t>問題</a:t>
            </a:r>
            <a:r>
              <a:rPr lang="en-US" altLang="ja-JP" sz="1600" dirty="0"/>
              <a:t>3</a:t>
            </a:r>
          </a:p>
          <a:p>
            <a:r>
              <a:rPr lang="ja-JP" altLang="en-US" sz="1600" dirty="0"/>
              <a:t>仕事が忙しくなり、退院後は一度も受診をせずに２年が経過した。２か月前から疲れやすくなったが、仕事のせいだと思い放置していた。１週前から息切れ、食欲不振および浮腫が出現し、昨日から眠気と嘔気および嘔吐とがあり外来を受診した。体温</a:t>
            </a:r>
            <a:r>
              <a:rPr lang="en-US" altLang="ja-JP" sz="1600" dirty="0"/>
              <a:t>36.5℃</a:t>
            </a:r>
            <a:r>
              <a:rPr lang="ja-JP" altLang="en-US" sz="1600" dirty="0"/>
              <a:t>。脈拍数</a:t>
            </a:r>
            <a:r>
              <a:rPr lang="en-US" altLang="ja-JP" sz="1600" dirty="0"/>
              <a:t>98/</a:t>
            </a:r>
            <a:r>
              <a:rPr lang="ja-JP" altLang="en-US" sz="1600" dirty="0"/>
              <a:t>分。血圧</a:t>
            </a:r>
            <a:r>
              <a:rPr lang="en-US" altLang="ja-JP" sz="1600" dirty="0"/>
              <a:t>238/112mmHg</a:t>
            </a:r>
            <a:r>
              <a:rPr lang="ja-JP" altLang="en-US" sz="1600" dirty="0"/>
              <a:t>。血液検査で尿素窒素</a:t>
            </a:r>
            <a:r>
              <a:rPr lang="en-US" altLang="ja-JP" sz="1600" dirty="0"/>
              <a:t>100mg/㎗</a:t>
            </a:r>
            <a:r>
              <a:rPr lang="ja-JP" altLang="en-US" sz="1600" dirty="0"/>
              <a:t>、クレアチニン</a:t>
            </a:r>
            <a:r>
              <a:rPr lang="en-US" altLang="ja-JP" sz="1600" dirty="0"/>
              <a:t>12.0mg/㎗</a:t>
            </a:r>
            <a:r>
              <a:rPr lang="ja-JP" altLang="en-US" sz="1600" dirty="0"/>
              <a:t>、</a:t>
            </a:r>
            <a:r>
              <a:rPr lang="en-US" altLang="ja-JP" sz="1600" dirty="0"/>
              <a:t>Hb7.1g/㎗</a:t>
            </a:r>
            <a:r>
              <a:rPr lang="ja-JP" altLang="en-US" sz="1600" dirty="0"/>
              <a:t>。胸部エックス線写真で心拡大と肺うっ血とが認められ入院した。直ちに行われるのはどれか</a:t>
            </a:r>
            <a:r>
              <a:rPr lang="ja-JP" altLang="en-US" sz="1600" dirty="0" smtClean="0"/>
              <a:t>。</a:t>
            </a:r>
            <a:endParaRPr lang="ja-JP" altLang="en-US" sz="1600" dirty="0"/>
          </a:p>
          <a:p>
            <a:r>
              <a:rPr lang="en-US" altLang="ja-JP" sz="1600" dirty="0"/>
              <a:t>1.</a:t>
            </a:r>
            <a:r>
              <a:rPr lang="ja-JP" altLang="en-US" sz="1600" dirty="0"/>
              <a:t>　輸血</a:t>
            </a:r>
          </a:p>
          <a:p>
            <a:r>
              <a:rPr lang="en-US" altLang="ja-JP" sz="1600" dirty="0"/>
              <a:t>2.</a:t>
            </a:r>
            <a:r>
              <a:rPr lang="ja-JP" altLang="en-US" sz="1600" dirty="0"/>
              <a:t>　血液</a:t>
            </a:r>
            <a:r>
              <a:rPr lang="ja-JP" altLang="en-US" sz="1600" dirty="0" smtClean="0"/>
              <a:t>透析　　　　　　　　　　　　　　　　　　　　　　　　　　　　　　</a:t>
            </a:r>
            <a:r>
              <a:rPr lang="ja-JP" altLang="en-US" sz="1600" dirty="0" smtClean="0">
                <a:latin typeface="Wingdings"/>
                <a:ea typeface="Wingdings"/>
                <a:cs typeface="Wingdings"/>
                <a:sym typeface="Wingdings"/>
              </a:rPr>
              <a:t></a:t>
            </a:r>
            <a:endParaRPr lang="ja-JP" altLang="en-US" sz="1600" dirty="0"/>
          </a:p>
          <a:p>
            <a:r>
              <a:rPr lang="en-US" altLang="ja-JP" sz="1600" dirty="0"/>
              <a:t>3.</a:t>
            </a:r>
            <a:r>
              <a:rPr lang="ja-JP" altLang="en-US" sz="1600" dirty="0"/>
              <a:t>　利尿薬の内服</a:t>
            </a:r>
          </a:p>
          <a:p>
            <a:r>
              <a:rPr lang="en-US" altLang="ja-JP" sz="1600" dirty="0"/>
              <a:t>4.</a:t>
            </a:r>
            <a:r>
              <a:rPr lang="ja-JP" altLang="en-US" sz="1600" dirty="0"/>
              <a:t>　胸腔</a:t>
            </a:r>
            <a:r>
              <a:rPr lang="ja-JP" altLang="en-US" sz="1600" dirty="0" smtClean="0"/>
              <a:t>ドレナージ</a:t>
            </a:r>
            <a:endParaRPr kumimoji="1" lang="ja-JP" altLang="en-US" sz="1600" dirty="0"/>
          </a:p>
        </p:txBody>
      </p:sp>
      <p:sp>
        <p:nvSpPr>
          <p:cNvPr id="3" name="正方形/長方形 2"/>
          <p:cNvSpPr/>
          <p:nvPr/>
        </p:nvSpPr>
        <p:spPr>
          <a:xfrm>
            <a:off x="7499350" y="2787650"/>
            <a:ext cx="419100" cy="3683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5340350" y="5727700"/>
            <a:ext cx="419100" cy="3683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418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6100" y="431800"/>
            <a:ext cx="8763000" cy="1938992"/>
          </a:xfrm>
          <a:prstGeom prst="rect">
            <a:avLst/>
          </a:prstGeom>
          <a:noFill/>
        </p:spPr>
        <p:txBody>
          <a:bodyPr wrap="square" rtlCol="0">
            <a:spAutoFit/>
          </a:bodyPr>
          <a:lstStyle/>
          <a:p>
            <a:r>
              <a:rPr lang="ja-JP" altLang="en-US" sz="2000" dirty="0"/>
              <a:t>第</a:t>
            </a:r>
            <a:r>
              <a:rPr lang="en-US" altLang="ja-JP" sz="2000" dirty="0"/>
              <a:t>99</a:t>
            </a:r>
            <a:r>
              <a:rPr lang="ja-JP" altLang="en-US" sz="2000" dirty="0"/>
              <a:t>回</a:t>
            </a:r>
          </a:p>
          <a:p>
            <a:r>
              <a:rPr lang="ja-JP" altLang="en-US" sz="2000" dirty="0"/>
              <a:t>ネフローゼ症候群で必ずみられるのはどれか</a:t>
            </a:r>
            <a:r>
              <a:rPr lang="ja-JP" altLang="en-US" sz="2000" dirty="0" smtClean="0"/>
              <a:t>。</a:t>
            </a:r>
            <a:endParaRPr lang="ja-JP" altLang="en-US" sz="2000" dirty="0"/>
          </a:p>
          <a:p>
            <a:r>
              <a:rPr lang="en-US" altLang="ja-JP" sz="2000" dirty="0"/>
              <a:t>1.</a:t>
            </a:r>
            <a:r>
              <a:rPr lang="ja-JP" altLang="en-US" sz="2000" dirty="0"/>
              <a:t>　血　尿</a:t>
            </a:r>
          </a:p>
          <a:p>
            <a:r>
              <a:rPr lang="en-US" altLang="ja-JP" sz="2000" dirty="0"/>
              <a:t>2.</a:t>
            </a:r>
            <a:r>
              <a:rPr lang="ja-JP" altLang="en-US" sz="2000" dirty="0"/>
              <a:t>　体重減少</a:t>
            </a:r>
          </a:p>
          <a:p>
            <a:r>
              <a:rPr lang="en-US" altLang="ja-JP" sz="2000" dirty="0"/>
              <a:t>3.</a:t>
            </a:r>
            <a:r>
              <a:rPr lang="ja-JP" altLang="en-US" sz="2000" dirty="0"/>
              <a:t>　低蛋白</a:t>
            </a:r>
            <a:r>
              <a:rPr lang="ja-JP" altLang="en-US" sz="2000" dirty="0" smtClean="0"/>
              <a:t>血症　　　　　　　　　　　　　　　　　　　　　　　　　</a:t>
            </a:r>
            <a:r>
              <a:rPr lang="ja-JP" altLang="en-US" sz="2000" dirty="0" smtClean="0">
                <a:latin typeface="Wingdings"/>
                <a:ea typeface="Wingdings"/>
                <a:cs typeface="Wingdings"/>
                <a:sym typeface="Wingdings"/>
              </a:rPr>
              <a:t></a:t>
            </a:r>
            <a:endParaRPr lang="ja-JP" altLang="en-US" sz="2000" dirty="0"/>
          </a:p>
          <a:p>
            <a:r>
              <a:rPr lang="en-US" altLang="ja-JP" sz="2000" dirty="0"/>
              <a:t>4.</a:t>
            </a:r>
            <a:r>
              <a:rPr lang="ja-JP" altLang="en-US" sz="2000" dirty="0"/>
              <a:t>　低コレステロール血症</a:t>
            </a:r>
            <a:endParaRPr kumimoji="1" lang="ja-JP" altLang="en-US" sz="2000" dirty="0"/>
          </a:p>
        </p:txBody>
      </p:sp>
      <p:sp>
        <p:nvSpPr>
          <p:cNvPr id="3" name="正方形/長方形 2"/>
          <p:cNvSpPr/>
          <p:nvPr/>
        </p:nvSpPr>
        <p:spPr>
          <a:xfrm>
            <a:off x="6235700" y="1549400"/>
            <a:ext cx="762000" cy="6096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685800" y="3568700"/>
            <a:ext cx="9359900" cy="2308324"/>
          </a:xfrm>
          <a:prstGeom prst="rect">
            <a:avLst/>
          </a:prstGeom>
          <a:noFill/>
        </p:spPr>
        <p:txBody>
          <a:bodyPr wrap="square" rtlCol="0">
            <a:spAutoFit/>
          </a:bodyPr>
          <a:lstStyle/>
          <a:p>
            <a:r>
              <a:rPr lang="ja-JP" altLang="en-US" sz="1600" dirty="0" smtClean="0"/>
              <a:t>成人ネフローゼ症候群の診断基準</a:t>
            </a:r>
            <a:endParaRPr lang="en-US" altLang="ja-JP" sz="1600" dirty="0" smtClean="0"/>
          </a:p>
          <a:p>
            <a:r>
              <a:rPr lang="en-US" altLang="ja-JP" sz="1600" dirty="0" smtClean="0">
                <a:solidFill>
                  <a:srgbClr val="FF0000"/>
                </a:solidFill>
              </a:rPr>
              <a:t>1</a:t>
            </a:r>
            <a:r>
              <a:rPr lang="en-US" altLang="ja-JP" sz="1600" dirty="0">
                <a:solidFill>
                  <a:srgbClr val="FF0000"/>
                </a:solidFill>
              </a:rPr>
              <a:t>.</a:t>
            </a:r>
            <a:r>
              <a:rPr lang="ja-JP" altLang="en-US" sz="1600" dirty="0">
                <a:solidFill>
                  <a:srgbClr val="FF0000"/>
                </a:solidFill>
              </a:rPr>
              <a:t>タンパク尿</a:t>
            </a:r>
          </a:p>
          <a:p>
            <a:r>
              <a:rPr lang="ja-JP" altLang="en-US" sz="1600" dirty="0" smtClean="0"/>
              <a:t>　　</a:t>
            </a:r>
            <a:r>
              <a:rPr lang="en-US" altLang="ja-JP" sz="1600" dirty="0" smtClean="0"/>
              <a:t>1</a:t>
            </a:r>
            <a:r>
              <a:rPr lang="ja-JP" altLang="en-US" sz="1600" dirty="0"/>
              <a:t>日の尿タンパク量は </a:t>
            </a:r>
            <a:r>
              <a:rPr lang="en-US" altLang="ja-JP" sz="1600" dirty="0"/>
              <a:t>3.5g </a:t>
            </a:r>
            <a:r>
              <a:rPr lang="ja-JP" altLang="en-US" sz="1600" dirty="0"/>
              <a:t>以上を持続する</a:t>
            </a:r>
            <a:r>
              <a:rPr lang="ja-JP" altLang="en-US" sz="1600" dirty="0" smtClean="0"/>
              <a:t>。</a:t>
            </a:r>
            <a:endParaRPr lang="ja-JP" altLang="en-US" sz="1600" dirty="0"/>
          </a:p>
          <a:p>
            <a:r>
              <a:rPr lang="en-US" altLang="ja-JP" sz="1600" dirty="0">
                <a:solidFill>
                  <a:srgbClr val="FF0000"/>
                </a:solidFill>
              </a:rPr>
              <a:t>2.</a:t>
            </a:r>
            <a:r>
              <a:rPr lang="ja-JP" altLang="en-US" sz="1600" dirty="0">
                <a:solidFill>
                  <a:srgbClr val="FF0000"/>
                </a:solidFill>
              </a:rPr>
              <a:t>低タンパク</a:t>
            </a:r>
            <a:r>
              <a:rPr lang="ja-JP" altLang="en-US" sz="1600" dirty="0" smtClean="0">
                <a:solidFill>
                  <a:srgbClr val="FF0000"/>
                </a:solidFill>
              </a:rPr>
              <a:t>血症</a:t>
            </a:r>
            <a:endParaRPr lang="en-US" altLang="ja-JP" sz="1600" dirty="0" smtClean="0">
              <a:solidFill>
                <a:srgbClr val="FF0000"/>
              </a:solidFill>
            </a:endParaRPr>
          </a:p>
          <a:p>
            <a:r>
              <a:rPr lang="ja-JP" altLang="en-US" sz="1600" dirty="0" smtClean="0"/>
              <a:t>　　血清</a:t>
            </a:r>
            <a:r>
              <a:rPr lang="ja-JP" altLang="en-US" sz="1600" dirty="0"/>
              <a:t>総タンパク量は </a:t>
            </a:r>
            <a:r>
              <a:rPr lang="en-US" altLang="ja-JP" sz="1600" dirty="0"/>
              <a:t>6.0g/dl </a:t>
            </a:r>
            <a:r>
              <a:rPr lang="ja-JP" altLang="en-US" sz="1600" dirty="0"/>
              <a:t>以下 低アルブミン血症とした場合は，血清アルブミン量 </a:t>
            </a:r>
            <a:r>
              <a:rPr lang="en-US" altLang="ja-JP" sz="1600" dirty="0"/>
              <a:t>3.0g/dl </a:t>
            </a:r>
            <a:r>
              <a:rPr lang="ja-JP" altLang="en-US" sz="1600" dirty="0"/>
              <a:t>以下 </a:t>
            </a:r>
          </a:p>
          <a:p>
            <a:r>
              <a:rPr lang="en-US" altLang="ja-JP" sz="1600" dirty="0"/>
              <a:t>3.</a:t>
            </a:r>
            <a:r>
              <a:rPr lang="ja-JP" altLang="en-US" sz="1600" dirty="0"/>
              <a:t>高脂</a:t>
            </a:r>
            <a:r>
              <a:rPr lang="ja-JP" altLang="en-US" sz="1600" dirty="0" smtClean="0"/>
              <a:t>血症</a:t>
            </a:r>
            <a:endParaRPr lang="en-US" altLang="ja-JP" sz="1600" dirty="0" smtClean="0"/>
          </a:p>
          <a:p>
            <a:r>
              <a:rPr lang="ja-JP" altLang="en-US" sz="1600" dirty="0" smtClean="0"/>
              <a:t>　　血清</a:t>
            </a:r>
            <a:r>
              <a:rPr lang="ja-JP" altLang="en-US" sz="1600" dirty="0"/>
              <a:t>総コレステロール値 </a:t>
            </a:r>
            <a:r>
              <a:rPr lang="en-US" altLang="ja-JP" sz="1600" dirty="0"/>
              <a:t>250mg/dl </a:t>
            </a:r>
            <a:r>
              <a:rPr lang="ja-JP" altLang="en-US" sz="1600" dirty="0"/>
              <a:t>以上</a:t>
            </a:r>
          </a:p>
          <a:p>
            <a:r>
              <a:rPr lang="en-US" altLang="ja-JP" sz="1600" dirty="0"/>
              <a:t>4.</a:t>
            </a:r>
            <a:r>
              <a:rPr lang="ja-JP" altLang="en-US" sz="1600" dirty="0" smtClean="0"/>
              <a:t>浮腫</a:t>
            </a:r>
            <a:endParaRPr lang="en-US" altLang="ja-JP" sz="1600" dirty="0" smtClean="0"/>
          </a:p>
          <a:p>
            <a:r>
              <a:rPr lang="ja-JP" altLang="en-US" sz="1600" dirty="0">
                <a:solidFill>
                  <a:srgbClr val="FF0000"/>
                </a:solidFill>
              </a:rPr>
              <a:t>（</a:t>
            </a:r>
            <a:r>
              <a:rPr kumimoji="1" lang="ja-JP" altLang="en-US" sz="1600" dirty="0" smtClean="0">
                <a:solidFill>
                  <a:srgbClr val="FF0000"/>
                </a:solidFill>
              </a:rPr>
              <a:t>赤字の部分は必須な項目）</a:t>
            </a:r>
            <a:endParaRPr kumimoji="1" lang="en-US" altLang="ja-JP" sz="1600" dirty="0" smtClean="0">
              <a:solidFill>
                <a:srgbClr val="FF0000"/>
              </a:solidFill>
            </a:endParaRPr>
          </a:p>
        </p:txBody>
      </p:sp>
    </p:spTree>
    <p:extLst>
      <p:ext uri="{BB962C8B-B14F-4D97-AF65-F5344CB8AC3E}">
        <p14:creationId xmlns:p14="http://schemas.microsoft.com/office/powerpoint/2010/main" val="23131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1800" y="342900"/>
            <a:ext cx="9334500" cy="5693867"/>
          </a:xfrm>
          <a:prstGeom prst="rect">
            <a:avLst/>
          </a:prstGeom>
          <a:noFill/>
        </p:spPr>
        <p:txBody>
          <a:bodyPr wrap="square" rtlCol="0">
            <a:spAutoFit/>
          </a:bodyPr>
          <a:lstStyle/>
          <a:p>
            <a:r>
              <a:rPr lang="ja-JP" altLang="en-US" sz="1600" b="1" dirty="0"/>
              <a:t>第</a:t>
            </a:r>
            <a:r>
              <a:rPr lang="en-US" altLang="ja-JP" sz="1600" b="1" dirty="0"/>
              <a:t>104</a:t>
            </a:r>
            <a:r>
              <a:rPr lang="ja-JP" altLang="en-US" sz="1600" b="1" dirty="0"/>
              <a:t>回</a:t>
            </a:r>
          </a:p>
          <a:p>
            <a:r>
              <a:rPr lang="ja-JP" altLang="en-US" sz="1600" b="1" dirty="0"/>
              <a:t>次の文を読み問題</a:t>
            </a:r>
            <a:r>
              <a:rPr lang="en-US" altLang="ja-JP" sz="1600" b="1" dirty="0"/>
              <a:t>2</a:t>
            </a:r>
            <a:r>
              <a:rPr lang="ja-JP" altLang="en-US" sz="1600" b="1" dirty="0"/>
              <a:t>に答えよ。</a:t>
            </a:r>
          </a:p>
          <a:p>
            <a:r>
              <a:rPr lang="en-US" altLang="ja-JP" sz="1600" b="1" dirty="0"/>
              <a:t>A</a:t>
            </a:r>
            <a:r>
              <a:rPr lang="ja-JP" altLang="en-US" sz="1600" b="1" dirty="0"/>
              <a:t>さん（</a:t>
            </a:r>
            <a:r>
              <a:rPr lang="en-US" altLang="ja-JP" sz="1600" b="1" dirty="0"/>
              <a:t>52</a:t>
            </a:r>
            <a:r>
              <a:rPr lang="ja-JP" altLang="en-US" sz="1600" b="1" dirty="0"/>
              <a:t>歳、男性）は、５年前に健康診断で高血圧を指摘されていたが、そのままにしていた。５年ぶりに健康診断を受けたところ尿蛋白＋で、内科を受診し腎機能障害を指摘された。</a:t>
            </a:r>
            <a:r>
              <a:rPr lang="en-US" altLang="ja-JP" sz="1600" b="1" dirty="0"/>
              <a:t>A</a:t>
            </a:r>
            <a:r>
              <a:rPr lang="ja-JP" altLang="en-US" sz="1600" b="1" dirty="0"/>
              <a:t>さんは、身長</a:t>
            </a:r>
            <a:r>
              <a:rPr lang="en-US" altLang="ja-JP" sz="1600" b="1" dirty="0"/>
              <a:t>160cm</a:t>
            </a:r>
            <a:r>
              <a:rPr lang="ja-JP" altLang="en-US" sz="1600" b="1" dirty="0"/>
              <a:t>、体重</a:t>
            </a:r>
            <a:r>
              <a:rPr lang="en-US" altLang="ja-JP" sz="1600" b="1" dirty="0"/>
              <a:t>56kg</a:t>
            </a:r>
            <a:r>
              <a:rPr lang="ja-JP" altLang="en-US" sz="1600" b="1" dirty="0"/>
              <a:t>であり、体温</a:t>
            </a:r>
            <a:r>
              <a:rPr lang="en-US" altLang="ja-JP" sz="1600" b="1" dirty="0"/>
              <a:t>36.1 ℃</a:t>
            </a:r>
            <a:r>
              <a:rPr lang="ja-JP" altLang="en-US" sz="1600" b="1" dirty="0"/>
              <a:t>、呼吸数</a:t>
            </a:r>
            <a:r>
              <a:rPr lang="en-US" altLang="ja-JP" sz="1600" b="1" dirty="0"/>
              <a:t>18/</a:t>
            </a:r>
            <a:r>
              <a:rPr lang="ja-JP" altLang="en-US" sz="1600" b="1" dirty="0"/>
              <a:t>分、脈拍</a:t>
            </a:r>
            <a:r>
              <a:rPr lang="en-US" altLang="ja-JP" sz="1600" b="1" dirty="0"/>
              <a:t>64/</a:t>
            </a:r>
            <a:r>
              <a:rPr lang="ja-JP" altLang="en-US" sz="1600" b="1" dirty="0"/>
              <a:t>分、整で、血圧</a:t>
            </a:r>
            <a:r>
              <a:rPr lang="en-US" altLang="ja-JP" sz="1600" b="1" dirty="0"/>
              <a:t>166/96mmHg</a:t>
            </a:r>
            <a:r>
              <a:rPr lang="ja-JP" altLang="en-US" sz="1600" b="1" dirty="0"/>
              <a:t>であった。血液検査データは、</a:t>
            </a:r>
            <a:r>
              <a:rPr lang="en-US" altLang="ja-JP" sz="1600" b="1" dirty="0"/>
              <a:t>Hb9.3g/㎗</a:t>
            </a:r>
            <a:r>
              <a:rPr lang="ja-JP" altLang="en-US" sz="1600" b="1" dirty="0"/>
              <a:t>、アルブミン</a:t>
            </a:r>
            <a:r>
              <a:rPr lang="en-US" altLang="ja-JP" sz="1600" b="1" dirty="0"/>
              <a:t>3.6g/㎗</a:t>
            </a:r>
            <a:r>
              <a:rPr lang="ja-JP" altLang="en-US" sz="1600" b="1" dirty="0"/>
              <a:t>、クレアチニン</a:t>
            </a:r>
            <a:r>
              <a:rPr lang="en-US" altLang="ja-JP" sz="1600" b="1" dirty="0"/>
              <a:t>2.3mg/㎗</a:t>
            </a:r>
            <a:r>
              <a:rPr lang="ja-JP" altLang="en-US" sz="1600" b="1" dirty="0"/>
              <a:t>、</a:t>
            </a:r>
            <a:r>
              <a:rPr lang="en-US" altLang="ja-JP" sz="1600" b="1" dirty="0"/>
              <a:t>HbAlc5.6</a:t>
            </a:r>
            <a:r>
              <a:rPr lang="ja-JP" altLang="en-US" sz="1600" b="1" dirty="0"/>
              <a:t>％、</a:t>
            </a:r>
            <a:r>
              <a:rPr lang="en-US" altLang="ja-JP" sz="1600" b="1" dirty="0"/>
              <a:t>K3.9mEq/ℓ</a:t>
            </a:r>
            <a:r>
              <a:rPr lang="ja-JP" altLang="en-US" sz="1600" b="1" dirty="0"/>
              <a:t>、推算糸球体濾過量</a:t>
            </a:r>
            <a:r>
              <a:rPr lang="en-US" altLang="ja-JP" sz="1600" b="1" dirty="0"/>
              <a:t>〈eGFR〉25㎖/</a:t>
            </a:r>
            <a:r>
              <a:rPr lang="ja-JP" altLang="en-US" sz="1600" b="1" dirty="0"/>
              <a:t>分</a:t>
            </a:r>
            <a:r>
              <a:rPr lang="en-US" altLang="ja-JP" sz="1600" b="1" dirty="0"/>
              <a:t>/1.73m2</a:t>
            </a:r>
            <a:r>
              <a:rPr lang="ja-JP" altLang="en-US" sz="1600" b="1" dirty="0"/>
              <a:t>であり、特に自覚症状はなく、浮腫はみられない。</a:t>
            </a:r>
          </a:p>
          <a:p>
            <a:endParaRPr lang="ja-JP" altLang="en-US" sz="1600" b="1" dirty="0"/>
          </a:p>
          <a:p>
            <a:r>
              <a:rPr lang="ja-JP" altLang="en-US" sz="1600" b="1" dirty="0"/>
              <a:t>問題</a:t>
            </a:r>
            <a:r>
              <a:rPr lang="en-US" altLang="ja-JP" sz="1600" b="1" dirty="0"/>
              <a:t>2</a:t>
            </a:r>
          </a:p>
          <a:p>
            <a:r>
              <a:rPr lang="en-US" altLang="ja-JP" sz="1600" b="1" dirty="0"/>
              <a:t>A</a:t>
            </a:r>
            <a:r>
              <a:rPr lang="ja-JP" altLang="en-US" sz="1600" b="1" dirty="0"/>
              <a:t>さんは、慢性腎臓病ステージ４と診断され、精査目的で入院した。「特に症状がないのに腎臓が悪いと言われて本当に驚いたよ。高血圧が関係していると医師に言われたけれど、どういうことですか」と</a:t>
            </a:r>
            <a:r>
              <a:rPr lang="en-US" altLang="ja-JP" sz="1600" b="1" dirty="0"/>
              <a:t>A</a:t>
            </a:r>
            <a:r>
              <a:rPr lang="ja-JP" altLang="en-US" sz="1600" b="1" dirty="0"/>
              <a:t>さんが看護師に尋ねた。</a:t>
            </a:r>
            <a:r>
              <a:rPr lang="en-US" altLang="ja-JP" sz="1600" b="1" dirty="0"/>
              <a:t>A</a:t>
            </a:r>
            <a:r>
              <a:rPr lang="ja-JP" altLang="en-US" sz="1600" b="1" dirty="0"/>
              <a:t>さんへの説明で適切なのはどれか</a:t>
            </a:r>
            <a:r>
              <a:rPr lang="ja-JP" altLang="en-US" sz="1600" b="1" dirty="0" smtClean="0"/>
              <a:t>。</a:t>
            </a:r>
            <a:endParaRPr lang="ja-JP" altLang="en-US" sz="1600" b="1" dirty="0"/>
          </a:p>
          <a:p>
            <a:r>
              <a:rPr lang="en-US" altLang="ja-JP" sz="1600" b="1" dirty="0"/>
              <a:t>1.</a:t>
            </a:r>
            <a:r>
              <a:rPr lang="ja-JP" altLang="en-US" sz="1600" b="1" dirty="0"/>
              <a:t>　「高血圧で尿が少なくなり腎臓を悪くします」</a:t>
            </a:r>
          </a:p>
          <a:p>
            <a:r>
              <a:rPr lang="en-US" altLang="ja-JP" sz="1600" b="1" dirty="0"/>
              <a:t>2.</a:t>
            </a:r>
            <a:r>
              <a:rPr lang="ja-JP" altLang="en-US" sz="1600" b="1" dirty="0"/>
              <a:t>　「高血圧が続くと腎臓の濾過機能が低下します</a:t>
            </a:r>
            <a:r>
              <a:rPr lang="ja-JP" altLang="en-US" sz="1600" b="1" dirty="0" smtClean="0"/>
              <a:t>」　　　　　　　　　　　　　　　　　　</a:t>
            </a:r>
            <a:r>
              <a:rPr lang="ja-JP" altLang="en-US" sz="1600" b="1" dirty="0" smtClean="0">
                <a:latin typeface="Wingdings"/>
                <a:ea typeface="Wingdings"/>
                <a:cs typeface="Wingdings"/>
                <a:sym typeface="Wingdings"/>
              </a:rPr>
              <a:t></a:t>
            </a:r>
            <a:endParaRPr lang="ja-JP" altLang="en-US" sz="1600" b="1" dirty="0"/>
          </a:p>
          <a:p>
            <a:r>
              <a:rPr lang="en-US" altLang="ja-JP" sz="1600" b="1" dirty="0"/>
              <a:t>3.</a:t>
            </a:r>
            <a:r>
              <a:rPr lang="ja-JP" altLang="en-US" sz="1600" b="1" dirty="0"/>
              <a:t>　「高血圧では腎臓病の症状が現れにくくなります」</a:t>
            </a:r>
          </a:p>
          <a:p>
            <a:r>
              <a:rPr lang="en-US" altLang="ja-JP" sz="1600" b="1" dirty="0"/>
              <a:t>4.</a:t>
            </a:r>
            <a:r>
              <a:rPr lang="ja-JP" altLang="en-US" sz="1600" b="1" dirty="0"/>
              <a:t>　「腎臓の機能がさらに低下すると血圧は低くなります</a:t>
            </a:r>
            <a:r>
              <a:rPr lang="ja-JP" altLang="en-US" sz="1600" b="1" dirty="0" smtClean="0"/>
              <a:t>」</a:t>
            </a:r>
            <a:endParaRPr lang="en-US" altLang="ja-JP" sz="1600" b="1" dirty="0" smtClean="0"/>
          </a:p>
          <a:p>
            <a:r>
              <a:rPr lang="zh-Hant" altLang="en-US" sz="1600" b="1" dirty="0"/>
              <a:t>問題</a:t>
            </a:r>
            <a:r>
              <a:rPr lang="en-US" altLang="zh-Hant" sz="1600" b="1" dirty="0"/>
              <a:t>3</a:t>
            </a:r>
          </a:p>
          <a:p>
            <a:r>
              <a:rPr lang="ja-JP" altLang="en-US" sz="1600" b="1" dirty="0"/>
              <a:t>現時点で</a:t>
            </a:r>
            <a:r>
              <a:rPr lang="en-US" altLang="ja-JP" sz="1600" b="1" dirty="0"/>
              <a:t>A</a:t>
            </a:r>
            <a:r>
              <a:rPr lang="ja-JP" altLang="en-US" sz="1600" b="1" dirty="0"/>
              <a:t>さんに起こる危険性が高いのはどれか。</a:t>
            </a:r>
          </a:p>
          <a:p>
            <a:r>
              <a:rPr lang="ja-JP" altLang="en-US" sz="1600" b="1" dirty="0"/>
              <a:t>		</a:t>
            </a:r>
            <a:r>
              <a:rPr lang="en-US" altLang="ja-JP" sz="1600" b="1" dirty="0"/>
              <a:t>1.</a:t>
            </a:r>
            <a:r>
              <a:rPr lang="ja-JP" altLang="en-US" sz="1600" b="1" dirty="0"/>
              <a:t>　低リン血症</a:t>
            </a:r>
          </a:p>
          <a:p>
            <a:r>
              <a:rPr lang="ja-JP" altLang="en-US" sz="1600" b="1" dirty="0"/>
              <a:t>		</a:t>
            </a:r>
            <a:r>
              <a:rPr lang="en-US" altLang="ja-JP" sz="1600" b="1" dirty="0"/>
              <a:t>2.</a:t>
            </a:r>
            <a:r>
              <a:rPr lang="ja-JP" altLang="en-US" sz="1600" b="1" dirty="0"/>
              <a:t>　血糖値の上昇</a:t>
            </a:r>
          </a:p>
          <a:p>
            <a:r>
              <a:rPr lang="ja-JP" altLang="en-US" sz="1600" b="1" dirty="0"/>
              <a:t>		</a:t>
            </a:r>
            <a:r>
              <a:rPr lang="en-US" altLang="ja-JP" sz="1600" b="1" dirty="0"/>
              <a:t>3.</a:t>
            </a:r>
            <a:r>
              <a:rPr lang="ja-JP" altLang="en-US" sz="1600" b="1" dirty="0"/>
              <a:t>　虚血性心</a:t>
            </a:r>
            <a:r>
              <a:rPr lang="ja-JP" altLang="en-US" sz="1600" b="1" dirty="0" smtClean="0"/>
              <a:t>疾患　　　　　　　　　　　　　　　　　　　　　　　　　　　　　　　</a:t>
            </a:r>
            <a:r>
              <a:rPr lang="ja-JP" altLang="en-US" sz="1600" b="1" dirty="0" smtClean="0">
                <a:latin typeface="Wingdings"/>
                <a:ea typeface="Wingdings"/>
                <a:cs typeface="Wingdings"/>
                <a:sym typeface="Wingdings"/>
              </a:rPr>
              <a:t></a:t>
            </a:r>
            <a:endParaRPr lang="ja-JP" altLang="en-US" sz="1600" b="1" dirty="0"/>
          </a:p>
          <a:p>
            <a:r>
              <a:rPr lang="ja-JP" altLang="en-US" sz="1600" b="1" dirty="0"/>
              <a:t>		</a:t>
            </a:r>
            <a:r>
              <a:rPr lang="en-US" altLang="ja-JP" sz="1600" b="1" dirty="0"/>
              <a:t>4.</a:t>
            </a:r>
            <a:r>
              <a:rPr lang="ja-JP" altLang="en-US" sz="1600" b="1" dirty="0"/>
              <a:t>　甲状腺機能</a:t>
            </a:r>
            <a:r>
              <a:rPr lang="ja-JP" altLang="en-US" sz="1600" b="1" dirty="0" smtClean="0"/>
              <a:t>亢進症</a:t>
            </a:r>
            <a:endParaRPr kumimoji="1" lang="ja-JP" altLang="en-US" sz="1600" b="1" dirty="0"/>
          </a:p>
        </p:txBody>
      </p:sp>
      <p:sp>
        <p:nvSpPr>
          <p:cNvPr id="3" name="正方形/長方形 2"/>
          <p:cNvSpPr/>
          <p:nvPr/>
        </p:nvSpPr>
        <p:spPr>
          <a:xfrm>
            <a:off x="7061200" y="3492500"/>
            <a:ext cx="698500" cy="419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6864350" y="5194300"/>
            <a:ext cx="698500" cy="4191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3773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6700" y="368300"/>
            <a:ext cx="9677400" cy="5447646"/>
          </a:xfrm>
          <a:prstGeom prst="rect">
            <a:avLst/>
          </a:prstGeom>
          <a:noFill/>
        </p:spPr>
        <p:txBody>
          <a:bodyPr wrap="square" rtlCol="0">
            <a:spAutoFit/>
          </a:bodyPr>
          <a:lstStyle/>
          <a:p>
            <a:r>
              <a:rPr lang="ja-JP" altLang="en-US" sz="1600" b="1" dirty="0"/>
              <a:t>第</a:t>
            </a:r>
            <a:r>
              <a:rPr lang="en-US" altLang="ja-JP" sz="1600" b="1" dirty="0"/>
              <a:t>94</a:t>
            </a:r>
            <a:r>
              <a:rPr lang="ja-JP" altLang="en-US" sz="1600" b="1" dirty="0"/>
              <a:t>回</a:t>
            </a:r>
          </a:p>
          <a:p>
            <a:r>
              <a:rPr lang="ja-JP" altLang="en-US" sz="1600" b="1" dirty="0"/>
              <a:t>次の文を読み問題</a:t>
            </a:r>
            <a:r>
              <a:rPr lang="en-US" altLang="ja-JP" sz="1600" b="1" dirty="0"/>
              <a:t>1</a:t>
            </a:r>
            <a:r>
              <a:rPr lang="ja-JP" altLang="en-US" sz="1600" b="1" dirty="0"/>
              <a:t>に答えよ。</a:t>
            </a:r>
          </a:p>
          <a:p>
            <a:r>
              <a:rPr lang="en-US" altLang="ja-JP" sz="1600" b="1" dirty="0"/>
              <a:t>43</a:t>
            </a:r>
            <a:r>
              <a:rPr lang="ja-JP" altLang="en-US" sz="1600" b="1" dirty="0"/>
              <a:t>歳の女性。最近、仕事が忙しく多忙になったため疲労が蓄積していた。１か月で体重が８</a:t>
            </a:r>
            <a:r>
              <a:rPr lang="en-US" altLang="ja-JP" sz="1600" b="1" dirty="0"/>
              <a:t>kg</a:t>
            </a:r>
            <a:r>
              <a:rPr lang="ja-JP" altLang="en-US" sz="1600" b="1" dirty="0"/>
              <a:t>増加し、頭痛、息切れ、嘔気、および浮腫が現れ、腎機能低下によって緊急入院した。入院時、体温</a:t>
            </a:r>
            <a:r>
              <a:rPr lang="en-US" altLang="ja-JP" sz="1600" b="1" dirty="0"/>
              <a:t>36.8℃</a:t>
            </a:r>
            <a:r>
              <a:rPr lang="ja-JP" altLang="en-US" sz="1600" b="1" dirty="0"/>
              <a:t>、呼吸数</a:t>
            </a:r>
            <a:r>
              <a:rPr lang="en-US" altLang="ja-JP" sz="1600" b="1" dirty="0"/>
              <a:t>28/</a:t>
            </a:r>
            <a:r>
              <a:rPr lang="ja-JP" altLang="en-US" sz="1600" b="1" dirty="0"/>
              <a:t>分、脈拍数</a:t>
            </a:r>
            <a:r>
              <a:rPr lang="en-US" altLang="ja-JP" sz="1600" b="1" dirty="0"/>
              <a:t>82/</a:t>
            </a:r>
            <a:r>
              <a:rPr lang="ja-JP" altLang="en-US" sz="1600" b="1" dirty="0"/>
              <a:t>分、血圧</a:t>
            </a:r>
            <a:r>
              <a:rPr lang="en-US" altLang="ja-JP" sz="1600" b="1" dirty="0"/>
              <a:t>184/102mmHg</a:t>
            </a:r>
            <a:r>
              <a:rPr lang="ja-JP" altLang="en-US" sz="1600" b="1" dirty="0"/>
              <a:t>。血清生化学所見は、尿素窒素</a:t>
            </a:r>
            <a:r>
              <a:rPr lang="en-US" altLang="ja-JP" sz="1600" b="1" dirty="0"/>
              <a:t>89mg/㎗</a:t>
            </a:r>
            <a:r>
              <a:rPr lang="ja-JP" altLang="en-US" sz="1600" b="1" dirty="0"/>
              <a:t>、クレアチニン</a:t>
            </a:r>
            <a:r>
              <a:rPr lang="en-US" altLang="ja-JP" sz="1600" b="1" dirty="0"/>
              <a:t>9.2mg/㎗</a:t>
            </a:r>
            <a:r>
              <a:rPr lang="ja-JP" altLang="en-US" sz="1600" b="1" dirty="0"/>
              <a:t>、</a:t>
            </a:r>
            <a:r>
              <a:rPr lang="en-US" altLang="ja-JP" sz="1600" b="1" dirty="0"/>
              <a:t>K</a:t>
            </a:r>
            <a:r>
              <a:rPr lang="ja-JP" altLang="en-US" sz="1600" b="1" dirty="0"/>
              <a:t>＋</a:t>
            </a:r>
            <a:r>
              <a:rPr lang="en-US" altLang="ja-JP" sz="1600" b="1" dirty="0"/>
              <a:t>6.9mEq/ℓ</a:t>
            </a:r>
            <a:r>
              <a:rPr lang="ja-JP" altLang="en-US" sz="1600" b="1" dirty="0"/>
              <a:t>、血糖</a:t>
            </a:r>
            <a:r>
              <a:rPr lang="en-US" altLang="ja-JP" sz="1600" b="1" dirty="0"/>
              <a:t>110mg/㎗</a:t>
            </a:r>
            <a:r>
              <a:rPr lang="ja-JP" altLang="en-US" sz="1600" b="1" dirty="0"/>
              <a:t>であった。胸部エックス線撮影では肺うっ血が認められた。入院後、うとうと眠っていることが多く、手足のしびれや脱力感を訴えている。</a:t>
            </a:r>
            <a:r>
              <a:rPr lang="en-US" altLang="ja-JP" sz="1600" b="1" dirty="0"/>
              <a:t>25</a:t>
            </a:r>
            <a:r>
              <a:rPr lang="ja-JP" altLang="en-US" sz="1600" b="1" dirty="0"/>
              <a:t>歳の妊娠中から蛋白尿が出現し、その後も続いていたが放置していた。</a:t>
            </a:r>
          </a:p>
          <a:p>
            <a:endParaRPr lang="ja-JP" altLang="en-US" sz="1600" b="1" dirty="0"/>
          </a:p>
          <a:p>
            <a:r>
              <a:rPr lang="ja-JP" altLang="en-US" sz="1600" b="1" dirty="0"/>
              <a:t>問題</a:t>
            </a:r>
            <a:r>
              <a:rPr lang="en-US" altLang="ja-JP" sz="1600" b="1" dirty="0"/>
              <a:t>1</a:t>
            </a:r>
          </a:p>
          <a:p>
            <a:r>
              <a:rPr lang="ja-JP" altLang="en-US" sz="1600" b="1" dirty="0"/>
              <a:t>入院時のアセスメントで正しいのはどれか</a:t>
            </a:r>
            <a:r>
              <a:rPr lang="ja-JP" altLang="en-US" sz="1600" b="1" dirty="0" smtClean="0"/>
              <a:t>。</a:t>
            </a:r>
            <a:endParaRPr lang="ja-JP" altLang="en-US" sz="1600" b="1" dirty="0"/>
          </a:p>
          <a:p>
            <a:r>
              <a:rPr lang="en-US" altLang="ja-JP" sz="1600" b="1" dirty="0"/>
              <a:t>1.</a:t>
            </a:r>
            <a:r>
              <a:rPr lang="ja-JP" altLang="en-US" sz="1600" b="1" dirty="0"/>
              <a:t>　慢性腎不全の</a:t>
            </a:r>
            <a:r>
              <a:rPr lang="en-US" altLang="ja-JP" sz="1600" b="1" dirty="0"/>
              <a:t>Ⅱ</a:t>
            </a:r>
            <a:r>
              <a:rPr lang="ja-JP" altLang="en-US" sz="1600" b="1" dirty="0"/>
              <a:t>期である。</a:t>
            </a:r>
          </a:p>
          <a:p>
            <a:r>
              <a:rPr lang="en-US" altLang="ja-JP" sz="1600" b="1" dirty="0"/>
              <a:t>2.</a:t>
            </a:r>
            <a:r>
              <a:rPr lang="ja-JP" altLang="en-US" sz="1600" b="1" dirty="0"/>
              <a:t>　心停止の危険性が高い</a:t>
            </a:r>
            <a:r>
              <a:rPr lang="ja-JP" altLang="en-US" sz="1600" b="1" dirty="0" smtClean="0"/>
              <a:t>。　　　　　　　　　　　　　　　　　　　　　　　　　　　　　　　　　　</a:t>
            </a:r>
            <a:r>
              <a:rPr lang="ja-JP" altLang="en-US" sz="1600" b="1" dirty="0">
                <a:latin typeface="Wingdings"/>
                <a:ea typeface="Wingdings"/>
                <a:cs typeface="Wingdings"/>
                <a:sym typeface="Wingdings"/>
              </a:rPr>
              <a:t></a:t>
            </a:r>
            <a:endParaRPr lang="ja-JP" altLang="en-US" sz="1600" b="1" dirty="0"/>
          </a:p>
          <a:p>
            <a:r>
              <a:rPr lang="en-US" altLang="ja-JP" sz="1600" b="1" dirty="0"/>
              <a:t>3.</a:t>
            </a:r>
            <a:r>
              <a:rPr lang="ja-JP" altLang="en-US" sz="1600" b="1" dirty="0"/>
              <a:t>　低血糖症状が疑われる。</a:t>
            </a:r>
          </a:p>
          <a:p>
            <a:r>
              <a:rPr lang="en-US" altLang="ja-JP" sz="1600" b="1" dirty="0"/>
              <a:t>4.</a:t>
            </a:r>
            <a:r>
              <a:rPr lang="ja-JP" altLang="en-US" sz="1600" b="1" dirty="0"/>
              <a:t>　直ちに血圧を下げる必要がある</a:t>
            </a:r>
            <a:r>
              <a:rPr lang="ja-JP" altLang="en-US" sz="1600" b="1" dirty="0" smtClean="0"/>
              <a:t>。</a:t>
            </a:r>
            <a:endParaRPr lang="en-US" altLang="ja-JP" sz="1600" b="1" dirty="0" smtClean="0"/>
          </a:p>
          <a:p>
            <a:endParaRPr kumimoji="1" lang="en-US" altLang="ja-JP" sz="1600" b="1" dirty="0"/>
          </a:p>
          <a:p>
            <a:r>
              <a:rPr lang="zh-Hant" altLang="en-US" sz="1600" b="1" dirty="0"/>
              <a:t>問題</a:t>
            </a:r>
            <a:r>
              <a:rPr lang="en-US" altLang="zh-Hant" sz="1600" b="1" dirty="0"/>
              <a:t>3</a:t>
            </a:r>
          </a:p>
          <a:p>
            <a:r>
              <a:rPr lang="ja-JP" altLang="en-US" sz="1600" b="1" dirty="0"/>
              <a:t>内シャントを造設し、血液透析を行うことになった。退院時に向けた説明で正しいのはどれか。</a:t>
            </a:r>
          </a:p>
          <a:p>
            <a:pPr marL="342900" indent="-342900">
              <a:buAutoNum type="arabicPeriod"/>
            </a:pPr>
            <a:r>
              <a:rPr lang="ja-JP" altLang="en-US" sz="1600" b="1" dirty="0" smtClean="0"/>
              <a:t>「</a:t>
            </a:r>
            <a:r>
              <a:rPr lang="ja-JP" altLang="en-US" sz="1600" b="1" dirty="0"/>
              <a:t>水分制限の必要はなくなります」</a:t>
            </a:r>
          </a:p>
          <a:p>
            <a:pPr marL="342900" indent="-342900">
              <a:buAutoNum type="arabicPeriod"/>
            </a:pPr>
            <a:r>
              <a:rPr lang="ja-JP" altLang="en-US" sz="1600" b="1" dirty="0" smtClean="0"/>
              <a:t>「</a:t>
            </a:r>
            <a:r>
              <a:rPr lang="ja-JP" altLang="en-US" sz="1600" b="1" dirty="0"/>
              <a:t>骨がもろくなることがあります</a:t>
            </a:r>
            <a:r>
              <a:rPr lang="ja-JP" altLang="en-US" sz="1600" b="1" dirty="0" smtClean="0"/>
              <a:t>」　　　　　　　　　　　　　　　　　　　　　　　　　　　　　　　</a:t>
            </a:r>
            <a:r>
              <a:rPr lang="ja-JP" altLang="en-US" sz="1600" b="1" dirty="0" smtClean="0">
                <a:latin typeface="Wingdings"/>
                <a:ea typeface="Wingdings"/>
                <a:cs typeface="Wingdings"/>
                <a:sym typeface="Wingdings"/>
              </a:rPr>
              <a:t></a:t>
            </a:r>
            <a:endParaRPr lang="ja-JP" altLang="en-US" sz="1600" b="1" dirty="0"/>
          </a:p>
          <a:p>
            <a:r>
              <a:rPr lang="en-US" altLang="ja-JP" sz="1600" b="1" dirty="0" smtClean="0"/>
              <a:t>3</a:t>
            </a:r>
            <a:r>
              <a:rPr lang="en-US" altLang="ja-JP" sz="1600" b="1" dirty="0"/>
              <a:t>.</a:t>
            </a:r>
            <a:r>
              <a:rPr lang="ja-JP" altLang="en-US" sz="1600" b="1" dirty="0"/>
              <a:t>　「腎機能が改善すれば透析の必要はなくなります」</a:t>
            </a:r>
          </a:p>
          <a:p>
            <a:r>
              <a:rPr lang="en-US" altLang="ja-JP" sz="1600" b="1" dirty="0" smtClean="0"/>
              <a:t>4</a:t>
            </a:r>
            <a:r>
              <a:rPr lang="en-US" altLang="ja-JP" sz="1600" b="1" dirty="0"/>
              <a:t>.</a:t>
            </a:r>
            <a:r>
              <a:rPr lang="ja-JP" altLang="en-US" sz="1600" b="1" dirty="0"/>
              <a:t>　「汗をかかないように心がけてください」</a:t>
            </a:r>
            <a:endParaRPr kumimoji="1" lang="ja-JP" altLang="en-US" sz="1600" b="1" dirty="0"/>
          </a:p>
        </p:txBody>
      </p:sp>
      <p:sp>
        <p:nvSpPr>
          <p:cNvPr id="3" name="正方形/長方形 2"/>
          <p:cNvSpPr/>
          <p:nvPr/>
        </p:nvSpPr>
        <p:spPr>
          <a:xfrm>
            <a:off x="7162800" y="3022600"/>
            <a:ext cx="609600" cy="4445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7188200" y="4775200"/>
            <a:ext cx="609600" cy="4445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266700" y="5644634"/>
            <a:ext cx="9677400" cy="1200329"/>
          </a:xfrm>
          <a:prstGeom prst="rect">
            <a:avLst/>
          </a:prstGeom>
          <a:noFill/>
        </p:spPr>
        <p:txBody>
          <a:bodyPr wrap="square" rtlCol="0">
            <a:spAutoFit/>
          </a:bodyPr>
          <a:lstStyle/>
          <a:p>
            <a:r>
              <a:rPr kumimoji="1" lang="ja-JP" altLang="en-US" dirty="0" smtClean="0"/>
              <a:t>腎不全のステージについて覚えておく。ステージは</a:t>
            </a:r>
            <a:r>
              <a:rPr kumimoji="1" lang="en-US" altLang="ja-JP" dirty="0" smtClean="0"/>
              <a:t>GFR</a:t>
            </a:r>
            <a:r>
              <a:rPr kumimoji="1" lang="ja-JP" altLang="en-US" dirty="0" smtClean="0"/>
              <a:t>で決められるが、</a:t>
            </a:r>
            <a:r>
              <a:rPr kumimoji="1" lang="en-US" altLang="ja-JP" dirty="0" smtClean="0"/>
              <a:t>Cr</a:t>
            </a:r>
            <a:r>
              <a:rPr kumimoji="1" lang="ja-JP" altLang="en-US" dirty="0" smtClean="0"/>
              <a:t>が</a:t>
            </a:r>
            <a:r>
              <a:rPr kumimoji="1" lang="en-US" altLang="ja-JP" dirty="0" smtClean="0"/>
              <a:t>9mg</a:t>
            </a:r>
            <a:r>
              <a:rPr kumimoji="1" lang="ja-JP" altLang="en-US" dirty="0" smtClean="0"/>
              <a:t>を超えた場合には、</a:t>
            </a:r>
            <a:r>
              <a:rPr kumimoji="1" lang="en-US" altLang="ja-JP" dirty="0" smtClean="0"/>
              <a:t>GFR</a:t>
            </a:r>
            <a:r>
              <a:rPr kumimoji="1" lang="ja-JP" altLang="en-US" dirty="0" smtClean="0"/>
              <a:t>が</a:t>
            </a:r>
            <a:r>
              <a:rPr lang="en-US" altLang="ja-JP" dirty="0" smtClean="0"/>
              <a:t>15ml</a:t>
            </a:r>
            <a:r>
              <a:rPr kumimoji="1" lang="ja-JP" altLang="en-US" dirty="0" smtClean="0"/>
              <a:t>以下になっている</a:t>
            </a:r>
            <a:r>
              <a:rPr lang="ja-JP" altLang="ja-JP" dirty="0" smtClean="0"/>
              <a:t>。</a:t>
            </a:r>
            <a:endParaRPr lang="en-US" altLang="ja-JP" dirty="0" smtClean="0"/>
          </a:p>
          <a:p>
            <a:r>
              <a:rPr kumimoji="1" lang="ja-JP" altLang="en-US" dirty="0" smtClean="0"/>
              <a:t>血液透析後の合併症</a:t>
            </a:r>
            <a:r>
              <a:rPr lang="ja-JP" altLang="en-US" dirty="0"/>
              <a:t>：</a:t>
            </a:r>
            <a:r>
              <a:rPr lang="ja-JP" altLang="en-US" dirty="0" smtClean="0"/>
              <a:t>高血圧、低血圧、貧血、感染症、</a:t>
            </a:r>
            <a:r>
              <a:rPr lang="en-US" altLang="ja-JP" dirty="0" smtClean="0"/>
              <a:t>2</a:t>
            </a:r>
            <a:r>
              <a:rPr lang="ja-JP" altLang="en-US" dirty="0" smtClean="0"/>
              <a:t>次性副甲状腺機能亢進、高カリウム血症</a:t>
            </a:r>
            <a:endParaRPr lang="en-US" altLang="ja-JP" dirty="0" smtClean="0"/>
          </a:p>
          <a:p>
            <a:r>
              <a:rPr kumimoji="1" lang="ja-JP" altLang="ja-JP" dirty="0"/>
              <a:t>　</a:t>
            </a:r>
            <a:r>
              <a:rPr kumimoji="1" lang="ja-JP" altLang="en-US" dirty="0" smtClean="0"/>
              <a:t>　　　　　　　　　　　　　　不均衡症候群</a:t>
            </a:r>
            <a:endParaRPr kumimoji="1" lang="en-US" altLang="ja-JP" dirty="0" smtClean="0"/>
          </a:p>
        </p:txBody>
      </p:sp>
    </p:spTree>
    <p:extLst>
      <p:ext uri="{BB962C8B-B14F-4D97-AF65-F5344CB8AC3E}">
        <p14:creationId xmlns:p14="http://schemas.microsoft.com/office/powerpoint/2010/main" val="416391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29553" y="699247"/>
            <a:ext cx="8050306" cy="2677656"/>
          </a:xfrm>
          <a:prstGeom prst="rect">
            <a:avLst/>
          </a:prstGeom>
          <a:noFill/>
        </p:spPr>
        <p:txBody>
          <a:bodyPr wrap="square" rtlCol="0">
            <a:spAutoFit/>
          </a:bodyPr>
          <a:lstStyle/>
          <a:p>
            <a:r>
              <a:rPr lang="ja-JP" altLang="en-US" sz="2400" dirty="0"/>
              <a:t>問題</a:t>
            </a:r>
            <a:r>
              <a:rPr lang="en-US" altLang="ja-JP" sz="2400" dirty="0"/>
              <a:t>81</a:t>
            </a:r>
            <a:r>
              <a:rPr lang="ja-JP" altLang="en-US" sz="2400" dirty="0"/>
              <a:t>：透析導入患者の原疾患として最も多いのはどれか。</a:t>
            </a:r>
          </a:p>
          <a:p>
            <a:endParaRPr lang="ja-JP" altLang="en-US" sz="2400" dirty="0"/>
          </a:p>
          <a:p>
            <a:r>
              <a:rPr lang="en-US" altLang="ja-JP" sz="2400" dirty="0"/>
              <a:t>1,</a:t>
            </a:r>
            <a:r>
              <a:rPr lang="ja-JP" altLang="en-US" sz="2400" dirty="0"/>
              <a:t>慢性糸球体腎炎</a:t>
            </a:r>
            <a:r>
              <a:rPr lang="en-US" altLang="ja-JP" sz="2400" dirty="0"/>
              <a:t>(chronic glomerulonephritis) </a:t>
            </a:r>
          </a:p>
          <a:p>
            <a:r>
              <a:rPr lang="en-US" altLang="ja-JP" sz="2400" dirty="0"/>
              <a:t> 2,</a:t>
            </a:r>
            <a:r>
              <a:rPr lang="ja-JP" altLang="en-US" sz="2400" dirty="0"/>
              <a:t>多発性嚢胞腎</a:t>
            </a:r>
            <a:r>
              <a:rPr lang="en-US" altLang="ja-JP" sz="2400" dirty="0"/>
              <a:t>(polycystic kidney) </a:t>
            </a:r>
          </a:p>
          <a:p>
            <a:r>
              <a:rPr lang="en-US" altLang="ja-JP" sz="2400" dirty="0"/>
              <a:t> 3,</a:t>
            </a:r>
            <a:r>
              <a:rPr lang="ja-JP" altLang="en-US" sz="2400" dirty="0"/>
              <a:t>ループス腎炎</a:t>
            </a:r>
            <a:r>
              <a:rPr lang="en-US" altLang="ja-JP" sz="2400" dirty="0"/>
              <a:t>(lupus nephritis) </a:t>
            </a:r>
          </a:p>
          <a:p>
            <a:r>
              <a:rPr lang="en-US" altLang="ja-JP" sz="2400" dirty="0"/>
              <a:t> 4,</a:t>
            </a:r>
            <a:r>
              <a:rPr lang="ja-JP" altLang="en-US" sz="2400" dirty="0"/>
              <a:t>糖尿病腎症</a:t>
            </a:r>
            <a:r>
              <a:rPr lang="en-US" altLang="ja-JP" sz="2400" dirty="0"/>
              <a:t>(diabetic nephropathy) </a:t>
            </a:r>
            <a:r>
              <a:rPr lang="ja-JP" altLang="en-US" sz="2400" dirty="0" smtClean="0"/>
              <a:t>　　　　　　　　　　　</a:t>
            </a:r>
            <a:r>
              <a:rPr lang="ja-JP" altLang="en-US" sz="2400" dirty="0" smtClean="0">
                <a:latin typeface="Wingdings"/>
                <a:ea typeface="Wingdings"/>
                <a:cs typeface="Wingdings"/>
                <a:sym typeface="Wingdings"/>
              </a:rPr>
              <a:t></a:t>
            </a:r>
            <a:endParaRPr lang="en-US" altLang="ja-JP" sz="2400" dirty="0"/>
          </a:p>
          <a:p>
            <a:r>
              <a:rPr lang="en-US" altLang="ja-JP" sz="2400" dirty="0"/>
              <a:t> 5,</a:t>
            </a:r>
            <a:r>
              <a:rPr lang="ja-JP" altLang="en-US" sz="2400" dirty="0"/>
              <a:t>腎硬化症</a:t>
            </a:r>
            <a:r>
              <a:rPr lang="en-US" altLang="ja-JP" sz="2400" dirty="0"/>
              <a:t>(</a:t>
            </a:r>
            <a:r>
              <a:rPr lang="en-US" altLang="ja-JP" sz="2400" dirty="0" err="1"/>
              <a:t>nephrosclerosis</a:t>
            </a:r>
            <a:r>
              <a:rPr lang="en-US" altLang="ja-JP" sz="2400" dirty="0" smtClean="0"/>
              <a:t>)</a:t>
            </a:r>
            <a:endParaRPr kumimoji="1" lang="ja-JP" altLang="en-US" sz="2400" dirty="0"/>
          </a:p>
        </p:txBody>
      </p:sp>
      <p:sp>
        <p:nvSpPr>
          <p:cNvPr id="3" name="テキスト ボックス 2"/>
          <p:cNvSpPr txBox="1"/>
          <p:nvPr/>
        </p:nvSpPr>
        <p:spPr>
          <a:xfrm>
            <a:off x="1129553" y="4374776"/>
            <a:ext cx="8050306" cy="1323439"/>
          </a:xfrm>
          <a:prstGeom prst="rect">
            <a:avLst/>
          </a:prstGeom>
          <a:noFill/>
        </p:spPr>
        <p:txBody>
          <a:bodyPr wrap="square" rtlCol="0">
            <a:spAutoFit/>
          </a:bodyPr>
          <a:lstStyle/>
          <a:p>
            <a:r>
              <a:rPr lang="ja-JP" altLang="en-US" sz="2000" dirty="0"/>
              <a:t>新たに透析を導入した患者さんの、透析導入の原因となった病気（原疾患）の</a:t>
            </a:r>
            <a:r>
              <a:rPr lang="ja-JP" altLang="en-US" sz="2000" dirty="0">
                <a:solidFill>
                  <a:srgbClr val="FF0000"/>
                </a:solidFill>
              </a:rPr>
              <a:t>第</a:t>
            </a:r>
            <a:r>
              <a:rPr lang="en-US" altLang="ja-JP" sz="2000" dirty="0">
                <a:solidFill>
                  <a:srgbClr val="FF0000"/>
                </a:solidFill>
              </a:rPr>
              <a:t>1</a:t>
            </a:r>
            <a:r>
              <a:rPr lang="ja-JP" altLang="en-US" sz="2000" dirty="0">
                <a:solidFill>
                  <a:srgbClr val="FF0000"/>
                </a:solidFill>
              </a:rPr>
              <a:t>位は、糖尿病性腎症で、全体の</a:t>
            </a:r>
            <a:r>
              <a:rPr lang="en-US" altLang="ja-JP" sz="2000" dirty="0">
                <a:solidFill>
                  <a:srgbClr val="FF0000"/>
                </a:solidFill>
              </a:rPr>
              <a:t>44.2</a:t>
            </a:r>
            <a:r>
              <a:rPr lang="ja-JP" altLang="en-US" sz="2000" dirty="0">
                <a:solidFill>
                  <a:srgbClr val="FF0000"/>
                </a:solidFill>
              </a:rPr>
              <a:t>％（</a:t>
            </a:r>
            <a:r>
              <a:rPr lang="ja-JP" altLang="en-US" sz="2000" dirty="0"/>
              <a:t>前年比</a:t>
            </a:r>
            <a:r>
              <a:rPr lang="en-US" altLang="ja-JP" sz="2000" dirty="0"/>
              <a:t>0.6%</a:t>
            </a:r>
            <a:r>
              <a:rPr lang="ja-JP" altLang="en-US" sz="2000" dirty="0"/>
              <a:t>増加）、第</a:t>
            </a:r>
            <a:r>
              <a:rPr lang="en-US" altLang="ja-JP" sz="2000" dirty="0"/>
              <a:t>2</a:t>
            </a:r>
            <a:r>
              <a:rPr lang="ja-JP" altLang="en-US" sz="2000" dirty="0"/>
              <a:t>位は慢性糸球体腎炎で</a:t>
            </a:r>
            <a:r>
              <a:rPr lang="en-US" altLang="ja-JP" sz="2000" dirty="0"/>
              <a:t>20.4</a:t>
            </a:r>
            <a:r>
              <a:rPr lang="ja-JP" altLang="en-US" sz="2000" dirty="0"/>
              <a:t>％（前年比</a:t>
            </a:r>
            <a:r>
              <a:rPr lang="en-US" altLang="ja-JP" sz="2000" dirty="0"/>
              <a:t>0.6%</a:t>
            </a:r>
            <a:r>
              <a:rPr lang="ja-JP" altLang="en-US" sz="2000" dirty="0"/>
              <a:t>減少）、腎硬化症が</a:t>
            </a:r>
            <a:r>
              <a:rPr lang="en-US" altLang="ja-JP" sz="2000" dirty="0"/>
              <a:t>11.7</a:t>
            </a:r>
            <a:r>
              <a:rPr lang="ja-JP" altLang="en-US" sz="2000" dirty="0"/>
              <a:t>％（前年と同じ）、不明が</a:t>
            </a:r>
            <a:r>
              <a:rPr lang="en-US" altLang="ja-JP" sz="2000" dirty="0"/>
              <a:t>11.2</a:t>
            </a:r>
            <a:r>
              <a:rPr lang="ja-JP" altLang="en-US" sz="2000" dirty="0"/>
              <a:t>％（</a:t>
            </a:r>
            <a:r>
              <a:rPr lang="en-US" altLang="ja-JP" sz="2000" dirty="0"/>
              <a:t>0.5</a:t>
            </a:r>
            <a:r>
              <a:rPr lang="ja-JP" altLang="en-US" sz="2000" dirty="0"/>
              <a:t>％増加</a:t>
            </a:r>
            <a:r>
              <a:rPr lang="ja-JP" altLang="en-US" sz="2000" dirty="0" smtClean="0"/>
              <a:t>）。</a:t>
            </a:r>
            <a:endParaRPr kumimoji="1" lang="ja-JP" altLang="en-US" sz="2000" dirty="0"/>
          </a:p>
        </p:txBody>
      </p:sp>
      <p:sp>
        <p:nvSpPr>
          <p:cNvPr id="4" name="正方形/長方形 3"/>
          <p:cNvSpPr/>
          <p:nvPr/>
        </p:nvSpPr>
        <p:spPr>
          <a:xfrm>
            <a:off x="8013700" y="24638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612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7200" y="495300"/>
            <a:ext cx="9093200" cy="5632312"/>
          </a:xfrm>
          <a:prstGeom prst="rect">
            <a:avLst/>
          </a:prstGeom>
          <a:noFill/>
        </p:spPr>
        <p:txBody>
          <a:bodyPr wrap="square" rtlCol="0">
            <a:spAutoFit/>
          </a:bodyPr>
          <a:lstStyle/>
          <a:p>
            <a:r>
              <a:rPr lang="ja-JP" altLang="en-US" b="1" dirty="0"/>
              <a:t>第</a:t>
            </a:r>
            <a:r>
              <a:rPr lang="en-US" altLang="ja-JP" b="1" dirty="0"/>
              <a:t>100</a:t>
            </a:r>
            <a:r>
              <a:rPr lang="ja-JP" altLang="en-US" b="1" dirty="0"/>
              <a:t>回</a:t>
            </a:r>
          </a:p>
          <a:p>
            <a:r>
              <a:rPr lang="ja-JP" altLang="en-US" b="1" dirty="0"/>
              <a:t>血液透析の導入期の看護で適切なのはどれか</a:t>
            </a:r>
            <a:r>
              <a:rPr lang="ja-JP" altLang="en-US" b="1" dirty="0" smtClean="0"/>
              <a:t>。</a:t>
            </a:r>
            <a:endParaRPr lang="ja-JP" altLang="en-US" b="1" dirty="0"/>
          </a:p>
          <a:p>
            <a:r>
              <a:rPr lang="en-US" altLang="ja-JP" b="1" dirty="0"/>
              <a:t>1.</a:t>
            </a:r>
            <a:r>
              <a:rPr lang="ja-JP" altLang="en-US" b="1" dirty="0"/>
              <a:t>　飲水は制限しない。</a:t>
            </a:r>
          </a:p>
          <a:p>
            <a:r>
              <a:rPr lang="en-US" altLang="ja-JP" b="1" dirty="0"/>
              <a:t>2.</a:t>
            </a:r>
            <a:r>
              <a:rPr lang="ja-JP" altLang="en-US" b="1" dirty="0"/>
              <a:t>　不均衡症候群に注意する</a:t>
            </a:r>
            <a:r>
              <a:rPr lang="ja-JP" altLang="en-US" b="1" dirty="0" smtClean="0"/>
              <a:t>。　　　　　　　　　　　　　　　　　　　　　　　　</a:t>
            </a:r>
            <a:r>
              <a:rPr lang="ja-JP" altLang="en-US" b="1" dirty="0" smtClean="0">
                <a:latin typeface="Wingdings"/>
                <a:ea typeface="Wingdings"/>
                <a:cs typeface="Wingdings"/>
                <a:sym typeface="Wingdings"/>
              </a:rPr>
              <a:t></a:t>
            </a:r>
            <a:endParaRPr lang="ja-JP" altLang="en-US" b="1" dirty="0"/>
          </a:p>
          <a:p>
            <a:r>
              <a:rPr lang="en-US" altLang="ja-JP" b="1" dirty="0"/>
              <a:t>3.</a:t>
            </a:r>
            <a:r>
              <a:rPr lang="ja-JP" altLang="en-US" b="1" dirty="0"/>
              <a:t>　透析実施中の歩行を促す。</a:t>
            </a:r>
          </a:p>
          <a:p>
            <a:r>
              <a:rPr lang="en-US" altLang="ja-JP" b="1" dirty="0"/>
              <a:t>4.</a:t>
            </a:r>
            <a:r>
              <a:rPr lang="ja-JP" altLang="en-US" b="1" dirty="0"/>
              <a:t>　血圧はシャント肢で測定する</a:t>
            </a:r>
            <a:r>
              <a:rPr lang="ja-JP" altLang="en-US" b="1" dirty="0" smtClean="0"/>
              <a:t>。</a:t>
            </a:r>
            <a:endParaRPr lang="en-US" altLang="ja-JP" b="1" dirty="0" smtClean="0"/>
          </a:p>
          <a:p>
            <a:endParaRPr kumimoji="1" lang="en-US" altLang="ja-JP" b="1" dirty="0"/>
          </a:p>
          <a:p>
            <a:r>
              <a:rPr lang="ja-JP" altLang="is-IS" b="1" dirty="0"/>
              <a:t>第</a:t>
            </a:r>
            <a:r>
              <a:rPr lang="is-IS" altLang="ja-JP" b="1" dirty="0"/>
              <a:t>92</a:t>
            </a:r>
            <a:r>
              <a:rPr lang="ja-JP" altLang="is-IS" b="1" dirty="0"/>
              <a:t>回</a:t>
            </a:r>
          </a:p>
          <a:p>
            <a:r>
              <a:rPr lang="ja-JP" altLang="en-US" b="1" dirty="0"/>
              <a:t>血液透析患者の食事指導で正しいのはどれか。</a:t>
            </a:r>
          </a:p>
          <a:p>
            <a:r>
              <a:rPr lang="ja-JP" altLang="en-US" b="1" dirty="0"/>
              <a:t>		</a:t>
            </a:r>
            <a:r>
              <a:rPr lang="en-US" altLang="ja-JP" b="1" dirty="0"/>
              <a:t>1.</a:t>
            </a:r>
            <a:r>
              <a:rPr lang="ja-JP" altLang="en-US" b="1" dirty="0"/>
              <a:t>　高蛋白食にする。</a:t>
            </a:r>
          </a:p>
          <a:p>
            <a:r>
              <a:rPr lang="ja-JP" altLang="en-US" b="1" dirty="0"/>
              <a:t>		</a:t>
            </a:r>
            <a:r>
              <a:rPr lang="en-US" altLang="ja-JP" b="1" dirty="0"/>
              <a:t>2.</a:t>
            </a:r>
            <a:r>
              <a:rPr lang="ja-JP" altLang="en-US" b="1" dirty="0"/>
              <a:t>　高リン食にする。</a:t>
            </a:r>
          </a:p>
          <a:p>
            <a:r>
              <a:rPr lang="ja-JP" altLang="en-US" b="1" dirty="0"/>
              <a:t>		</a:t>
            </a:r>
            <a:r>
              <a:rPr lang="en-US" altLang="ja-JP" b="1" dirty="0"/>
              <a:t>3.</a:t>
            </a:r>
            <a:r>
              <a:rPr lang="ja-JP" altLang="en-US" b="1" dirty="0"/>
              <a:t>　炭水化物を制限する。</a:t>
            </a:r>
          </a:p>
          <a:p>
            <a:r>
              <a:rPr lang="ja-JP" altLang="en-US" b="1" dirty="0"/>
              <a:t>		</a:t>
            </a:r>
            <a:r>
              <a:rPr lang="en-US" altLang="ja-JP" b="1" dirty="0"/>
              <a:t>4.</a:t>
            </a:r>
            <a:r>
              <a:rPr lang="ja-JP" altLang="en-US" b="1" dirty="0"/>
              <a:t>　果物は制限する</a:t>
            </a:r>
            <a:r>
              <a:rPr lang="ja-JP" altLang="en-US" b="1" dirty="0" smtClean="0"/>
              <a:t>。　　　　　　　　　　　　　　　　　　　　　　　　</a:t>
            </a:r>
            <a:r>
              <a:rPr lang="ja-JP" altLang="en-US" b="1" dirty="0" smtClean="0">
                <a:latin typeface="Wingdings"/>
                <a:ea typeface="Wingdings"/>
                <a:cs typeface="Wingdings"/>
                <a:sym typeface="Wingdings"/>
              </a:rPr>
              <a:t></a:t>
            </a:r>
            <a:endParaRPr lang="en-US" altLang="ja-JP" b="1" dirty="0" smtClean="0"/>
          </a:p>
          <a:p>
            <a:endParaRPr kumimoji="1" lang="en-US" altLang="ja-JP" b="1" dirty="0"/>
          </a:p>
          <a:p>
            <a:r>
              <a:rPr lang="ja-JP" altLang="is-IS" b="1" dirty="0"/>
              <a:t>第</a:t>
            </a:r>
            <a:r>
              <a:rPr lang="is-IS" altLang="ja-JP" b="1" dirty="0"/>
              <a:t>93</a:t>
            </a:r>
            <a:r>
              <a:rPr lang="ja-JP" altLang="is-IS" b="1" dirty="0"/>
              <a:t>回</a:t>
            </a:r>
          </a:p>
          <a:p>
            <a:r>
              <a:rPr lang="ja-JP" altLang="en-US" b="1" dirty="0"/>
              <a:t>維持期の持続的携帯型腹膜透析（</a:t>
            </a:r>
            <a:r>
              <a:rPr lang="en-US" altLang="ja-JP" b="1" dirty="0"/>
              <a:t>CAPD</a:t>
            </a:r>
            <a:r>
              <a:rPr lang="ja-JP" altLang="en-US" b="1" dirty="0"/>
              <a:t>）で正しいのはどれか。</a:t>
            </a:r>
          </a:p>
          <a:p>
            <a:r>
              <a:rPr lang="ja-JP" altLang="en-US" b="1" dirty="0"/>
              <a:t>		</a:t>
            </a:r>
            <a:r>
              <a:rPr lang="en-US" altLang="ja-JP" b="1" dirty="0"/>
              <a:t>1.</a:t>
            </a:r>
            <a:r>
              <a:rPr lang="ja-JP" altLang="en-US" b="1" dirty="0"/>
              <a:t>　透析回数は週に２、３回行う。</a:t>
            </a:r>
          </a:p>
          <a:p>
            <a:r>
              <a:rPr lang="ja-JP" altLang="en-US" b="1" dirty="0"/>
              <a:t>		</a:t>
            </a:r>
            <a:r>
              <a:rPr lang="en-US" altLang="ja-JP" b="1" dirty="0"/>
              <a:t>2.</a:t>
            </a:r>
            <a:r>
              <a:rPr lang="ja-JP" altLang="en-US" b="1" dirty="0"/>
              <a:t>　血液透析よりも食事制限は少ない</a:t>
            </a:r>
            <a:r>
              <a:rPr lang="ja-JP" altLang="en-US" b="1" dirty="0" smtClean="0"/>
              <a:t>。　　　　　　　　　　　　　</a:t>
            </a:r>
            <a:r>
              <a:rPr lang="ja-JP" altLang="en-US" b="1" dirty="0" smtClean="0">
                <a:latin typeface="Wingdings"/>
                <a:ea typeface="Wingdings"/>
                <a:cs typeface="Wingdings"/>
                <a:sym typeface="Wingdings"/>
              </a:rPr>
              <a:t></a:t>
            </a:r>
            <a:r>
              <a:rPr lang="ja-JP" altLang="en-US" b="1" dirty="0" smtClean="0"/>
              <a:t>　　</a:t>
            </a:r>
            <a:endParaRPr lang="ja-JP" altLang="en-US" b="1" dirty="0"/>
          </a:p>
          <a:p>
            <a:r>
              <a:rPr lang="ja-JP" altLang="en-US" b="1" dirty="0"/>
              <a:t>		</a:t>
            </a:r>
            <a:r>
              <a:rPr lang="en-US" altLang="ja-JP" b="1" dirty="0"/>
              <a:t>3.</a:t>
            </a:r>
            <a:r>
              <a:rPr lang="ja-JP" altLang="en-US" b="1" dirty="0"/>
              <a:t>　心血管系への負担が血液透析より大きい。</a:t>
            </a:r>
          </a:p>
          <a:p>
            <a:r>
              <a:rPr lang="ja-JP" altLang="en-US" b="1" dirty="0"/>
              <a:t>		</a:t>
            </a:r>
            <a:r>
              <a:rPr lang="en-US" altLang="ja-JP" b="1" dirty="0"/>
              <a:t>4.</a:t>
            </a:r>
            <a:r>
              <a:rPr lang="ja-JP" altLang="en-US" b="1" dirty="0"/>
              <a:t>　終了後はカテーテルを抜去する。</a:t>
            </a:r>
            <a:endParaRPr kumimoji="1" lang="ja-JP" altLang="en-US" b="1" dirty="0"/>
          </a:p>
        </p:txBody>
      </p:sp>
      <p:sp>
        <p:nvSpPr>
          <p:cNvPr id="3" name="正方形/長方形 2"/>
          <p:cNvSpPr/>
          <p:nvPr/>
        </p:nvSpPr>
        <p:spPr>
          <a:xfrm>
            <a:off x="6985000" y="1244600"/>
            <a:ext cx="571500" cy="5207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6985000" y="3822700"/>
            <a:ext cx="571500" cy="5207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6985000" y="5257800"/>
            <a:ext cx="571500" cy="5207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805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8894" y="681318"/>
            <a:ext cx="8337177" cy="2246769"/>
          </a:xfrm>
          <a:prstGeom prst="rect">
            <a:avLst/>
          </a:prstGeom>
          <a:noFill/>
        </p:spPr>
        <p:txBody>
          <a:bodyPr wrap="square" rtlCol="0">
            <a:spAutoFit/>
          </a:bodyPr>
          <a:lstStyle/>
          <a:p>
            <a:r>
              <a:rPr lang="ja-JP" altLang="en-US" sz="2000" b="1" dirty="0"/>
              <a:t>問題</a:t>
            </a:r>
            <a:r>
              <a:rPr lang="en-US" altLang="ja-JP" sz="2000" b="1" dirty="0"/>
              <a:t>81 : </a:t>
            </a:r>
            <a:r>
              <a:rPr lang="ja-JP" altLang="en-US" sz="2000" b="1" dirty="0"/>
              <a:t>慢性腎臓病 （</a:t>
            </a:r>
            <a:r>
              <a:rPr lang="en-US" altLang="ja-JP" sz="2000" b="1" dirty="0"/>
              <a:t>chronic kidney disease</a:t>
            </a:r>
            <a:r>
              <a:rPr lang="ja-JP" altLang="en-US" sz="2000" b="1" dirty="0"/>
              <a:t>）の説明で正しいのはどれか。 </a:t>
            </a:r>
          </a:p>
          <a:p>
            <a:endParaRPr lang="ja-JP" altLang="en-US" sz="2000" b="1" dirty="0"/>
          </a:p>
          <a:p>
            <a:r>
              <a:rPr lang="en-US" altLang="ja-JP" sz="2000" b="1" dirty="0"/>
              <a:t>1, </a:t>
            </a:r>
            <a:r>
              <a:rPr lang="ja-JP" altLang="en-US" sz="2000" b="1" dirty="0"/>
              <a:t>糖尿病腎症 （</a:t>
            </a:r>
            <a:r>
              <a:rPr lang="en-US" altLang="ja-JP" sz="2000" b="1" dirty="0"/>
              <a:t>diabetic nephropathy</a:t>
            </a:r>
            <a:r>
              <a:rPr lang="ja-JP" altLang="en-US" sz="2000" b="1" dirty="0"/>
              <a:t>）は含まれない。 </a:t>
            </a:r>
          </a:p>
          <a:p>
            <a:r>
              <a:rPr lang="en-US" altLang="ja-JP" sz="2000" b="1" dirty="0"/>
              <a:t>2, </a:t>
            </a:r>
            <a:r>
              <a:rPr lang="ja-JP" altLang="en-US" sz="2000" b="1" dirty="0"/>
              <a:t>病期分類の </a:t>
            </a:r>
            <a:r>
              <a:rPr lang="en-US" altLang="ja-JP" sz="2000" b="1" dirty="0"/>
              <a:t>5</a:t>
            </a:r>
            <a:r>
              <a:rPr lang="ja-JP" altLang="en-US" sz="2000" b="1" dirty="0"/>
              <a:t>期から蛋白制限が必要である。 </a:t>
            </a:r>
          </a:p>
          <a:p>
            <a:r>
              <a:rPr lang="en-US" altLang="ja-JP" sz="2000" b="1" dirty="0"/>
              <a:t>3, </a:t>
            </a:r>
            <a:r>
              <a:rPr lang="ja-JP" altLang="en-US" sz="2000" b="1" dirty="0"/>
              <a:t>腎障害を示す所見が </a:t>
            </a:r>
            <a:r>
              <a:rPr lang="en-US" altLang="ja-JP" sz="2000" b="1" dirty="0"/>
              <a:t>1</a:t>
            </a:r>
            <a:r>
              <a:rPr lang="ja-JP" altLang="en-US" sz="2000" b="1" dirty="0"/>
              <a:t>週間持続すれば診断できる。 </a:t>
            </a:r>
          </a:p>
          <a:p>
            <a:r>
              <a:rPr lang="en-US" altLang="ja-JP" sz="2000" b="1" dirty="0"/>
              <a:t>4, </a:t>
            </a:r>
            <a:r>
              <a:rPr lang="ja-JP" altLang="en-US" sz="2000" b="1" dirty="0"/>
              <a:t>糸球体濾過量</a:t>
            </a:r>
            <a:r>
              <a:rPr lang="en-US" altLang="ja-JP" sz="2000" b="1" dirty="0"/>
              <a:t>〈GFR〉</a:t>
            </a:r>
            <a:r>
              <a:rPr lang="ja-JP" altLang="en-US" sz="2000" b="1" dirty="0"/>
              <a:t>の低下は診断の必要条件である。 </a:t>
            </a:r>
          </a:p>
          <a:p>
            <a:r>
              <a:rPr lang="en-US" altLang="ja-JP" sz="2000" b="1" dirty="0"/>
              <a:t>5, </a:t>
            </a:r>
            <a:r>
              <a:rPr lang="ja-JP" altLang="en-US" sz="2000" b="1" dirty="0"/>
              <a:t>病期の進行とともに心血管疾患のリスクも高くなる</a:t>
            </a:r>
            <a:r>
              <a:rPr lang="ja-JP" altLang="en-US" sz="2000" b="1" dirty="0" smtClean="0"/>
              <a:t>。　　　　　　　　　　　</a:t>
            </a:r>
            <a:r>
              <a:rPr lang="ja-JP" altLang="en-US" sz="2000" b="1" dirty="0" smtClean="0">
                <a:latin typeface="Wingdings"/>
                <a:ea typeface="Wingdings"/>
                <a:cs typeface="Wingdings"/>
                <a:sym typeface="Wingdings"/>
              </a:rPr>
              <a:t></a:t>
            </a:r>
            <a:endParaRPr kumimoji="1" lang="ja-JP" altLang="en-US" sz="2000" b="1" dirty="0"/>
          </a:p>
        </p:txBody>
      </p:sp>
      <p:grpSp>
        <p:nvGrpSpPr>
          <p:cNvPr id="4" name="図形グループ 3"/>
          <p:cNvGrpSpPr/>
          <p:nvPr/>
        </p:nvGrpSpPr>
        <p:grpSpPr>
          <a:xfrm>
            <a:off x="788894" y="2928087"/>
            <a:ext cx="8731624" cy="3834564"/>
            <a:chOff x="788894" y="2928087"/>
            <a:chExt cx="8731624" cy="3834564"/>
          </a:xfrm>
        </p:grpSpPr>
        <p:pic>
          <p:nvPicPr>
            <p:cNvPr id="1026" name="Picture 2" descr="CKDとは【腎障害】たんぱく尿（微量アルプミン尿を含む）などの尿異常、画像診断や血液検査、病理所見で腎障害が明らかである状態。【腎機能の低下】血清クレアチニン値をもとに推算した糸球体濾過量(eGFR)が60ml/分/1.73m2未満の状態のいずれかまたは両方が3ヶ月以上続いている状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341" y="2928087"/>
              <a:ext cx="6866964" cy="318823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テキスト ボックス 2"/>
            <p:cNvSpPr txBox="1"/>
            <p:nvPr/>
          </p:nvSpPr>
          <p:spPr>
            <a:xfrm>
              <a:off x="788894" y="6116320"/>
              <a:ext cx="8731624" cy="646331"/>
            </a:xfrm>
            <a:prstGeom prst="rect">
              <a:avLst/>
            </a:prstGeom>
            <a:noFill/>
          </p:spPr>
          <p:txBody>
            <a:bodyPr wrap="square" rtlCol="0">
              <a:spAutoFit/>
            </a:bodyPr>
            <a:lstStyle/>
            <a:p>
              <a:r>
                <a:rPr kumimoji="1" lang="ja-JP" altLang="en-US" b="1" dirty="0" smtClean="0">
                  <a:solidFill>
                    <a:srgbClr val="FF0000"/>
                  </a:solidFill>
                </a:rPr>
                <a:t>疾患にかかわらず、腎機能の低下か蛋白尿が続く状態を慢性腎臓病と呼ぶ。</a:t>
              </a:r>
              <a:endParaRPr kumimoji="1" lang="en-US" altLang="ja-JP" b="1" dirty="0" smtClean="0">
                <a:solidFill>
                  <a:srgbClr val="FF0000"/>
                </a:solidFill>
              </a:endParaRPr>
            </a:p>
            <a:p>
              <a:r>
                <a:rPr lang="en-US" altLang="ja-JP" b="1" dirty="0" smtClean="0">
                  <a:solidFill>
                    <a:srgbClr val="FF0000"/>
                  </a:solidFill>
                </a:rPr>
                <a:t>CKD</a:t>
              </a:r>
              <a:r>
                <a:rPr lang="ja-JP" altLang="en-US" b="1" dirty="0" smtClean="0">
                  <a:solidFill>
                    <a:srgbClr val="FF0000"/>
                  </a:solidFill>
                </a:rPr>
                <a:t>の治療は、腎不全と心血管疾患を防ぐことにある。</a:t>
              </a:r>
              <a:endParaRPr kumimoji="1" lang="ja-JP" altLang="en-US" b="1" dirty="0">
                <a:solidFill>
                  <a:srgbClr val="FF0000"/>
                </a:solidFill>
              </a:endParaRPr>
            </a:p>
          </p:txBody>
        </p:sp>
      </p:grpSp>
      <p:sp>
        <p:nvSpPr>
          <p:cNvPr id="6" name="正方形/長方形 5"/>
          <p:cNvSpPr/>
          <p:nvPr/>
        </p:nvSpPr>
        <p:spPr>
          <a:xfrm>
            <a:off x="8343900" y="25019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8663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8000" y="340658"/>
            <a:ext cx="2492990" cy="646331"/>
          </a:xfrm>
          <a:prstGeom prst="rect">
            <a:avLst/>
          </a:prstGeom>
          <a:noFill/>
        </p:spPr>
        <p:txBody>
          <a:bodyPr wrap="none" rtlCol="0">
            <a:spAutoFit/>
          </a:bodyPr>
          <a:lstStyle/>
          <a:p>
            <a:r>
              <a:rPr kumimoji="1" lang="ja-JP" altLang="en-US" sz="3600" smtClean="0"/>
              <a:t>尿路感染症</a:t>
            </a:r>
            <a:endParaRPr kumimoji="1" lang="ja-JP" altLang="en-US" sz="3600"/>
          </a:p>
        </p:txBody>
      </p:sp>
      <p:sp>
        <p:nvSpPr>
          <p:cNvPr id="4" name="テキスト ボックス 3"/>
          <p:cNvSpPr txBox="1"/>
          <p:nvPr/>
        </p:nvSpPr>
        <p:spPr>
          <a:xfrm>
            <a:off x="1918448" y="1344705"/>
            <a:ext cx="6095252" cy="1938992"/>
          </a:xfrm>
          <a:prstGeom prst="rect">
            <a:avLst/>
          </a:prstGeom>
          <a:noFill/>
        </p:spPr>
        <p:txBody>
          <a:bodyPr wrap="square" rtlCol="0">
            <a:spAutoFit/>
          </a:bodyPr>
          <a:lstStyle/>
          <a:p>
            <a:r>
              <a:rPr lang="ja-JP" altLang="en-US" sz="2400" dirty="0"/>
              <a:t>腎孟腎炎について正しいのはどれか。</a:t>
            </a:r>
          </a:p>
          <a:p>
            <a:r>
              <a:rPr lang="en-US" altLang="ja-JP" sz="2400" dirty="0"/>
              <a:t>1. </a:t>
            </a:r>
            <a:r>
              <a:rPr lang="ja-JP" altLang="en-US" sz="2400" dirty="0"/>
              <a:t>両腎性である。 </a:t>
            </a:r>
          </a:p>
          <a:p>
            <a:r>
              <a:rPr lang="en-US" altLang="ja-JP" sz="2400" dirty="0"/>
              <a:t>2. </a:t>
            </a:r>
            <a:r>
              <a:rPr lang="ja-JP" altLang="en-US" sz="2400" dirty="0"/>
              <a:t>初尿を用いて細菌培養を行う。 </a:t>
            </a:r>
          </a:p>
          <a:p>
            <a:r>
              <a:rPr lang="en-US" altLang="ja-JP" sz="2400" dirty="0"/>
              <a:t>3. </a:t>
            </a:r>
            <a:r>
              <a:rPr lang="ja-JP" altLang="en-US" sz="2400" dirty="0"/>
              <a:t>肋骨脊柱角の叩打痛が特徴である。 </a:t>
            </a:r>
            <a:r>
              <a:rPr lang="ja-JP" altLang="en-US" sz="2400" dirty="0" smtClean="0"/>
              <a:t>　　</a:t>
            </a:r>
            <a:r>
              <a:rPr lang="ja-JP" altLang="en-US" sz="2400" dirty="0" smtClean="0">
                <a:latin typeface="Wingdings"/>
                <a:ea typeface="Wingdings"/>
                <a:cs typeface="Wingdings"/>
                <a:sym typeface="Wingdings"/>
              </a:rPr>
              <a:t></a:t>
            </a:r>
            <a:endParaRPr lang="ja-JP" altLang="en-US" sz="2400" dirty="0"/>
          </a:p>
          <a:p>
            <a:r>
              <a:rPr lang="en-US" altLang="ja-JP" sz="2400" dirty="0"/>
              <a:t>4. </a:t>
            </a:r>
            <a:r>
              <a:rPr lang="ja-JP" altLang="en-US" sz="2400" dirty="0"/>
              <a:t>原因菌は</a:t>
            </a:r>
            <a:r>
              <a:rPr lang="en-US" altLang="ja-JP" sz="2400" dirty="0"/>
              <a:t>Gram〈</a:t>
            </a:r>
            <a:r>
              <a:rPr lang="ja-JP" altLang="en-US" sz="2400" dirty="0"/>
              <a:t>グラム</a:t>
            </a:r>
            <a:r>
              <a:rPr lang="en-US" altLang="ja-JP" sz="2400" dirty="0"/>
              <a:t>〉</a:t>
            </a:r>
            <a:r>
              <a:rPr lang="ja-JP" altLang="en-US" sz="2400" dirty="0"/>
              <a:t>陽性球菌が多い</a:t>
            </a:r>
            <a:r>
              <a:rPr lang="ja-JP" altLang="en-US" sz="2400" dirty="0" smtClean="0"/>
              <a:t>。</a:t>
            </a:r>
            <a:endParaRPr kumimoji="1" lang="ja-JP" altLang="en-US" sz="2400" dirty="0"/>
          </a:p>
        </p:txBody>
      </p:sp>
      <p:sp>
        <p:nvSpPr>
          <p:cNvPr id="5" name="テキスト ボックス 4"/>
          <p:cNvSpPr txBox="1"/>
          <p:nvPr/>
        </p:nvSpPr>
        <p:spPr>
          <a:xfrm>
            <a:off x="1129553" y="4052047"/>
            <a:ext cx="8408894" cy="2554545"/>
          </a:xfrm>
          <a:prstGeom prst="rect">
            <a:avLst/>
          </a:prstGeom>
          <a:noFill/>
        </p:spPr>
        <p:txBody>
          <a:bodyPr wrap="square" rtlCol="0">
            <a:spAutoFit/>
          </a:bodyPr>
          <a:lstStyle/>
          <a:p>
            <a:r>
              <a:rPr lang="ja-JP" altLang="en-US" sz="2000" dirty="0"/>
              <a:t>１．尿路感染症</a:t>
            </a:r>
          </a:p>
          <a:p>
            <a:r>
              <a:rPr lang="ja-JP" altLang="en-US" sz="2000" dirty="0" smtClean="0"/>
              <a:t>尿路</a:t>
            </a:r>
            <a:r>
              <a:rPr lang="ja-JP" altLang="en-US" sz="2000" dirty="0"/>
              <a:t>感染症の特徴の第一は、起炎菌が尿の</a:t>
            </a:r>
            <a:r>
              <a:rPr lang="ja-JP" altLang="en-US" sz="2000" dirty="0" smtClean="0"/>
              <a:t>流れ</a:t>
            </a:r>
            <a:r>
              <a:rPr lang="ja-JP" altLang="en-US" sz="2000" dirty="0"/>
              <a:t>と逆行性に感染してくることである</a:t>
            </a:r>
            <a:r>
              <a:rPr lang="ja-JP" altLang="en-US" sz="2000" dirty="0" smtClean="0"/>
              <a:t>。</a:t>
            </a:r>
            <a:endParaRPr lang="en-US" altLang="ja-JP" sz="2000" dirty="0" smtClean="0"/>
          </a:p>
          <a:p>
            <a:r>
              <a:rPr lang="ja-JP" altLang="en-US" sz="2000" dirty="0" smtClean="0"/>
              <a:t>したがって</a:t>
            </a:r>
            <a:r>
              <a:rPr lang="ja-JP" altLang="en-US" sz="2000" dirty="0"/>
              <a:t>、大腸にいる常在菌が感染源になることが</a:t>
            </a:r>
            <a:r>
              <a:rPr lang="ja-JP" altLang="en-US" sz="2000" dirty="0" smtClean="0"/>
              <a:t>多く</a:t>
            </a:r>
            <a:r>
              <a:rPr lang="ja-JP" altLang="en-US" sz="2000" dirty="0"/>
              <a:t>、最も多いのは大腸菌である</a:t>
            </a:r>
            <a:r>
              <a:rPr lang="ja-JP" altLang="en-US" sz="2000" dirty="0" smtClean="0"/>
              <a:t>。</a:t>
            </a:r>
            <a:endParaRPr lang="en-US" altLang="ja-JP" sz="2000" dirty="0" smtClean="0"/>
          </a:p>
          <a:p>
            <a:r>
              <a:rPr lang="ja-JP" altLang="en-US" sz="2000" dirty="0" smtClean="0"/>
              <a:t>特徴</a:t>
            </a:r>
            <a:r>
              <a:rPr lang="ja-JP" altLang="en-US" sz="2000" dirty="0"/>
              <a:t>の第２は</a:t>
            </a:r>
            <a:r>
              <a:rPr lang="ja-JP" altLang="en-US" sz="2000" dirty="0" smtClean="0"/>
              <a:t>女性</a:t>
            </a:r>
            <a:r>
              <a:rPr lang="ja-JP" altLang="en-US" sz="2000" dirty="0"/>
              <a:t>に多いことであるが、外尿道口から膀胱</a:t>
            </a:r>
            <a:r>
              <a:rPr lang="ja-JP" altLang="en-US" sz="2000" dirty="0" smtClean="0"/>
              <a:t>までの</a:t>
            </a:r>
            <a:r>
              <a:rPr lang="ja-JP" altLang="en-US" sz="2000" dirty="0"/>
              <a:t>尿道の長さが男性より短いためと言われて</a:t>
            </a:r>
            <a:r>
              <a:rPr lang="ja-JP" altLang="en-US" sz="2000" dirty="0" smtClean="0"/>
              <a:t>いる</a:t>
            </a:r>
            <a:r>
              <a:rPr lang="ja-JP" altLang="en-US" sz="2000" dirty="0"/>
              <a:t>。</a:t>
            </a:r>
          </a:p>
          <a:p>
            <a:r>
              <a:rPr kumimoji="1" lang="ja-JP" altLang="en-US" sz="2000" dirty="0" smtClean="0"/>
              <a:t>腎盂腎炎では背部の</a:t>
            </a:r>
            <a:r>
              <a:rPr lang="ja-JP" altLang="en-US" sz="2000" dirty="0" smtClean="0"/>
              <a:t>叩打痛が特徴的。</a:t>
            </a:r>
            <a:endParaRPr kumimoji="1" lang="ja-JP" altLang="en-US" sz="2000" dirty="0"/>
          </a:p>
        </p:txBody>
      </p:sp>
      <p:sp>
        <p:nvSpPr>
          <p:cNvPr id="6" name="正方形/長方形 5"/>
          <p:cNvSpPr/>
          <p:nvPr/>
        </p:nvSpPr>
        <p:spPr>
          <a:xfrm>
            <a:off x="7378700" y="23622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正方形/長方形 2"/>
          <p:cNvSpPr/>
          <p:nvPr/>
        </p:nvSpPr>
        <p:spPr>
          <a:xfrm>
            <a:off x="520700" y="3746500"/>
            <a:ext cx="9512300" cy="29845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75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15344" y="399056"/>
            <a:ext cx="4949192" cy="646331"/>
          </a:xfrm>
          <a:prstGeom prst="rect">
            <a:avLst/>
          </a:prstGeom>
          <a:noFill/>
        </p:spPr>
        <p:txBody>
          <a:bodyPr wrap="none" rtlCol="0">
            <a:spAutoFit/>
          </a:bodyPr>
          <a:lstStyle/>
          <a:p>
            <a:r>
              <a:rPr kumimoji="1" lang="ja-JP" altLang="en-US" sz="3600" smtClean="0"/>
              <a:t>ホルモンの作用のまとめ</a:t>
            </a:r>
            <a:endParaRPr kumimoji="1" lang="ja-JP" altLang="en-US" sz="3600"/>
          </a:p>
        </p:txBody>
      </p:sp>
      <p:sp>
        <p:nvSpPr>
          <p:cNvPr id="11" name="テキスト ボックス 10"/>
          <p:cNvSpPr txBox="1"/>
          <p:nvPr/>
        </p:nvSpPr>
        <p:spPr>
          <a:xfrm>
            <a:off x="983569" y="3465918"/>
            <a:ext cx="8852110" cy="2765287"/>
          </a:xfrm>
          <a:prstGeom prst="rect">
            <a:avLst/>
          </a:prstGeom>
          <a:noFill/>
        </p:spPr>
        <p:txBody>
          <a:bodyPr wrap="square" rtlCol="0">
            <a:spAutoFit/>
          </a:bodyPr>
          <a:lstStyle/>
          <a:p>
            <a:pPr>
              <a:lnSpc>
                <a:spcPts val="2620"/>
              </a:lnSpc>
            </a:pPr>
            <a:r>
              <a:rPr kumimoji="1" lang="ja-JP" altLang="en-US" sz="1600" dirty="0" smtClean="0"/>
              <a:t>　　　　　　　　　　ホルモン・・・・・・・・・・・・・・・・・・・・・・・・作用</a:t>
            </a:r>
            <a:endParaRPr kumimoji="1" lang="en-US" altLang="ja-JP" sz="1600" dirty="0" smtClean="0"/>
          </a:p>
          <a:p>
            <a:pPr>
              <a:lnSpc>
                <a:spcPts val="2620"/>
              </a:lnSpc>
            </a:pPr>
            <a:r>
              <a:rPr kumimoji="1" lang="ja-JP" altLang="en-US" sz="1600" dirty="0" smtClean="0"/>
              <a:t>下垂体後葉</a:t>
            </a:r>
            <a:r>
              <a:rPr kumimoji="1" lang="en-US" altLang="ja-JP" sz="1600" dirty="0" smtClean="0"/>
              <a:t>	</a:t>
            </a:r>
            <a:r>
              <a:rPr kumimoji="1" lang="ja-JP" altLang="en-US" sz="1600" dirty="0" smtClean="0"/>
              <a:t>バゾプレッシン・・・・・・・・・・・・・・・・・・・水分再吸収</a:t>
            </a:r>
            <a:endParaRPr kumimoji="1" lang="en-US" altLang="ja-JP" sz="1600" dirty="0" smtClean="0"/>
          </a:p>
          <a:p>
            <a:pPr>
              <a:lnSpc>
                <a:spcPts val="2620"/>
              </a:lnSpc>
            </a:pPr>
            <a:r>
              <a:rPr lang="ja-JP" altLang="en-US" sz="1600" dirty="0" smtClean="0"/>
              <a:t>甲状腺</a:t>
            </a:r>
            <a:r>
              <a:rPr lang="en-US" altLang="ja-JP" sz="1600" dirty="0" smtClean="0"/>
              <a:t>		</a:t>
            </a:r>
            <a:r>
              <a:rPr lang="ja-JP" altLang="en-US" sz="1600" dirty="0" smtClean="0"/>
              <a:t>チロキシン・・・・・・・・・・・・・・・・・・・・・・代謝亢進</a:t>
            </a:r>
            <a:endParaRPr lang="en-US" altLang="ja-JP" sz="1600" dirty="0" smtClean="0"/>
          </a:p>
          <a:p>
            <a:pPr>
              <a:lnSpc>
                <a:spcPts val="2620"/>
              </a:lnSpc>
            </a:pPr>
            <a:r>
              <a:rPr kumimoji="1" lang="ja-JP" altLang="en-US" sz="1600" dirty="0" smtClean="0"/>
              <a:t>副甲状腺</a:t>
            </a:r>
            <a:r>
              <a:rPr kumimoji="1" lang="en-US" altLang="ja-JP" sz="1600" dirty="0" smtClean="0"/>
              <a:t>		</a:t>
            </a:r>
            <a:r>
              <a:rPr kumimoji="1" lang="ja-JP" altLang="en-US" sz="1600" dirty="0" smtClean="0"/>
              <a:t>パラサイロイドホルモン・・・・・・・・・・・・血中カルシウム増加（骨を溶解）</a:t>
            </a:r>
            <a:endParaRPr kumimoji="1" lang="en-US" altLang="ja-JP" sz="1600" dirty="0" smtClean="0"/>
          </a:p>
          <a:p>
            <a:pPr>
              <a:lnSpc>
                <a:spcPts val="2620"/>
              </a:lnSpc>
            </a:pPr>
            <a:r>
              <a:rPr kumimoji="1" lang="ja-JP" altLang="en-US" sz="1600" dirty="0" smtClean="0"/>
              <a:t>腎臓</a:t>
            </a:r>
            <a:r>
              <a:rPr kumimoji="1" lang="en-US" altLang="ja-JP" sz="1600" dirty="0" smtClean="0"/>
              <a:t>			</a:t>
            </a:r>
            <a:r>
              <a:rPr kumimoji="1" lang="ja-JP" altLang="en-US" sz="1600" dirty="0" smtClean="0"/>
              <a:t>レニン・・・・・・・・・・・・・・・・・・・・・・・・・・アンギオテンシノーゲンの活性化、血漿量増加</a:t>
            </a:r>
            <a:endParaRPr kumimoji="1" lang="en-US" altLang="ja-JP" sz="1600" dirty="0" smtClean="0"/>
          </a:p>
          <a:p>
            <a:pPr>
              <a:lnSpc>
                <a:spcPts val="2620"/>
              </a:lnSpc>
            </a:pPr>
            <a:r>
              <a:rPr lang="ja-JP" altLang="en-US" sz="1600" dirty="0" smtClean="0"/>
              <a:t>副腎髄質</a:t>
            </a:r>
            <a:r>
              <a:rPr lang="en-US" altLang="ja-JP" sz="1600" dirty="0" smtClean="0"/>
              <a:t>		</a:t>
            </a:r>
            <a:r>
              <a:rPr lang="ja-JP" altLang="en-US" sz="1600" dirty="0" smtClean="0"/>
              <a:t>アドレナリン・・・・・・・・・・・・・・・・・・・・・血糖増加（ストレス対応）</a:t>
            </a:r>
            <a:endParaRPr lang="en-US" altLang="ja-JP" sz="1600" dirty="0" smtClean="0"/>
          </a:p>
          <a:p>
            <a:pPr>
              <a:lnSpc>
                <a:spcPts val="2620"/>
              </a:lnSpc>
            </a:pPr>
            <a:r>
              <a:rPr kumimoji="1" lang="ja-JP" altLang="en-US" sz="1600" dirty="0" smtClean="0"/>
              <a:t>副腎皮質</a:t>
            </a:r>
            <a:r>
              <a:rPr kumimoji="1" lang="en-US" altLang="ja-JP" sz="1600" dirty="0" smtClean="0"/>
              <a:t>		</a:t>
            </a:r>
            <a:r>
              <a:rPr kumimoji="1" lang="ja-JP" altLang="en-US" sz="1600" dirty="0" smtClean="0"/>
              <a:t>コルチコイド・・・・・・・・・・・・・・・・・・・・・血糖増加など（ストレス対応）</a:t>
            </a:r>
            <a:endParaRPr kumimoji="1" lang="en-US" altLang="ja-JP" sz="1600" dirty="0" smtClean="0"/>
          </a:p>
          <a:p>
            <a:pPr>
              <a:lnSpc>
                <a:spcPts val="2620"/>
              </a:lnSpc>
            </a:pPr>
            <a:r>
              <a:rPr lang="ja-JP" altLang="en-US" sz="1600" dirty="0" smtClean="0"/>
              <a:t>膵臓</a:t>
            </a:r>
            <a:r>
              <a:rPr lang="en-US" altLang="ja-JP" sz="1600" dirty="0" smtClean="0"/>
              <a:t>			</a:t>
            </a:r>
            <a:r>
              <a:rPr lang="ja-JP" altLang="en-US" sz="1600" dirty="0" smtClean="0"/>
              <a:t>インスリン・・・・・・・・・・・・・・・・・・・・・・・血糖低下</a:t>
            </a:r>
            <a:endParaRPr kumimoji="1" lang="ja-JP" altLang="en-US" sz="1600" dirty="0"/>
          </a:p>
        </p:txBody>
      </p:sp>
      <p:sp>
        <p:nvSpPr>
          <p:cNvPr id="3" name="テキスト ボックス 2"/>
          <p:cNvSpPr txBox="1"/>
          <p:nvPr/>
        </p:nvSpPr>
        <p:spPr>
          <a:xfrm>
            <a:off x="1601744" y="1073992"/>
            <a:ext cx="6974034" cy="1477328"/>
          </a:xfrm>
          <a:prstGeom prst="rect">
            <a:avLst/>
          </a:prstGeom>
          <a:noFill/>
        </p:spPr>
        <p:txBody>
          <a:bodyPr wrap="square" rtlCol="0">
            <a:spAutoFit/>
          </a:bodyPr>
          <a:lstStyle/>
          <a:p>
            <a:r>
              <a:rPr kumimoji="1" lang="ja-JP" altLang="en-US" dirty="0" smtClean="0">
                <a:solidFill>
                  <a:srgbClr val="FF0000"/>
                </a:solidFill>
              </a:rPr>
              <a:t>刺激と抑制される</a:t>
            </a:r>
            <a:r>
              <a:rPr kumimoji="1" lang="ja-JP" altLang="en-US" dirty="0" smtClean="0"/>
              <a:t>ホルモンの組合わせで正しいのはどれか？</a:t>
            </a:r>
            <a:endParaRPr kumimoji="1" lang="en-US" altLang="ja-JP" dirty="0" smtClean="0"/>
          </a:p>
          <a:p>
            <a:r>
              <a:rPr lang="ja-JP" altLang="en-US" dirty="0" smtClean="0"/>
              <a:t>１．血中カルシウム低下・・・・・・・・・・・・・パラソホルモン</a:t>
            </a:r>
            <a:endParaRPr lang="en-US" altLang="ja-JP" dirty="0" smtClean="0"/>
          </a:p>
          <a:p>
            <a:r>
              <a:rPr kumimoji="1" lang="ja-JP" altLang="en-US" dirty="0" smtClean="0"/>
              <a:t>２．循環血漿量減少・・・・・・・・・・・・・・・・・レニン</a:t>
            </a:r>
            <a:endParaRPr kumimoji="1" lang="en-US" altLang="ja-JP" dirty="0" smtClean="0"/>
          </a:p>
          <a:p>
            <a:r>
              <a:rPr lang="ja-JP" altLang="en-US" dirty="0" smtClean="0"/>
              <a:t>３．ストレス負荷・・・・・・・・・・・・・・・・・・・・アドレナリン</a:t>
            </a:r>
            <a:endParaRPr lang="en-US" altLang="ja-JP" dirty="0" smtClean="0"/>
          </a:p>
          <a:p>
            <a:r>
              <a:rPr kumimoji="1" lang="ja-JP" altLang="en-US" dirty="0" smtClean="0"/>
              <a:t>４．サイロキシン増加・・・・・・・・・・・・・・・・甲状腺刺激ホルモン　　　　</a:t>
            </a:r>
            <a:r>
              <a:rPr kumimoji="1" lang="ja-JP" altLang="en-US" dirty="0" smtClean="0">
                <a:latin typeface="ＭＳ Ｐゴシック" panose="020B0600070205080204" pitchFamily="50" charset="-128"/>
                <a:ea typeface="ＭＳ Ｐゴシック" panose="020B0600070205080204" pitchFamily="50" charset="-128"/>
              </a:rPr>
              <a:t>〇</a:t>
            </a:r>
            <a:endParaRPr kumimoji="1" lang="ja-JP" altLang="en-US" dirty="0"/>
          </a:p>
        </p:txBody>
      </p:sp>
      <p:sp>
        <p:nvSpPr>
          <p:cNvPr id="4" name="正方形/長方形 3"/>
          <p:cNvSpPr/>
          <p:nvPr/>
        </p:nvSpPr>
        <p:spPr>
          <a:xfrm>
            <a:off x="7874758" y="1978925"/>
            <a:ext cx="701020" cy="57239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16000" y="596900"/>
            <a:ext cx="8470900" cy="2246769"/>
          </a:xfrm>
          <a:prstGeom prst="rect">
            <a:avLst/>
          </a:prstGeom>
          <a:noFill/>
        </p:spPr>
        <p:txBody>
          <a:bodyPr wrap="square" rtlCol="0">
            <a:spAutoFit/>
          </a:bodyPr>
          <a:lstStyle/>
          <a:p>
            <a:r>
              <a:rPr lang="ja-JP" altLang="en-US" sz="2000" b="1" dirty="0"/>
              <a:t>第</a:t>
            </a:r>
            <a:r>
              <a:rPr lang="en-US" altLang="ja-JP" sz="2000" b="1" dirty="0"/>
              <a:t>104</a:t>
            </a:r>
            <a:r>
              <a:rPr lang="ja-JP" altLang="en-US" sz="2000" b="1" dirty="0"/>
              <a:t>回</a:t>
            </a:r>
          </a:p>
          <a:p>
            <a:r>
              <a:rPr lang="ja-JP" altLang="en-US" sz="2000" b="1" dirty="0"/>
              <a:t>膀胱で正しいのはどれか。</a:t>
            </a:r>
          </a:p>
          <a:p>
            <a:endParaRPr lang="ja-JP" altLang="en-US" sz="2000" b="1" dirty="0"/>
          </a:p>
          <a:p>
            <a:r>
              <a:rPr lang="en-US" altLang="ja-JP" sz="2000" b="1" dirty="0"/>
              <a:t>1.</a:t>
            </a:r>
            <a:r>
              <a:rPr lang="ja-JP" altLang="en-US" sz="2000" b="1" dirty="0"/>
              <a:t>　漿膜で覆われている。</a:t>
            </a:r>
          </a:p>
          <a:p>
            <a:r>
              <a:rPr lang="en-US" altLang="ja-JP" sz="2000" b="1" dirty="0"/>
              <a:t>2.</a:t>
            </a:r>
            <a:r>
              <a:rPr lang="ja-JP" altLang="en-US" sz="2000" b="1" dirty="0"/>
              <a:t>　直腸の後方に存在する。</a:t>
            </a:r>
          </a:p>
          <a:p>
            <a:r>
              <a:rPr lang="en-US" altLang="ja-JP" sz="2000" b="1" dirty="0"/>
              <a:t>3.</a:t>
            </a:r>
            <a:r>
              <a:rPr lang="ja-JP" altLang="en-US" sz="2000" b="1" dirty="0"/>
              <a:t>　粘膜は移行上皮である</a:t>
            </a:r>
            <a:r>
              <a:rPr lang="ja-JP" altLang="en-US" sz="2000" b="1" dirty="0" smtClean="0"/>
              <a:t>。　　　　　　　　　　　　　　　　　　　　</a:t>
            </a:r>
            <a:r>
              <a:rPr lang="ja-JP" altLang="en-US" sz="2000" b="1" dirty="0" smtClean="0">
                <a:latin typeface="Wingdings"/>
                <a:ea typeface="Wingdings"/>
                <a:cs typeface="Wingdings"/>
                <a:sym typeface="Wingdings"/>
              </a:rPr>
              <a:t></a:t>
            </a:r>
            <a:endParaRPr lang="ja-JP" altLang="en-US" sz="2000" b="1" dirty="0"/>
          </a:p>
          <a:p>
            <a:r>
              <a:rPr lang="en-US" altLang="ja-JP" sz="2000" b="1" dirty="0"/>
              <a:t>4.</a:t>
            </a:r>
            <a:r>
              <a:rPr lang="ja-JP" altLang="en-US" sz="2000" b="1" dirty="0"/>
              <a:t>　筋層は２層構造である。</a:t>
            </a:r>
            <a:endParaRPr kumimoji="1" lang="ja-JP" altLang="en-US" sz="2000" b="1" dirty="0"/>
          </a:p>
        </p:txBody>
      </p:sp>
      <p:sp>
        <p:nvSpPr>
          <p:cNvPr id="3" name="テキスト ボックス 2"/>
          <p:cNvSpPr txBox="1"/>
          <p:nvPr/>
        </p:nvSpPr>
        <p:spPr>
          <a:xfrm>
            <a:off x="1155700" y="3771900"/>
            <a:ext cx="8216900" cy="2062103"/>
          </a:xfrm>
          <a:prstGeom prst="rect">
            <a:avLst/>
          </a:prstGeom>
          <a:noFill/>
        </p:spPr>
        <p:txBody>
          <a:bodyPr wrap="square" rtlCol="0">
            <a:spAutoFit/>
          </a:bodyPr>
          <a:lstStyle/>
          <a:p>
            <a:r>
              <a:rPr lang="ja-JP" altLang="en-US" sz="1600" dirty="0"/>
              <a:t>膀胱は、</a:t>
            </a:r>
            <a:r>
              <a:rPr lang="ja-JP" altLang="en-US" sz="1600" dirty="0">
                <a:solidFill>
                  <a:srgbClr val="FF0000"/>
                </a:solidFill>
              </a:rPr>
              <a:t>骨盤腔の最前部</a:t>
            </a:r>
            <a:r>
              <a:rPr lang="ja-JP" altLang="en-US" sz="1600" dirty="0"/>
              <a:t>にある。</a:t>
            </a:r>
          </a:p>
          <a:p>
            <a:r>
              <a:rPr lang="ja-JP" altLang="en-US" sz="1600" dirty="0"/>
              <a:t>膀胱は、尿を溜めた状態では丸みをおびた形をしている。</a:t>
            </a:r>
          </a:p>
          <a:p>
            <a:r>
              <a:rPr lang="ja-JP" altLang="en-US" sz="1600" dirty="0"/>
              <a:t>膀胱の</a:t>
            </a:r>
            <a:r>
              <a:rPr lang="ja-JP" altLang="en-US" sz="1600" dirty="0">
                <a:solidFill>
                  <a:srgbClr val="FF0000"/>
                </a:solidFill>
              </a:rPr>
              <a:t>頂部は腹膜におおわれ</a:t>
            </a:r>
            <a:r>
              <a:rPr lang="ja-JP" altLang="en-US" sz="1600" dirty="0"/>
              <a:t>、膀胱底は、女性では子宮に接し、男性では直腸に接している。</a:t>
            </a:r>
          </a:p>
          <a:p>
            <a:r>
              <a:rPr lang="ja-JP" altLang="en-US" sz="1600" dirty="0"/>
              <a:t>膀胱壁は、</a:t>
            </a:r>
            <a:r>
              <a:rPr lang="ja-JP" altLang="en-US" sz="1600" dirty="0">
                <a:solidFill>
                  <a:srgbClr val="FF0000"/>
                </a:solidFill>
              </a:rPr>
              <a:t>移行上皮である粘膜</a:t>
            </a:r>
            <a:r>
              <a:rPr lang="ja-JP" altLang="en-US" sz="1600" dirty="0"/>
              <a:t>、</a:t>
            </a:r>
            <a:r>
              <a:rPr lang="ja-JP" altLang="en-US" sz="1600" dirty="0" smtClean="0"/>
              <a:t>筋層の</a:t>
            </a:r>
            <a:r>
              <a:rPr lang="en-US" altLang="ja-JP" sz="1600" dirty="0" smtClean="0"/>
              <a:t>2</a:t>
            </a:r>
            <a:r>
              <a:rPr lang="ja-JP" altLang="en-US" sz="1600" dirty="0" smtClean="0"/>
              <a:t>層</a:t>
            </a:r>
            <a:r>
              <a:rPr lang="ja-JP" altLang="en-US" sz="1600" dirty="0"/>
              <a:t>から成る。</a:t>
            </a:r>
          </a:p>
          <a:p>
            <a:r>
              <a:rPr lang="ja-JP" altLang="en-US" sz="1600" dirty="0"/>
              <a:t>膀胱壁の主体を占めるのは筋層（平滑筋）であり、排尿の働きを持っていることから、排尿筋ともいう。</a:t>
            </a:r>
          </a:p>
          <a:p>
            <a:r>
              <a:rPr lang="ja-JP" altLang="en-US" sz="1600" dirty="0"/>
              <a:t>＊内尿道括約筋：尿道への出口付近にある。</a:t>
            </a:r>
          </a:p>
          <a:p>
            <a:r>
              <a:rPr lang="ja-JP" altLang="en-US" sz="1600" dirty="0"/>
              <a:t>＊外尿道括約筋：横紋筋。尿道が骨盤腔を出るところにある。</a:t>
            </a:r>
            <a:endParaRPr kumimoji="1" lang="ja-JP" altLang="en-US" sz="1600" dirty="0"/>
          </a:p>
        </p:txBody>
      </p:sp>
      <p:sp>
        <p:nvSpPr>
          <p:cNvPr id="4" name="正方形/長方形 3"/>
          <p:cNvSpPr/>
          <p:nvPr/>
        </p:nvSpPr>
        <p:spPr>
          <a:xfrm>
            <a:off x="7289800" y="2108200"/>
            <a:ext cx="647700" cy="4699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5147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01271" y="663387"/>
            <a:ext cx="7817223" cy="3416320"/>
          </a:xfrm>
          <a:prstGeom prst="rect">
            <a:avLst/>
          </a:prstGeom>
          <a:noFill/>
        </p:spPr>
        <p:txBody>
          <a:bodyPr wrap="square" rtlCol="0">
            <a:spAutoFit/>
          </a:bodyPr>
          <a:lstStyle/>
          <a:p>
            <a:r>
              <a:rPr lang="ja-JP" altLang="en-US" sz="2400" dirty="0"/>
              <a:t>問題</a:t>
            </a:r>
            <a:r>
              <a:rPr lang="en-US" altLang="ja-JP" sz="2400" dirty="0"/>
              <a:t>52 : A</a:t>
            </a:r>
            <a:r>
              <a:rPr lang="ja-JP" altLang="en-US" sz="2400" dirty="0"/>
              <a:t>さん </a:t>
            </a:r>
            <a:r>
              <a:rPr lang="en-US" altLang="ja-JP" sz="2400" dirty="0"/>
              <a:t>( 42</a:t>
            </a:r>
            <a:r>
              <a:rPr lang="ja-JP" altLang="en-US" sz="2400" dirty="0"/>
              <a:t>歳、男性 </a:t>
            </a:r>
            <a:r>
              <a:rPr lang="en-US" altLang="ja-JP" sz="2400" dirty="0"/>
              <a:t>)</a:t>
            </a:r>
            <a:r>
              <a:rPr lang="ja-JP" altLang="en-US" sz="2400" dirty="0"/>
              <a:t>は、血尿を主訴に泌尿器科を受診した。診察の結果、 </a:t>
            </a:r>
            <a:r>
              <a:rPr lang="en-US" altLang="ja-JP" sz="2400" dirty="0"/>
              <a:t>A</a:t>
            </a:r>
            <a:r>
              <a:rPr lang="ja-JP" altLang="en-US" sz="2400" dirty="0" err="1"/>
              <a:t>さんは</a:t>
            </a:r>
            <a:r>
              <a:rPr lang="ja-JP" altLang="en-US" sz="2400" dirty="0"/>
              <a:t>膀胱鏡検査を受けることになった。 </a:t>
            </a:r>
            <a:r>
              <a:rPr lang="en-US" altLang="ja-JP" sz="2400" dirty="0"/>
              <a:t>A</a:t>
            </a:r>
            <a:r>
              <a:rPr lang="ja-JP" altLang="en-US" sz="2400" dirty="0" err="1"/>
              <a:t>さん</a:t>
            </a:r>
            <a:r>
              <a:rPr lang="ja-JP" altLang="en-US" sz="2400" dirty="0"/>
              <a:t>への検査についての説明で適切なのはどれか。 </a:t>
            </a:r>
          </a:p>
          <a:p>
            <a:endParaRPr lang="ja-JP" altLang="en-US" sz="2400" dirty="0"/>
          </a:p>
          <a:p>
            <a:r>
              <a:rPr lang="en-US" altLang="ja-JP" sz="2400" dirty="0" smtClean="0"/>
              <a:t>1</a:t>
            </a:r>
            <a:r>
              <a:rPr lang="ja-JP" altLang="en-US" sz="2400" dirty="0" smtClean="0"/>
              <a:t>　</a:t>
            </a:r>
            <a:r>
              <a:rPr lang="en-US" altLang="ja-JP" sz="2400" dirty="0" smtClean="0"/>
              <a:t> </a:t>
            </a:r>
            <a:r>
              <a:rPr lang="ja-JP" altLang="en-US" sz="2400" dirty="0"/>
              <a:t>「入院が必要です」 </a:t>
            </a:r>
          </a:p>
          <a:p>
            <a:r>
              <a:rPr lang="en-US" altLang="ja-JP" sz="2400" dirty="0" smtClean="0"/>
              <a:t>2</a:t>
            </a:r>
            <a:r>
              <a:rPr lang="ja-JP" altLang="en-US" sz="2400" dirty="0" smtClean="0"/>
              <a:t>　</a:t>
            </a:r>
            <a:r>
              <a:rPr lang="en-US" altLang="ja-JP" sz="2400" dirty="0" smtClean="0"/>
              <a:t> </a:t>
            </a:r>
            <a:r>
              <a:rPr lang="ja-JP" altLang="en-US" sz="2400" dirty="0"/>
              <a:t>「前日は夕食を食べないでください」 </a:t>
            </a:r>
          </a:p>
          <a:p>
            <a:r>
              <a:rPr lang="en-US" altLang="ja-JP" sz="2400" dirty="0" smtClean="0"/>
              <a:t>3</a:t>
            </a:r>
            <a:r>
              <a:rPr lang="ja-JP" altLang="en-US" sz="2400" dirty="0" smtClean="0"/>
              <a:t>　</a:t>
            </a:r>
            <a:r>
              <a:rPr lang="en-US" altLang="ja-JP" sz="2400" dirty="0" smtClean="0"/>
              <a:t> </a:t>
            </a:r>
            <a:r>
              <a:rPr lang="ja-JP" altLang="en-US" sz="2400" dirty="0"/>
              <a:t>「局所麻酔で行います」 </a:t>
            </a:r>
            <a:r>
              <a:rPr lang="ja-JP" altLang="en-US" sz="2400" dirty="0" smtClean="0"/>
              <a:t>　　　</a:t>
            </a:r>
            <a:r>
              <a:rPr lang="ja-JP" altLang="en-US" sz="2400" dirty="0" smtClean="0">
                <a:latin typeface="Wingdings"/>
                <a:ea typeface="Wingdings"/>
                <a:cs typeface="Wingdings"/>
                <a:sym typeface="Wingdings"/>
              </a:rPr>
              <a:t></a:t>
            </a:r>
            <a:endParaRPr lang="ja-JP" altLang="en-US" sz="2400" dirty="0"/>
          </a:p>
          <a:p>
            <a:r>
              <a:rPr lang="en-US" altLang="ja-JP" sz="2400" dirty="0" smtClean="0"/>
              <a:t>4</a:t>
            </a:r>
            <a:r>
              <a:rPr lang="ja-JP" altLang="en-US" sz="2400" dirty="0" smtClean="0"/>
              <a:t>　</a:t>
            </a:r>
            <a:r>
              <a:rPr lang="en-US" altLang="ja-JP" sz="2400" dirty="0" smtClean="0"/>
              <a:t> </a:t>
            </a:r>
            <a:r>
              <a:rPr lang="ja-JP" altLang="en-US" sz="2400" dirty="0"/>
              <a:t>「終了後は水分の摂取を控えてください</a:t>
            </a:r>
            <a:r>
              <a:rPr lang="ja-JP" altLang="en-US" sz="2400" dirty="0" smtClean="0"/>
              <a:t>」</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541" y="2856851"/>
            <a:ext cx="2940424" cy="3525688"/>
          </a:xfrm>
          <a:prstGeom prst="rect">
            <a:avLst/>
          </a:prstGeom>
        </p:spPr>
      </p:pic>
      <p:sp>
        <p:nvSpPr>
          <p:cNvPr id="4" name="正方形/長方形 3"/>
          <p:cNvSpPr/>
          <p:nvPr/>
        </p:nvSpPr>
        <p:spPr>
          <a:xfrm>
            <a:off x="5397500" y="3302000"/>
            <a:ext cx="5588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72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8800" y="215900"/>
            <a:ext cx="8737600" cy="2246769"/>
          </a:xfrm>
          <a:prstGeom prst="rect">
            <a:avLst/>
          </a:prstGeom>
          <a:noFill/>
        </p:spPr>
        <p:txBody>
          <a:bodyPr wrap="square" rtlCol="0">
            <a:spAutoFit/>
          </a:bodyPr>
          <a:lstStyle/>
          <a:p>
            <a:r>
              <a:rPr lang="ja-JP" altLang="en-US" sz="2000" dirty="0"/>
              <a:t>第</a:t>
            </a:r>
            <a:r>
              <a:rPr lang="en-US" altLang="ja-JP" sz="2000" dirty="0"/>
              <a:t>100</a:t>
            </a:r>
            <a:r>
              <a:rPr lang="ja-JP" altLang="en-US" sz="2000" dirty="0"/>
              <a:t>回</a:t>
            </a:r>
          </a:p>
          <a:p>
            <a:r>
              <a:rPr lang="ja-JP" altLang="en-US" sz="2000" dirty="0"/>
              <a:t>尿失禁とその原因の組合せで正しいのはどれか。</a:t>
            </a:r>
          </a:p>
          <a:p>
            <a:endParaRPr lang="ja-JP" altLang="en-US" sz="2000" dirty="0"/>
          </a:p>
          <a:p>
            <a:r>
              <a:rPr lang="en-US" altLang="ja-JP" sz="2000" dirty="0"/>
              <a:t>1.</a:t>
            </a:r>
            <a:r>
              <a:rPr lang="ja-JP" altLang="en-US" sz="2000" dirty="0"/>
              <a:t>　機能性尿失禁 </a:t>
            </a:r>
            <a:r>
              <a:rPr lang="en-US" altLang="ja-JP" sz="2000" dirty="0"/>
              <a:t>─ </a:t>
            </a:r>
            <a:r>
              <a:rPr lang="ja-JP" altLang="en-US" sz="2000" dirty="0"/>
              <a:t>膀胱容量の減少</a:t>
            </a:r>
          </a:p>
          <a:p>
            <a:r>
              <a:rPr lang="en-US" altLang="ja-JP" sz="2000" dirty="0"/>
              <a:t>2.</a:t>
            </a:r>
            <a:r>
              <a:rPr lang="ja-JP" altLang="en-US" sz="2000" dirty="0"/>
              <a:t>　反射性尿失禁 </a:t>
            </a:r>
            <a:r>
              <a:rPr lang="en-US" altLang="ja-JP" sz="2000" dirty="0"/>
              <a:t>─ </a:t>
            </a:r>
            <a:r>
              <a:rPr lang="ja-JP" altLang="en-US" sz="2000" dirty="0"/>
              <a:t>脊髄</a:t>
            </a:r>
            <a:r>
              <a:rPr lang="ja-JP" altLang="en-US" sz="2000" dirty="0" smtClean="0"/>
              <a:t>障害　　　　　　　　　　　　　　　</a:t>
            </a:r>
            <a:r>
              <a:rPr lang="ja-JP" altLang="en-US" sz="2000" dirty="0" smtClean="0">
                <a:latin typeface="Wingdings"/>
                <a:ea typeface="Wingdings"/>
                <a:cs typeface="Wingdings"/>
                <a:sym typeface="Wingdings"/>
              </a:rPr>
              <a:t></a:t>
            </a:r>
            <a:endParaRPr lang="ja-JP" altLang="en-US" sz="2000" dirty="0"/>
          </a:p>
          <a:p>
            <a:r>
              <a:rPr lang="en-US" altLang="ja-JP" sz="2000" dirty="0"/>
              <a:t>3.</a:t>
            </a:r>
            <a:r>
              <a:rPr lang="ja-JP" altLang="en-US" sz="2000" dirty="0"/>
              <a:t>　切迫尿失禁 </a:t>
            </a:r>
            <a:r>
              <a:rPr lang="en-US" altLang="ja-JP" sz="2000" dirty="0"/>
              <a:t>─ </a:t>
            </a:r>
            <a:r>
              <a:rPr lang="ja-JP" altLang="en-US" sz="2000" dirty="0"/>
              <a:t>膀胱の過伸展</a:t>
            </a:r>
          </a:p>
          <a:p>
            <a:r>
              <a:rPr lang="en-US" altLang="ja-JP" sz="2000" dirty="0"/>
              <a:t>4.</a:t>
            </a:r>
            <a:r>
              <a:rPr lang="ja-JP" altLang="en-US" sz="2000" dirty="0"/>
              <a:t>　真性尿失禁 </a:t>
            </a:r>
            <a:r>
              <a:rPr lang="en-US" altLang="ja-JP" sz="2000" dirty="0"/>
              <a:t>─ </a:t>
            </a:r>
            <a:r>
              <a:rPr lang="ja-JP" altLang="en-US" sz="2000" dirty="0"/>
              <a:t>内分泌障害</a:t>
            </a:r>
            <a:endParaRPr kumimoji="1" lang="ja-JP" altLang="en-US" sz="2000" dirty="0"/>
          </a:p>
        </p:txBody>
      </p:sp>
      <p:sp>
        <p:nvSpPr>
          <p:cNvPr id="3" name="正方形/長方形 2"/>
          <p:cNvSpPr/>
          <p:nvPr/>
        </p:nvSpPr>
        <p:spPr>
          <a:xfrm>
            <a:off x="6172200" y="1485900"/>
            <a:ext cx="635000" cy="584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635000" y="2503845"/>
            <a:ext cx="8661400" cy="4401204"/>
          </a:xfrm>
          <a:prstGeom prst="rect">
            <a:avLst/>
          </a:prstGeom>
          <a:noFill/>
        </p:spPr>
        <p:txBody>
          <a:bodyPr wrap="square" rtlCol="0">
            <a:spAutoFit/>
          </a:bodyPr>
          <a:lstStyle/>
          <a:p>
            <a:r>
              <a:rPr kumimoji="1" lang="ja-JP" altLang="en-US" sz="1600" dirty="0" smtClean="0"/>
              <a:t>尿失禁</a:t>
            </a:r>
            <a:endParaRPr kumimoji="1" lang="en-US" altLang="ja-JP" sz="1600" dirty="0" smtClean="0"/>
          </a:p>
          <a:p>
            <a:r>
              <a:rPr lang="en-US" altLang="ja-JP" sz="1600" dirty="0"/>
              <a:t>(</a:t>
            </a:r>
            <a:r>
              <a:rPr lang="ja-JP" altLang="en-US" sz="1600" dirty="0"/>
              <a:t>１）腹圧性尿</a:t>
            </a:r>
            <a:r>
              <a:rPr lang="ja-JP" altLang="en-US" sz="1600" dirty="0" smtClean="0"/>
              <a:t>失禁</a:t>
            </a:r>
            <a:endParaRPr lang="en-US" altLang="ja-JP" sz="1600" dirty="0" smtClean="0"/>
          </a:p>
          <a:p>
            <a:r>
              <a:rPr lang="ja-JP" altLang="en-US" sz="1400" dirty="0"/>
              <a:t>急に立ち上がった時や重い荷物を持ち上げた時、咳やくしゃみをした時など、お腹に力が入ったときに尿がもれてしまうのが腹圧性尿</a:t>
            </a:r>
            <a:r>
              <a:rPr lang="ja-JP" altLang="en-US" sz="1400" dirty="0" smtClean="0"/>
              <a:t>失禁で、加齢</a:t>
            </a:r>
            <a:r>
              <a:rPr lang="ja-JP" altLang="en-US" sz="1400" dirty="0"/>
              <a:t>や出産を契機に</a:t>
            </a:r>
            <a:r>
              <a:rPr lang="ja-JP" altLang="en-US" sz="1400" dirty="0" smtClean="0"/>
              <a:t>出現する。</a:t>
            </a:r>
            <a:r>
              <a:rPr lang="ja-JP" altLang="en-US" sz="1600" dirty="0"/>
              <a:t>　　 </a:t>
            </a:r>
          </a:p>
          <a:p>
            <a:r>
              <a:rPr lang="en-US" altLang="ja-JP" sz="1600" dirty="0" smtClean="0"/>
              <a:t>(</a:t>
            </a:r>
            <a:r>
              <a:rPr lang="ja-JP" altLang="en-US" sz="1600" dirty="0"/>
              <a:t>２）切迫性尿</a:t>
            </a:r>
            <a:r>
              <a:rPr lang="ja-JP" altLang="en-US" sz="1600" dirty="0" smtClean="0"/>
              <a:t>失禁</a:t>
            </a:r>
            <a:endParaRPr lang="en-US" altLang="ja-JP" sz="1600" dirty="0" smtClean="0"/>
          </a:p>
          <a:p>
            <a:r>
              <a:rPr lang="ja-JP" altLang="en-US" sz="1400" dirty="0"/>
              <a:t>急に尿がしたくなり（尿意切迫感）、我慢できずに漏れてしまうのが切迫性尿失禁</a:t>
            </a:r>
            <a:r>
              <a:rPr lang="ja-JP" altLang="en-US" sz="1400" dirty="0" smtClean="0"/>
              <a:t>で</a:t>
            </a:r>
            <a:r>
              <a:rPr lang="ja-JP" altLang="en-US" sz="1400" dirty="0"/>
              <a:t>、多くの場合、特に原因がないのに膀胱が勝手に収縮してしまい、尿意切迫感や切迫性尿失禁を</a:t>
            </a:r>
            <a:r>
              <a:rPr lang="ja-JP" altLang="en-US" sz="1400" dirty="0" smtClean="0"/>
              <a:t>きたす。</a:t>
            </a:r>
            <a:endParaRPr lang="ja-JP" altLang="en-US" sz="1400" dirty="0"/>
          </a:p>
          <a:p>
            <a:r>
              <a:rPr lang="en-US" altLang="ja-JP" sz="1600" dirty="0" smtClean="0"/>
              <a:t>(</a:t>
            </a:r>
            <a:r>
              <a:rPr lang="ja-JP" altLang="en-US" sz="1600" dirty="0"/>
              <a:t>３）溢流性（いつりゅうせい）尿</a:t>
            </a:r>
            <a:r>
              <a:rPr lang="ja-JP" altLang="en-US" sz="1600" dirty="0" smtClean="0"/>
              <a:t>失禁</a:t>
            </a:r>
            <a:endParaRPr lang="en-US" altLang="ja-JP" sz="1600" dirty="0" smtClean="0"/>
          </a:p>
          <a:p>
            <a:r>
              <a:rPr lang="ja-JP" altLang="en-US" sz="1400" dirty="0"/>
              <a:t>自分で尿を出したいのに出せない、でも尿が少しずつ出てしまう溢流性尿</a:t>
            </a:r>
            <a:r>
              <a:rPr lang="ja-JP" altLang="en-US" sz="1400" dirty="0" smtClean="0"/>
              <a:t>失禁</a:t>
            </a:r>
            <a:r>
              <a:rPr lang="ja-JP" altLang="en-US" sz="1400" dirty="0"/>
              <a:t>で、尿が出にくくなる排尿障害が必ず前提に</a:t>
            </a:r>
            <a:r>
              <a:rPr lang="ja-JP" altLang="en-US" sz="1400" dirty="0" smtClean="0"/>
              <a:t>ある。前立腺肥大症が代表的疾患。</a:t>
            </a:r>
            <a:endParaRPr lang="ja-JP" altLang="en-US" sz="1400" dirty="0"/>
          </a:p>
          <a:p>
            <a:r>
              <a:rPr lang="en-US" altLang="ja-JP" sz="1600" dirty="0" smtClean="0"/>
              <a:t>(</a:t>
            </a:r>
            <a:r>
              <a:rPr lang="ja-JP" altLang="en-US" sz="1600" dirty="0"/>
              <a:t>４）機能性尿</a:t>
            </a:r>
            <a:r>
              <a:rPr lang="ja-JP" altLang="en-US" sz="1600" dirty="0" smtClean="0"/>
              <a:t>失禁</a:t>
            </a:r>
            <a:endParaRPr lang="en-US" altLang="ja-JP" sz="1600" dirty="0" smtClean="0"/>
          </a:p>
          <a:p>
            <a:r>
              <a:rPr lang="ja-JP" altLang="en-US" sz="1400" dirty="0"/>
              <a:t>排尿機能は正常にもかかわらず、身体運動機能の低下や認知症が原因でおこる尿失禁</a:t>
            </a:r>
            <a:r>
              <a:rPr lang="ja-JP" altLang="en-US" sz="1400" dirty="0" smtClean="0"/>
              <a:t>で</a:t>
            </a:r>
            <a:r>
              <a:rPr lang="ja-JP" altLang="en-US" sz="1400" dirty="0"/>
              <a:t>、例えば、歩行障害のためにトイレまで間に合わない、あるいは認知症のためにトイレで排尿できない、といった</a:t>
            </a:r>
            <a:r>
              <a:rPr lang="ja-JP" altLang="en-US" sz="1400" dirty="0" smtClean="0"/>
              <a:t>ケースをさす。</a:t>
            </a:r>
            <a:endParaRPr lang="en-US" altLang="ja-JP" sz="1400" dirty="0" smtClean="0"/>
          </a:p>
          <a:p>
            <a:r>
              <a:rPr kumimoji="1" lang="ja-JP" altLang="en-US" sz="1600" dirty="0" smtClean="0"/>
              <a:t>（</a:t>
            </a:r>
            <a:r>
              <a:rPr kumimoji="1" lang="en-US" altLang="ja-JP" sz="1600" dirty="0" smtClean="0"/>
              <a:t>5</a:t>
            </a:r>
            <a:r>
              <a:rPr kumimoji="1" lang="ja-JP" altLang="en-US" sz="1600" dirty="0" smtClean="0"/>
              <a:t>）真性尿失禁</a:t>
            </a:r>
            <a:endParaRPr kumimoji="1" lang="en-US" altLang="ja-JP" sz="1600" dirty="0" smtClean="0"/>
          </a:p>
          <a:p>
            <a:r>
              <a:rPr lang="ja-JP" altLang="en-US" sz="1400" dirty="0"/>
              <a:t>二分脊椎、神経因性膀胱、骨盤骨折、手術などのために尿道の括約筋機能が障害され尿が膀胱で蓄えられなくなり、常に尿道より漏れる</a:t>
            </a:r>
            <a:r>
              <a:rPr lang="ja-JP" altLang="en-US" sz="1400" dirty="0" smtClean="0"/>
              <a:t>状態。</a:t>
            </a:r>
            <a:endParaRPr lang="en-US" altLang="ja-JP" sz="1400" dirty="0" smtClean="0"/>
          </a:p>
          <a:p>
            <a:r>
              <a:rPr kumimoji="1" lang="ja-JP" altLang="en-US" sz="1400" dirty="0" smtClean="0"/>
              <a:t>（</a:t>
            </a:r>
            <a:r>
              <a:rPr kumimoji="1" lang="en-US" altLang="ja-JP" sz="1400" dirty="0" smtClean="0"/>
              <a:t>6</a:t>
            </a:r>
            <a:r>
              <a:rPr kumimoji="1" lang="ja-JP" altLang="en-US" sz="1400" dirty="0" smtClean="0"/>
              <a:t>）反射性尿失禁</a:t>
            </a:r>
            <a:endParaRPr kumimoji="1" lang="en-US" altLang="ja-JP" sz="1400" dirty="0" smtClean="0"/>
          </a:p>
          <a:p>
            <a:r>
              <a:rPr lang="ja-JP" altLang="en-US" sz="1400" dirty="0"/>
              <a:t>脊髄損傷などの重症脊髄疾患により尿意が消失した患者に</a:t>
            </a:r>
            <a:r>
              <a:rPr lang="ja-JP" altLang="en-US" sz="1400" dirty="0" smtClean="0"/>
              <a:t>みられる。</a:t>
            </a:r>
            <a:r>
              <a:rPr lang="ja-JP" altLang="en-US" sz="1400" dirty="0"/>
              <a:t>脳の排尿中枢による抑制路が遮断されてしまうため，排尿反射により失禁が</a:t>
            </a:r>
            <a:r>
              <a:rPr lang="ja-JP" altLang="en-US" sz="1400" dirty="0" smtClean="0"/>
              <a:t>起こる。</a:t>
            </a:r>
            <a:endParaRPr kumimoji="1" lang="ja-JP" altLang="en-US" sz="1400" dirty="0"/>
          </a:p>
        </p:txBody>
      </p:sp>
      <p:sp>
        <p:nvSpPr>
          <p:cNvPr id="5" name="正方形/長方形 4"/>
          <p:cNvSpPr/>
          <p:nvPr/>
        </p:nvSpPr>
        <p:spPr>
          <a:xfrm>
            <a:off x="635000" y="2503845"/>
            <a:ext cx="9029700" cy="435415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300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57835" y="770965"/>
            <a:ext cx="8283389" cy="2308324"/>
          </a:xfrm>
          <a:prstGeom prst="rect">
            <a:avLst/>
          </a:prstGeom>
          <a:noFill/>
        </p:spPr>
        <p:txBody>
          <a:bodyPr wrap="square" rtlCol="0">
            <a:spAutoFit/>
          </a:bodyPr>
          <a:lstStyle/>
          <a:p>
            <a:r>
              <a:rPr lang="ja-JP" altLang="en-US" sz="2400" dirty="0"/>
              <a:t>慢性腎不全で透析導入を判断するときの指標となる検査はどれか。</a:t>
            </a:r>
          </a:p>
          <a:p>
            <a:r>
              <a:rPr lang="en-US" altLang="ja-JP" sz="2400" dirty="0"/>
              <a:t>1. </a:t>
            </a:r>
            <a:r>
              <a:rPr lang="ja-JP" altLang="en-US" sz="2400" dirty="0"/>
              <a:t>尿酸</a:t>
            </a:r>
            <a:r>
              <a:rPr lang="en-US" altLang="ja-JP" sz="2400" dirty="0"/>
              <a:t>〈UA〉</a:t>
            </a:r>
            <a:r>
              <a:rPr lang="ja-JP" altLang="en-US" sz="2400" dirty="0"/>
              <a:t>値 </a:t>
            </a:r>
          </a:p>
          <a:p>
            <a:r>
              <a:rPr lang="en-US" altLang="ja-JP" sz="2400" dirty="0"/>
              <a:t>2. </a:t>
            </a:r>
            <a:r>
              <a:rPr lang="ja-JP" altLang="en-US" sz="2400" dirty="0"/>
              <a:t>糸球体濾過値</a:t>
            </a:r>
            <a:r>
              <a:rPr lang="en-US" altLang="ja-JP" sz="2400" dirty="0"/>
              <a:t>〈GFR〉 </a:t>
            </a:r>
            <a:r>
              <a:rPr lang="ja-JP" altLang="en-US" sz="2400" dirty="0" smtClean="0"/>
              <a:t>　　　　　　　　　　　　　　　</a:t>
            </a:r>
            <a:r>
              <a:rPr lang="ja-JP" altLang="en-US" sz="2400" dirty="0" smtClean="0">
                <a:latin typeface="Wingdings"/>
                <a:ea typeface="Wingdings"/>
                <a:cs typeface="Wingdings"/>
                <a:sym typeface="Wingdings"/>
              </a:rPr>
              <a:t></a:t>
            </a:r>
            <a:endParaRPr lang="en-US" altLang="ja-JP" sz="2400" dirty="0"/>
          </a:p>
          <a:p>
            <a:r>
              <a:rPr lang="en-US" altLang="ja-JP" sz="2400" dirty="0"/>
              <a:t>3. </a:t>
            </a:r>
            <a:r>
              <a:rPr lang="ja-JP" altLang="en-US" sz="2400" dirty="0"/>
              <a:t>点滴静注腎盂造影</a:t>
            </a:r>
            <a:r>
              <a:rPr lang="en-US" altLang="ja-JP" sz="2400" dirty="0"/>
              <a:t>〈DIP〉 </a:t>
            </a:r>
          </a:p>
          <a:p>
            <a:r>
              <a:rPr lang="en-US" altLang="ja-JP" sz="2400" dirty="0"/>
              <a:t>4. PSP〈</a:t>
            </a:r>
            <a:r>
              <a:rPr lang="ja-JP" altLang="en-US" sz="2400" dirty="0"/>
              <a:t>フェノールスルホンフタレイン</a:t>
            </a:r>
            <a:r>
              <a:rPr lang="en-US" altLang="ja-JP" sz="2400" dirty="0"/>
              <a:t>〉15</a:t>
            </a:r>
            <a:r>
              <a:rPr lang="ja-JP" altLang="en-US" sz="2400" dirty="0"/>
              <a:t>分値 </a:t>
            </a:r>
          </a:p>
        </p:txBody>
      </p:sp>
      <p:sp>
        <p:nvSpPr>
          <p:cNvPr id="3" name="テキスト ボックス 2"/>
          <p:cNvSpPr txBox="1"/>
          <p:nvPr/>
        </p:nvSpPr>
        <p:spPr>
          <a:xfrm>
            <a:off x="466165" y="3980329"/>
            <a:ext cx="9377082" cy="1015663"/>
          </a:xfrm>
          <a:prstGeom prst="rect">
            <a:avLst/>
          </a:prstGeom>
          <a:noFill/>
        </p:spPr>
        <p:txBody>
          <a:bodyPr wrap="square" rtlCol="0">
            <a:spAutoFit/>
          </a:bodyPr>
          <a:lstStyle/>
          <a:p>
            <a:r>
              <a:rPr kumimoji="1" lang="ja-JP" altLang="en-US" sz="2000" dirty="0" smtClean="0"/>
              <a:t>透析の適応基準は、臨床症状、腎機能、</a:t>
            </a:r>
            <a:r>
              <a:rPr kumimoji="1" lang="en-US" altLang="ja-JP" sz="2000" dirty="0" smtClean="0"/>
              <a:t>PS</a:t>
            </a:r>
            <a:r>
              <a:rPr kumimoji="1" lang="ja-JP" altLang="en-US" sz="2000" dirty="0" smtClean="0"/>
              <a:t>を総合して判断する。</a:t>
            </a:r>
            <a:endParaRPr kumimoji="1" lang="en-US" altLang="ja-JP" sz="2000" dirty="0" smtClean="0"/>
          </a:p>
          <a:p>
            <a:r>
              <a:rPr lang="ja-JP" altLang="en-US" sz="2000" dirty="0"/>
              <a:t>腎機能</a:t>
            </a:r>
            <a:r>
              <a:rPr lang="ja-JP" altLang="en-US" sz="2000" dirty="0" smtClean="0"/>
              <a:t>では、</a:t>
            </a:r>
            <a:endParaRPr lang="en-US" altLang="ja-JP" sz="2000" dirty="0" smtClean="0"/>
          </a:p>
          <a:p>
            <a:r>
              <a:rPr lang="ja-JP" altLang="en-US" sz="2000" dirty="0"/>
              <a:t>◦持続的に血清Ｃｒ</a:t>
            </a:r>
            <a:r>
              <a:rPr lang="en-US" altLang="ja-JP" sz="2000" dirty="0"/>
              <a:t>8mg/dl</a:t>
            </a:r>
            <a:r>
              <a:rPr lang="ja-JP" altLang="en-US" sz="2000" dirty="0"/>
              <a:t>以上（あるいはクレアチニンクリアランス</a:t>
            </a:r>
            <a:r>
              <a:rPr lang="en-US" altLang="ja-JP" sz="2000" dirty="0"/>
              <a:t>10ml/min</a:t>
            </a:r>
            <a:r>
              <a:rPr lang="ja-JP" altLang="en-US" sz="2000" dirty="0"/>
              <a:t>以下）</a:t>
            </a:r>
            <a:r>
              <a:rPr lang="en-US" altLang="ja-JP" sz="2000" dirty="0"/>
              <a:t>=30</a:t>
            </a:r>
            <a:r>
              <a:rPr lang="ja-JP" altLang="en-US" sz="2000" dirty="0"/>
              <a:t>点</a:t>
            </a:r>
            <a:endParaRPr kumimoji="1" lang="ja-JP" altLang="en-US" sz="2000" dirty="0"/>
          </a:p>
        </p:txBody>
      </p:sp>
      <p:sp>
        <p:nvSpPr>
          <p:cNvPr id="4" name="正方形/長方形 3"/>
          <p:cNvSpPr/>
          <p:nvPr/>
        </p:nvSpPr>
        <p:spPr>
          <a:xfrm>
            <a:off x="6972300" y="1689100"/>
            <a:ext cx="736600" cy="5715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190500" y="3657600"/>
            <a:ext cx="9829800" cy="1701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462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93090" y="392545"/>
            <a:ext cx="7088909" cy="1938992"/>
          </a:xfrm>
          <a:prstGeom prst="rect">
            <a:avLst/>
          </a:prstGeom>
          <a:noFill/>
        </p:spPr>
        <p:txBody>
          <a:bodyPr wrap="square" rtlCol="0">
            <a:spAutoFit/>
          </a:bodyPr>
          <a:lstStyle/>
          <a:p>
            <a:r>
              <a:rPr lang="ja-JP" altLang="en-US" sz="2400" dirty="0"/>
              <a:t>前立腺癌について正しいのはどれか。</a:t>
            </a:r>
          </a:p>
          <a:p>
            <a:r>
              <a:rPr lang="en-US" altLang="ja-JP" sz="2400" dirty="0"/>
              <a:t>1. </a:t>
            </a:r>
            <a:r>
              <a:rPr lang="ja-JP" altLang="en-US" sz="2400" dirty="0"/>
              <a:t>骨への転移は稀である。</a:t>
            </a:r>
          </a:p>
          <a:p>
            <a:r>
              <a:rPr lang="en-US" altLang="ja-JP" sz="2400" dirty="0"/>
              <a:t>2. </a:t>
            </a:r>
            <a:r>
              <a:rPr lang="ja-JP" altLang="en-US" sz="2400" dirty="0"/>
              <a:t>血清</a:t>
            </a:r>
            <a:r>
              <a:rPr lang="en-US" altLang="ja-JP" sz="2400" dirty="0"/>
              <a:t>PSA</a:t>
            </a:r>
            <a:r>
              <a:rPr lang="ja-JP" altLang="en-US" sz="2400" dirty="0"/>
              <a:t>値が上昇する</a:t>
            </a:r>
            <a:r>
              <a:rPr lang="ja-JP" altLang="en-US" sz="2400" dirty="0" smtClean="0"/>
              <a:t>。　　　　　　　　　</a:t>
            </a:r>
            <a:r>
              <a:rPr lang="ja-JP" altLang="en-US" sz="2400" dirty="0" smtClean="0">
                <a:latin typeface="Wingdings"/>
                <a:ea typeface="Wingdings"/>
                <a:cs typeface="Wingdings"/>
                <a:sym typeface="Wingdings"/>
              </a:rPr>
              <a:t></a:t>
            </a:r>
            <a:endParaRPr lang="ja-JP" altLang="en-US" sz="2400" dirty="0"/>
          </a:p>
          <a:p>
            <a:r>
              <a:rPr lang="en-US" altLang="ja-JP" sz="2400" dirty="0"/>
              <a:t>3. </a:t>
            </a:r>
            <a:r>
              <a:rPr lang="ja-JP" altLang="en-US" sz="2400" dirty="0"/>
              <a:t>内分泌療法は無効である。</a:t>
            </a:r>
          </a:p>
          <a:p>
            <a:r>
              <a:rPr lang="en-US" altLang="ja-JP" sz="2400" dirty="0"/>
              <a:t>4. α</a:t>
            </a:r>
            <a:r>
              <a:rPr lang="ja-JP" altLang="en-US" sz="2400" dirty="0"/>
              <a:t>交感神経遮断薬が有効である。</a:t>
            </a:r>
            <a:endParaRPr kumimoji="1" lang="ja-JP" altLang="en-US" sz="2400" dirty="0"/>
          </a:p>
        </p:txBody>
      </p:sp>
      <p:sp>
        <p:nvSpPr>
          <p:cNvPr id="3" name="テキスト ボックス 2"/>
          <p:cNvSpPr txBox="1"/>
          <p:nvPr/>
        </p:nvSpPr>
        <p:spPr>
          <a:xfrm>
            <a:off x="2066636" y="3313056"/>
            <a:ext cx="6165273" cy="1754327"/>
          </a:xfrm>
          <a:prstGeom prst="rect">
            <a:avLst/>
          </a:prstGeom>
          <a:noFill/>
        </p:spPr>
        <p:txBody>
          <a:bodyPr wrap="square" rtlCol="0">
            <a:spAutoFit/>
          </a:bodyPr>
          <a:lstStyle/>
          <a:p>
            <a:r>
              <a:rPr kumimoji="1" lang="ja-JP" altLang="en-US" dirty="0" smtClean="0"/>
              <a:t>前立腺がんの特徴</a:t>
            </a:r>
            <a:endParaRPr kumimoji="1" lang="en-US" altLang="ja-JP" dirty="0" smtClean="0"/>
          </a:p>
          <a:p>
            <a:r>
              <a:rPr lang="ja-JP" altLang="en-US" dirty="0" smtClean="0"/>
              <a:t>高年例男性に多く、無症状の場合も多い。</a:t>
            </a:r>
            <a:endParaRPr lang="en-US" altLang="ja-JP" dirty="0" smtClean="0"/>
          </a:p>
          <a:p>
            <a:r>
              <a:rPr kumimoji="1" lang="ja-JP" altLang="en-US" dirty="0" smtClean="0"/>
              <a:t>骨転移が多く、特に造骨性骨転移が多い。</a:t>
            </a:r>
            <a:endParaRPr kumimoji="1" lang="en-US" altLang="ja-JP" dirty="0" smtClean="0"/>
          </a:p>
          <a:p>
            <a:r>
              <a:rPr lang="ja-JP" altLang="en-US" dirty="0" smtClean="0"/>
              <a:t>腫瘍マーカーの</a:t>
            </a:r>
            <a:r>
              <a:rPr lang="en-US" altLang="ja-JP" dirty="0" smtClean="0"/>
              <a:t>PSA</a:t>
            </a:r>
            <a:r>
              <a:rPr lang="ja-JP" altLang="en-US" dirty="0" smtClean="0"/>
              <a:t>が比較的早期から上昇する。</a:t>
            </a:r>
            <a:endParaRPr lang="en-US" altLang="ja-JP" dirty="0" smtClean="0"/>
          </a:p>
          <a:p>
            <a:r>
              <a:rPr kumimoji="1" lang="ja-JP" altLang="en-US" dirty="0" smtClean="0"/>
              <a:t>治療法は、手術、ホルモン療法、放射線療法、化学療法</a:t>
            </a:r>
            <a:endParaRPr kumimoji="1" lang="en-US" altLang="ja-JP" dirty="0" smtClean="0"/>
          </a:p>
          <a:p>
            <a:r>
              <a:rPr lang="en-US" altLang="ja-JP" dirty="0"/>
              <a:t>α</a:t>
            </a:r>
            <a:r>
              <a:rPr lang="ja-JP" altLang="en-US" dirty="0"/>
              <a:t>交感神経遮断</a:t>
            </a:r>
            <a:r>
              <a:rPr lang="ja-JP" altLang="en-US" dirty="0" smtClean="0"/>
              <a:t>薬は前立腺肥大の治療薬</a:t>
            </a:r>
            <a:endParaRPr lang="en-US" altLang="ja-JP" dirty="0" smtClean="0"/>
          </a:p>
        </p:txBody>
      </p:sp>
      <p:sp>
        <p:nvSpPr>
          <p:cNvPr id="4" name="正方形/長方形 3"/>
          <p:cNvSpPr/>
          <p:nvPr/>
        </p:nvSpPr>
        <p:spPr>
          <a:xfrm>
            <a:off x="6464300" y="1117600"/>
            <a:ext cx="736600" cy="5715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1117600" y="2971800"/>
            <a:ext cx="7645400" cy="24257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0398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flipH="1">
            <a:off x="2141439" y="452954"/>
            <a:ext cx="5702204" cy="646331"/>
          </a:xfrm>
          <a:prstGeom prst="rect">
            <a:avLst/>
          </a:prstGeom>
          <a:noFill/>
        </p:spPr>
        <p:txBody>
          <a:bodyPr wrap="square" rtlCol="0">
            <a:spAutoFit/>
          </a:bodyPr>
          <a:lstStyle/>
          <a:p>
            <a:r>
              <a:rPr kumimoji="1" lang="ja-JP" altLang="en-US" sz="3600" dirty="0" smtClean="0"/>
              <a:t>血糖値に影響するホルモン</a:t>
            </a:r>
            <a:endParaRPr kumimoji="1" lang="ja-JP" altLang="en-US" sz="3600" dirty="0"/>
          </a:p>
        </p:txBody>
      </p:sp>
      <p:sp>
        <p:nvSpPr>
          <p:cNvPr id="3" name="テキスト ボックス 2"/>
          <p:cNvSpPr txBox="1"/>
          <p:nvPr/>
        </p:nvSpPr>
        <p:spPr>
          <a:xfrm>
            <a:off x="2651897" y="1606323"/>
            <a:ext cx="4195727" cy="3416320"/>
          </a:xfrm>
          <a:prstGeom prst="rect">
            <a:avLst/>
          </a:prstGeom>
          <a:noFill/>
        </p:spPr>
        <p:txBody>
          <a:bodyPr wrap="square" rtlCol="0">
            <a:spAutoFit/>
          </a:bodyPr>
          <a:lstStyle/>
          <a:p>
            <a:r>
              <a:rPr kumimoji="1" lang="ja-JP" altLang="en-US" sz="2400" dirty="0" smtClean="0"/>
              <a:t>血糖値を上げるホルモン</a:t>
            </a:r>
            <a:endParaRPr kumimoji="1" lang="en-US" altLang="ja-JP" sz="2400" dirty="0" smtClean="0"/>
          </a:p>
          <a:p>
            <a:r>
              <a:rPr lang="ja-JP" altLang="en-US" sz="2400" dirty="0" smtClean="0"/>
              <a:t>成長ホルモン</a:t>
            </a:r>
            <a:endParaRPr lang="en-US" altLang="ja-JP" sz="2400" dirty="0" smtClean="0"/>
          </a:p>
          <a:p>
            <a:r>
              <a:rPr lang="ja-JP" altLang="en-US" sz="2400" dirty="0" smtClean="0"/>
              <a:t>グルカゴン</a:t>
            </a:r>
            <a:endParaRPr kumimoji="1" lang="en-US" altLang="ja-JP" sz="2400" dirty="0" smtClean="0"/>
          </a:p>
          <a:p>
            <a:r>
              <a:rPr lang="ja-JP" altLang="en-US" sz="2400" dirty="0" smtClean="0"/>
              <a:t>アドレナリン</a:t>
            </a:r>
            <a:endParaRPr lang="en-US" altLang="ja-JP" sz="2400" dirty="0" smtClean="0"/>
          </a:p>
          <a:p>
            <a:r>
              <a:rPr kumimoji="1" lang="ja-JP" altLang="en-US" sz="2400" dirty="0" smtClean="0"/>
              <a:t>コルチコイド</a:t>
            </a:r>
            <a:endParaRPr kumimoji="1" lang="en-US" altLang="ja-JP" sz="2400" dirty="0" smtClean="0"/>
          </a:p>
          <a:p>
            <a:endParaRPr lang="en-US" altLang="ja-JP" sz="2400" dirty="0" smtClean="0"/>
          </a:p>
          <a:p>
            <a:endParaRPr kumimoji="1" lang="en-US" altLang="ja-JP" sz="2400" dirty="0" smtClean="0"/>
          </a:p>
          <a:p>
            <a:r>
              <a:rPr lang="ja-JP" altLang="en-US" sz="2400" dirty="0" smtClean="0"/>
              <a:t>血糖値を下げるホルモン</a:t>
            </a:r>
            <a:endParaRPr lang="en-US" altLang="ja-JP" sz="2400" dirty="0" smtClean="0"/>
          </a:p>
          <a:p>
            <a:r>
              <a:rPr kumimoji="1" lang="ja-JP" altLang="en-US" sz="2400" dirty="0" smtClean="0"/>
              <a:t>インスリン</a:t>
            </a:r>
            <a:endParaRPr kumimoji="1" lang="ja-JP"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11020</TotalTime>
  <Words>8413</Words>
  <Application>Microsoft Office PowerPoint</Application>
  <PresentationFormat>35mm スライド</PresentationFormat>
  <Paragraphs>1071</Paragraphs>
  <Slides>84</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84</vt:i4>
      </vt:variant>
    </vt:vector>
  </HeadingPairs>
  <TitlesOfParts>
    <vt:vector size="90" baseType="lpstr">
      <vt:lpstr>ＭＳ Ｐゴシック</vt:lpstr>
      <vt:lpstr>Arial</vt:lpstr>
      <vt:lpstr>Calibri</vt:lpstr>
      <vt:lpstr>Times New Roman</vt:lpstr>
      <vt:lpstr>Wingdings</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北海道医療大学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正伸</dc:creator>
  <cp:lastModifiedBy>小林 正伸</cp:lastModifiedBy>
  <cp:revision>160</cp:revision>
  <dcterms:created xsi:type="dcterms:W3CDTF">2013-12-24T00:48:42Z</dcterms:created>
  <dcterms:modified xsi:type="dcterms:W3CDTF">2018-12-12T05:23:31Z</dcterms:modified>
</cp:coreProperties>
</file>